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handoutMasterIdLst>
    <p:handoutMasterId r:id="rId11"/>
  </p:handoutMasterIdLst>
  <p:sldIdLst>
    <p:sldId id="257" r:id="rId2"/>
    <p:sldId id="264" r:id="rId3"/>
    <p:sldId id="269" r:id="rId4"/>
    <p:sldId id="270" r:id="rId5"/>
    <p:sldId id="271" r:id="rId6"/>
    <p:sldId id="258" r:id="rId7"/>
    <p:sldId id="261" r:id="rId8"/>
    <p:sldId id="272" r:id="rId9"/>
    <p:sldId id="26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>
        <p:scale>
          <a:sx n="70" d="100"/>
          <a:sy n="70" d="100"/>
        </p:scale>
        <p:origin x="-752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910" y="60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F2F7B378-F3C3-41B8-8DD0-C5D620DAFC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901C03F-57BC-48E8-9722-8F93BB1458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3EABC-888E-45EE-8863-6B9DADE81BC7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F8DD4E16-63A7-46D4-965F-DFEDEEC2FF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F3C3E9B-2E8C-428D-BB7E-0AA702DDAC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C2CC4-1C78-404B-A098-5CACD23DFB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001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6E5A776-3F97-4299-AFB8-9607DF94E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DABD1B4-9E57-4BD4-81F5-AD9997A23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4F6626D-2242-4C34-83D2-02E98BEF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8123AF0-EA6C-459B-B732-DB2D79C0F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1CC6188-CFB6-43C2-9349-FD96859CE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82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E870FD-F4C7-49CF-B581-7F35094F9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CC936A2-3190-4A74-A7F5-9A69B38E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8E91E77-A7CC-4598-930C-DC667BE90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F197651-1A0A-4FF5-B49F-690FFDD8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87301F7-4AC7-44A9-9959-6C078369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04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A6F5AD-EA4A-4DB8-8427-F2BAC2EEB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6D600F0-D511-4EA6-8E66-4B74E302D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E521C7B-7A88-453B-8B33-0751D78C6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E60E05E-D298-4F3D-A9B1-75C011790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801BB4F-9B21-431B-8FA1-C79A9C206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03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0C4698B-97E6-474E-B597-819E37C57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A650EA-3B6A-4EFF-8B9E-5975F7661A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30CA183-0D2A-4ED2-9DBA-5BE63CE07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5640056-3AB9-4C72-A36D-A44812C87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BA5C592-8D9A-4EFD-BDAF-004FADE0C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BF0E49-99AE-476F-BF3C-ACE56106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60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4459DED-C11A-4511-A847-493005395558}"/>
              </a:ext>
            </a:extLst>
          </p:cNvPr>
          <p:cNvSpPr/>
          <p:nvPr userDrawn="1"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B541E7-5B4D-43E5-8F59-EBDE70BC7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2081C85-17C3-4494-ADC5-41279F506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FDFDBC3-9040-454D-921A-8EFEBEB7EFA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noFill/>
              </a:ln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66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0EEF441D-A1A1-48BA-B9DE-0AAA8224B7D0}"/>
              </a:ext>
            </a:extLst>
          </p:cNvPr>
          <p:cNvSpPr/>
          <p:nvPr userDrawn="1"/>
        </p:nvSpPr>
        <p:spPr>
          <a:xfrm>
            <a:off x="0" y="0"/>
            <a:ext cx="59188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="" xmlns:a16="http://schemas.microsoft.com/office/drawing/2014/main" id="{5701238B-17B1-4DAB-9C27-FC7BE9B87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02" y="1359000"/>
            <a:ext cx="5280898" cy="1325563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3DE9FB9-DAE3-47AB-A980-0F966C7388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6000" y="3538581"/>
            <a:ext cx="4461587" cy="330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8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EE3F739-19A4-4190-A1FA-67EFCD502D1C}"/>
              </a:ext>
            </a:extLst>
          </p:cNvPr>
          <p:cNvSpPr/>
          <p:nvPr userDrawn="1"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исунок 6">
            <a:extLst>
              <a:ext uri="{FF2B5EF4-FFF2-40B4-BE49-F238E27FC236}">
                <a16:creationId xmlns="" xmlns:a16="http://schemas.microsoft.com/office/drawing/2014/main" id="{86409E55-BC35-47A1-8E1D-C84F1F8839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4051" y="593725"/>
            <a:ext cx="5489575" cy="2857398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43751F-5479-412E-84EF-955FC9844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9A74BD7-8B5C-49BC-B03B-A549B6105B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6363" y="1944688"/>
            <a:ext cx="5151437" cy="481488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E2C0238A-CE92-48A9-B41C-AC423CC575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200" y="3833813"/>
            <a:ext cx="5489575" cy="292576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D3B8627-E627-4634-B66D-3D27D79305E7}"/>
              </a:ext>
            </a:extLst>
          </p:cNvPr>
          <p:cNvSpPr/>
          <p:nvPr userDrawn="1"/>
        </p:nvSpPr>
        <p:spPr>
          <a:xfrm>
            <a:off x="0" y="6399000"/>
            <a:ext cx="12192000" cy="459000"/>
          </a:xfrm>
          <a:prstGeom prst="rect">
            <a:avLst/>
          </a:prstGeom>
          <a:solidFill>
            <a:schemeClr val="accent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9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5FA29F9-23BA-4ECB-82B3-298CF1487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0B0088F-4F61-4CA9-8363-CD4244056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83FC360-5B08-4CF4-A526-AB2CCE9F3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9588615A-2070-42C4-B6D8-FBF878A109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DFECA10-3085-492F-995A-86D656093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DC31F736-D24A-4001-B690-35E7524C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A27D62C-DA1D-45F4-81AB-08FB00448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EBC030DF-F60C-4C5C-9AFC-1EFD8EB10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51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F83FAD6-11EA-489A-A363-BEDC63A3A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CD500A0-4AAC-4067-B9F1-2003436DB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3AAABCB-729C-43E9-800C-52465EA13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439AD69-049B-4695-82B6-90F26809E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636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798DA06-64B5-4510-A27E-BE7B3BC57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A58C18A-6119-4890-A99B-6AEF6E5A0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8A9E183-1F9C-4A45-93C6-002A250AD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22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9ECF8D-844C-4207-BAFA-BADE0FBA7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6426469-404D-401F-95F6-E0C98645D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895BDFE-B10E-4FAF-A15D-F4FFD9782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B9061DF-27D3-42F9-9FB4-651396A7D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F6BC1DC-F4E9-4874-BE0B-D6D6744D3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1E5B1EA-92C7-47FC-BC38-1FAB347C1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634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816B7A6-6EAC-4BBF-948C-C8D5733C1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6D5E4AE-9B2E-46CA-8717-200A217D02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893BE01-4769-4E6A-8960-83538B200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7349CE3-EA6D-4380-B1AE-193EFD616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17A502A-D4FD-4860-9BFE-4FB90CE47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B6699D3-C1D9-45F6-B369-7F88E8BA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796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2E499A-B1C5-45D5-BA03-DB7D34F1B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72902A6-0545-4C86-AEB4-D4D2026CD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0818021-F016-46DF-9876-A3BF58A4E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75377C4-5A91-434C-9B36-D20BBE5AE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0D638BE-7E3D-4F28-AB07-F72F16CC6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065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9977926-8E4F-4CE6-A757-91CAAD5EE4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4434D3B-A7EE-494D-9948-39B8B4F12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D02B6CD-1749-42A2-86BD-A05BF5EA9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7030530-D506-4099-A747-AB201739B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8CCE513-E3FF-416C-BA50-7558E3709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392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1FBEC2-919E-4102-894D-6DB41EC7A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4FB6738-3D94-4778-815D-9A8651015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BAC02A4-B7C1-4153-BB05-1E4CDE679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CA107-8654-43C3-BF7C-DB81E0A9004F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0DF5F0C-3923-461E-8DC7-F30C67104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866F7A-327E-44B1-B5F8-E9DA7BB9D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255F7-023C-4A29-AED4-3CBE049975C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hlinkClick r:id="rId16"/>
            <a:extLst>
              <a:ext uri="{FF2B5EF4-FFF2-40B4-BE49-F238E27FC236}">
                <a16:creationId xmlns="" xmlns:a16="http://schemas.microsoft.com/office/drawing/2014/main" id="{70F833F9-0231-4EE9-AFEB-F77CEF52A2B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1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3" r:id="rId5"/>
    <p:sldLayoutId id="2147483661" r:id="rId6"/>
    <p:sldLayoutId id="214748366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олилиния: фигура 29">
            <a:extLst>
              <a:ext uri="{FF2B5EF4-FFF2-40B4-BE49-F238E27FC236}">
                <a16:creationId xmlns="" xmlns:a16="http://schemas.microsoft.com/office/drawing/2014/main" id="{01C009CD-FB4C-4C09-8327-31277BE0B9C8}"/>
              </a:ext>
            </a:extLst>
          </p:cNvPr>
          <p:cNvSpPr/>
          <p:nvPr/>
        </p:nvSpPr>
        <p:spPr>
          <a:xfrm>
            <a:off x="4950000" y="-6297"/>
            <a:ext cx="7131000" cy="6900297"/>
          </a:xfrm>
          <a:custGeom>
            <a:avLst/>
            <a:gdLst>
              <a:gd name="connsiteX0" fmla="*/ 1286359 w 6834753"/>
              <a:gd name="connsiteY0" fmla="*/ 30996 h 6896745"/>
              <a:gd name="connsiteX1" fmla="*/ 0 w 6834753"/>
              <a:gd name="connsiteY1" fmla="*/ 1720312 h 6896745"/>
              <a:gd name="connsiteX2" fmla="*/ 2278251 w 6834753"/>
              <a:gd name="connsiteY2" fmla="*/ 2960176 h 6896745"/>
              <a:gd name="connsiteX3" fmla="*/ 898902 w 6834753"/>
              <a:gd name="connsiteY3" fmla="*/ 3859078 h 6896745"/>
              <a:gd name="connsiteX4" fmla="*/ 4293031 w 6834753"/>
              <a:gd name="connsiteY4" fmla="*/ 6323308 h 6896745"/>
              <a:gd name="connsiteX5" fmla="*/ 4293031 w 6834753"/>
              <a:gd name="connsiteY5" fmla="*/ 6896745 h 6896745"/>
              <a:gd name="connsiteX6" fmla="*/ 6834753 w 6834753"/>
              <a:gd name="connsiteY6" fmla="*/ 6881247 h 6896745"/>
              <a:gd name="connsiteX7" fmla="*/ 6834753 w 6834753"/>
              <a:gd name="connsiteY7" fmla="*/ 0 h 6896745"/>
              <a:gd name="connsiteX8" fmla="*/ 1286359 w 6834753"/>
              <a:gd name="connsiteY8" fmla="*/ 30996 h 6896745"/>
              <a:gd name="connsiteX0" fmla="*/ 991892 w 6540286"/>
              <a:gd name="connsiteY0" fmla="*/ 30996 h 6896745"/>
              <a:gd name="connsiteX1" fmla="*/ 0 w 6540286"/>
              <a:gd name="connsiteY1" fmla="*/ 1642820 h 6896745"/>
              <a:gd name="connsiteX2" fmla="*/ 1983784 w 6540286"/>
              <a:gd name="connsiteY2" fmla="*/ 2960176 h 6896745"/>
              <a:gd name="connsiteX3" fmla="*/ 604435 w 6540286"/>
              <a:gd name="connsiteY3" fmla="*/ 3859078 h 6896745"/>
              <a:gd name="connsiteX4" fmla="*/ 3998564 w 6540286"/>
              <a:gd name="connsiteY4" fmla="*/ 6323308 h 6896745"/>
              <a:gd name="connsiteX5" fmla="*/ 3998564 w 6540286"/>
              <a:gd name="connsiteY5" fmla="*/ 6896745 h 6896745"/>
              <a:gd name="connsiteX6" fmla="*/ 6540286 w 6540286"/>
              <a:gd name="connsiteY6" fmla="*/ 6881247 h 6896745"/>
              <a:gd name="connsiteX7" fmla="*/ 6540286 w 6540286"/>
              <a:gd name="connsiteY7" fmla="*/ 0 h 6896745"/>
              <a:gd name="connsiteX8" fmla="*/ 991892 w 6540286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520581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684934 w 6233328"/>
              <a:gd name="connsiteY0" fmla="*/ 30996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30996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622942 w 6233328"/>
              <a:gd name="connsiteY3" fmla="*/ 4355024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828899 w 5850350"/>
              <a:gd name="connsiteY2" fmla="*/ 29601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1324199 w 5850350"/>
              <a:gd name="connsiteY2" fmla="*/ 27696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267932 w 5878318"/>
              <a:gd name="connsiteY3" fmla="*/ 437407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2593646 w 5878318"/>
              <a:gd name="connsiteY4" fmla="*/ 63804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59364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38409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563367 w 5878318"/>
              <a:gd name="connsiteY4" fmla="*/ 565785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64867 w 5878318"/>
              <a:gd name="connsiteY2" fmla="*/ 27633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05905 w 5911491"/>
              <a:gd name="connsiteY3" fmla="*/ 4431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94805 w 5911491"/>
              <a:gd name="connsiteY3" fmla="*/ 431057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11491" h="6900297">
                <a:moveTo>
                  <a:pt x="267847" y="0"/>
                </a:moveTo>
                <a:cubicBezTo>
                  <a:pt x="-62784" y="537275"/>
                  <a:pt x="-10908" y="771686"/>
                  <a:pt x="30421" y="1107483"/>
                </a:cubicBezTo>
                <a:cubicBezTo>
                  <a:pt x="102746" y="1686086"/>
                  <a:pt x="1315383" y="1859258"/>
                  <a:pt x="1398040" y="2763326"/>
                </a:cubicBezTo>
                <a:cubicBezTo>
                  <a:pt x="1480697" y="3667394"/>
                  <a:pt x="819922" y="3546637"/>
                  <a:pt x="669405" y="4304224"/>
                </a:cubicBezTo>
                <a:cubicBezTo>
                  <a:pt x="518888" y="5061811"/>
                  <a:pt x="669296" y="5447278"/>
                  <a:pt x="1231540" y="5778500"/>
                </a:cubicBezTo>
                <a:cubicBezTo>
                  <a:pt x="1857284" y="6122422"/>
                  <a:pt x="2118819" y="6024212"/>
                  <a:pt x="2417269" y="6380458"/>
                </a:cubicBezTo>
                <a:cubicBezTo>
                  <a:pt x="2715719" y="6736704"/>
                  <a:pt x="2671269" y="6711949"/>
                  <a:pt x="2798269" y="6877695"/>
                </a:cubicBezTo>
                <a:lnTo>
                  <a:pt x="5911491" y="6900297"/>
                </a:lnTo>
                <a:lnTo>
                  <a:pt x="5911491" y="19050"/>
                </a:lnTo>
                <a:lnTo>
                  <a:pt x="267847" y="0"/>
                </a:lnTo>
                <a:close/>
              </a:path>
            </a:pathLst>
          </a:cu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="" xmlns:a16="http://schemas.microsoft.com/office/drawing/2014/main" id="{0457E147-2F53-48D4-8F04-C3F1502156C3}"/>
              </a:ext>
            </a:extLst>
          </p:cNvPr>
          <p:cNvSpPr/>
          <p:nvPr/>
        </p:nvSpPr>
        <p:spPr>
          <a:xfrm>
            <a:off x="5127207" y="-222425"/>
            <a:ext cx="7131000" cy="6900297"/>
          </a:xfrm>
          <a:custGeom>
            <a:avLst/>
            <a:gdLst>
              <a:gd name="connsiteX0" fmla="*/ 1286359 w 6834753"/>
              <a:gd name="connsiteY0" fmla="*/ 30996 h 6896745"/>
              <a:gd name="connsiteX1" fmla="*/ 0 w 6834753"/>
              <a:gd name="connsiteY1" fmla="*/ 1720312 h 6896745"/>
              <a:gd name="connsiteX2" fmla="*/ 2278251 w 6834753"/>
              <a:gd name="connsiteY2" fmla="*/ 2960176 h 6896745"/>
              <a:gd name="connsiteX3" fmla="*/ 898902 w 6834753"/>
              <a:gd name="connsiteY3" fmla="*/ 3859078 h 6896745"/>
              <a:gd name="connsiteX4" fmla="*/ 4293031 w 6834753"/>
              <a:gd name="connsiteY4" fmla="*/ 6323308 h 6896745"/>
              <a:gd name="connsiteX5" fmla="*/ 4293031 w 6834753"/>
              <a:gd name="connsiteY5" fmla="*/ 6896745 h 6896745"/>
              <a:gd name="connsiteX6" fmla="*/ 6834753 w 6834753"/>
              <a:gd name="connsiteY6" fmla="*/ 6881247 h 6896745"/>
              <a:gd name="connsiteX7" fmla="*/ 6834753 w 6834753"/>
              <a:gd name="connsiteY7" fmla="*/ 0 h 6896745"/>
              <a:gd name="connsiteX8" fmla="*/ 1286359 w 6834753"/>
              <a:gd name="connsiteY8" fmla="*/ 30996 h 6896745"/>
              <a:gd name="connsiteX0" fmla="*/ 991892 w 6540286"/>
              <a:gd name="connsiteY0" fmla="*/ 30996 h 6896745"/>
              <a:gd name="connsiteX1" fmla="*/ 0 w 6540286"/>
              <a:gd name="connsiteY1" fmla="*/ 1642820 h 6896745"/>
              <a:gd name="connsiteX2" fmla="*/ 1983784 w 6540286"/>
              <a:gd name="connsiteY2" fmla="*/ 2960176 h 6896745"/>
              <a:gd name="connsiteX3" fmla="*/ 604435 w 6540286"/>
              <a:gd name="connsiteY3" fmla="*/ 3859078 h 6896745"/>
              <a:gd name="connsiteX4" fmla="*/ 3998564 w 6540286"/>
              <a:gd name="connsiteY4" fmla="*/ 6323308 h 6896745"/>
              <a:gd name="connsiteX5" fmla="*/ 3998564 w 6540286"/>
              <a:gd name="connsiteY5" fmla="*/ 6896745 h 6896745"/>
              <a:gd name="connsiteX6" fmla="*/ 6540286 w 6540286"/>
              <a:gd name="connsiteY6" fmla="*/ 6881247 h 6896745"/>
              <a:gd name="connsiteX7" fmla="*/ 6540286 w 6540286"/>
              <a:gd name="connsiteY7" fmla="*/ 0 h 6896745"/>
              <a:gd name="connsiteX8" fmla="*/ 991892 w 6540286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606181 w 6542032"/>
              <a:gd name="connsiteY3" fmla="*/ 3859078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985530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993638 w 6542032"/>
              <a:gd name="connsiteY0" fmla="*/ 30996 h 6896745"/>
              <a:gd name="connsiteX1" fmla="*/ 1746 w 6542032"/>
              <a:gd name="connsiteY1" fmla="*/ 1642820 h 6896745"/>
              <a:gd name="connsiteX2" fmla="*/ 1520581 w 6542032"/>
              <a:gd name="connsiteY2" fmla="*/ 2960176 h 6896745"/>
              <a:gd name="connsiteX3" fmla="*/ 900649 w 6542032"/>
              <a:gd name="connsiteY3" fmla="*/ 4076055 h 6896745"/>
              <a:gd name="connsiteX4" fmla="*/ 4000310 w 6542032"/>
              <a:gd name="connsiteY4" fmla="*/ 6323308 h 6896745"/>
              <a:gd name="connsiteX5" fmla="*/ 4000310 w 6542032"/>
              <a:gd name="connsiteY5" fmla="*/ 6896745 h 6896745"/>
              <a:gd name="connsiteX6" fmla="*/ 6542032 w 6542032"/>
              <a:gd name="connsiteY6" fmla="*/ 6881247 h 6896745"/>
              <a:gd name="connsiteX7" fmla="*/ 6542032 w 6542032"/>
              <a:gd name="connsiteY7" fmla="*/ 0 h 6896745"/>
              <a:gd name="connsiteX8" fmla="*/ 993638 w 6542032"/>
              <a:gd name="connsiteY8" fmla="*/ 30996 h 6896745"/>
              <a:gd name="connsiteX0" fmla="*/ 684934 w 6233328"/>
              <a:gd name="connsiteY0" fmla="*/ 30996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30996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591945 w 6233328"/>
              <a:gd name="connsiteY3" fmla="*/ 4076055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684934 w 6233328"/>
              <a:gd name="connsiteY0" fmla="*/ 0 h 6896745"/>
              <a:gd name="connsiteX1" fmla="*/ 3008 w 6233328"/>
              <a:gd name="connsiteY1" fmla="*/ 1069383 h 6896745"/>
              <a:gd name="connsiteX2" fmla="*/ 1211877 w 6233328"/>
              <a:gd name="connsiteY2" fmla="*/ 2960176 h 6896745"/>
              <a:gd name="connsiteX3" fmla="*/ 622942 w 6233328"/>
              <a:gd name="connsiteY3" fmla="*/ 4355024 h 6896745"/>
              <a:gd name="connsiteX4" fmla="*/ 3691606 w 6233328"/>
              <a:gd name="connsiteY4" fmla="*/ 6323308 h 6896745"/>
              <a:gd name="connsiteX5" fmla="*/ 3691606 w 6233328"/>
              <a:gd name="connsiteY5" fmla="*/ 6896745 h 6896745"/>
              <a:gd name="connsiteX6" fmla="*/ 6233328 w 6233328"/>
              <a:gd name="connsiteY6" fmla="*/ 6881247 h 6896745"/>
              <a:gd name="connsiteX7" fmla="*/ 6233328 w 6233328"/>
              <a:gd name="connsiteY7" fmla="*/ 0 h 6896745"/>
              <a:gd name="connsiteX8" fmla="*/ 684934 w 6233328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828899 w 5850350"/>
              <a:gd name="connsiteY2" fmla="*/ 29601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301956 w 5850350"/>
              <a:gd name="connsiteY0" fmla="*/ 0 h 6896745"/>
              <a:gd name="connsiteX1" fmla="*/ 20080 w 5850350"/>
              <a:gd name="connsiteY1" fmla="*/ 1088433 h 6896745"/>
              <a:gd name="connsiteX2" fmla="*/ 1324199 w 5850350"/>
              <a:gd name="connsiteY2" fmla="*/ 2769676 h 6896745"/>
              <a:gd name="connsiteX3" fmla="*/ 239964 w 5850350"/>
              <a:gd name="connsiteY3" fmla="*/ 4355024 h 6896745"/>
              <a:gd name="connsiteX4" fmla="*/ 3308628 w 5850350"/>
              <a:gd name="connsiteY4" fmla="*/ 6323308 h 6896745"/>
              <a:gd name="connsiteX5" fmla="*/ 3308628 w 5850350"/>
              <a:gd name="connsiteY5" fmla="*/ 6896745 h 6896745"/>
              <a:gd name="connsiteX6" fmla="*/ 5850350 w 5850350"/>
              <a:gd name="connsiteY6" fmla="*/ 6881247 h 6896745"/>
              <a:gd name="connsiteX7" fmla="*/ 5850350 w 5850350"/>
              <a:gd name="connsiteY7" fmla="*/ 0 h 6896745"/>
              <a:gd name="connsiteX8" fmla="*/ 301956 w 5850350"/>
              <a:gd name="connsiteY8" fmla="*/ 0 h 689674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267932 w 5878318"/>
              <a:gd name="connsiteY3" fmla="*/ 437407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3336596 w 5878318"/>
              <a:gd name="connsiteY4" fmla="*/ 63423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15795"/>
              <a:gd name="connsiteX1" fmla="*/ 48048 w 5878318"/>
              <a:gd name="connsiteY1" fmla="*/ 1107483 h 6915795"/>
              <a:gd name="connsiteX2" fmla="*/ 1352167 w 5878318"/>
              <a:gd name="connsiteY2" fmla="*/ 2788726 h 6915795"/>
              <a:gd name="connsiteX3" fmla="*/ 153632 w 5878318"/>
              <a:gd name="connsiteY3" fmla="*/ 4316924 h 6915795"/>
              <a:gd name="connsiteX4" fmla="*/ 2593646 w 5878318"/>
              <a:gd name="connsiteY4" fmla="*/ 6380458 h 6915795"/>
              <a:gd name="connsiteX5" fmla="*/ 3336596 w 5878318"/>
              <a:gd name="connsiteY5" fmla="*/ 6915795 h 6915795"/>
              <a:gd name="connsiteX6" fmla="*/ 5878318 w 5878318"/>
              <a:gd name="connsiteY6" fmla="*/ 6900297 h 6915795"/>
              <a:gd name="connsiteX7" fmla="*/ 5878318 w 5878318"/>
              <a:gd name="connsiteY7" fmla="*/ 19050 h 6915795"/>
              <a:gd name="connsiteX8" fmla="*/ 234674 w 5878318"/>
              <a:gd name="connsiteY8" fmla="*/ 0 h 6915795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59364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2384096 w 5878318"/>
              <a:gd name="connsiteY4" fmla="*/ 6380458 h 6900297"/>
              <a:gd name="connsiteX5" fmla="*/ 2765096 w 5878318"/>
              <a:gd name="connsiteY5" fmla="*/ 6877695 h 6900297"/>
              <a:gd name="connsiteX6" fmla="*/ 5878318 w 5878318"/>
              <a:gd name="connsiteY6" fmla="*/ 6900297 h 6900297"/>
              <a:gd name="connsiteX7" fmla="*/ 5878318 w 5878318"/>
              <a:gd name="connsiteY7" fmla="*/ 19050 h 6900297"/>
              <a:gd name="connsiteX8" fmla="*/ 234674 w 5878318"/>
              <a:gd name="connsiteY8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563367 w 5878318"/>
              <a:gd name="connsiteY4" fmla="*/ 565785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153632 w 5878318"/>
              <a:gd name="connsiteY3" fmla="*/ 431692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115817 w 5878318"/>
              <a:gd name="connsiteY4" fmla="*/ 56769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91782 w 5878318"/>
              <a:gd name="connsiteY3" fmla="*/ 441217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52167 w 5878318"/>
              <a:gd name="connsiteY2" fmla="*/ 27887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34674 w 5878318"/>
              <a:gd name="connsiteY0" fmla="*/ 0 h 6900297"/>
              <a:gd name="connsiteX1" fmla="*/ 48048 w 5878318"/>
              <a:gd name="connsiteY1" fmla="*/ 1107483 h 6900297"/>
              <a:gd name="connsiteX2" fmla="*/ 1364867 w 5878318"/>
              <a:gd name="connsiteY2" fmla="*/ 2763326 h 6900297"/>
              <a:gd name="connsiteX3" fmla="*/ 572732 w 5878318"/>
              <a:gd name="connsiteY3" fmla="*/ 4431224 h 6900297"/>
              <a:gd name="connsiteX4" fmla="*/ 1058667 w 5878318"/>
              <a:gd name="connsiteY4" fmla="*/ 5715000 h 6900297"/>
              <a:gd name="connsiteX5" fmla="*/ 2384096 w 5878318"/>
              <a:gd name="connsiteY5" fmla="*/ 6380458 h 6900297"/>
              <a:gd name="connsiteX6" fmla="*/ 2765096 w 5878318"/>
              <a:gd name="connsiteY6" fmla="*/ 6877695 h 6900297"/>
              <a:gd name="connsiteX7" fmla="*/ 5878318 w 5878318"/>
              <a:gd name="connsiteY7" fmla="*/ 6900297 h 6900297"/>
              <a:gd name="connsiteX8" fmla="*/ 5878318 w 5878318"/>
              <a:gd name="connsiteY8" fmla="*/ 19050 h 6900297"/>
              <a:gd name="connsiteX9" fmla="*/ 234674 w 5878318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05905 w 5911491"/>
              <a:gd name="connsiteY3" fmla="*/ 4431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091840 w 5911491"/>
              <a:gd name="connsiteY4" fmla="*/ 57150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94805 w 5911491"/>
              <a:gd name="connsiteY3" fmla="*/ 431057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  <a:gd name="connsiteX0" fmla="*/ 267847 w 5911491"/>
              <a:gd name="connsiteY0" fmla="*/ 0 h 6900297"/>
              <a:gd name="connsiteX1" fmla="*/ 30421 w 5911491"/>
              <a:gd name="connsiteY1" fmla="*/ 1107483 h 6900297"/>
              <a:gd name="connsiteX2" fmla="*/ 1398040 w 5911491"/>
              <a:gd name="connsiteY2" fmla="*/ 2763326 h 6900297"/>
              <a:gd name="connsiteX3" fmla="*/ 669405 w 5911491"/>
              <a:gd name="connsiteY3" fmla="*/ 4304224 h 6900297"/>
              <a:gd name="connsiteX4" fmla="*/ 1231540 w 5911491"/>
              <a:gd name="connsiteY4" fmla="*/ 5778500 h 6900297"/>
              <a:gd name="connsiteX5" fmla="*/ 2417269 w 5911491"/>
              <a:gd name="connsiteY5" fmla="*/ 6380458 h 6900297"/>
              <a:gd name="connsiteX6" fmla="*/ 2798269 w 5911491"/>
              <a:gd name="connsiteY6" fmla="*/ 6877695 h 6900297"/>
              <a:gd name="connsiteX7" fmla="*/ 5911491 w 5911491"/>
              <a:gd name="connsiteY7" fmla="*/ 6900297 h 6900297"/>
              <a:gd name="connsiteX8" fmla="*/ 5911491 w 5911491"/>
              <a:gd name="connsiteY8" fmla="*/ 19050 h 6900297"/>
              <a:gd name="connsiteX9" fmla="*/ 267847 w 5911491"/>
              <a:gd name="connsiteY9" fmla="*/ 0 h 690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11491" h="6900297">
                <a:moveTo>
                  <a:pt x="267847" y="0"/>
                </a:moveTo>
                <a:cubicBezTo>
                  <a:pt x="-62784" y="537275"/>
                  <a:pt x="-10908" y="771686"/>
                  <a:pt x="30421" y="1107483"/>
                </a:cubicBezTo>
                <a:cubicBezTo>
                  <a:pt x="102746" y="1686086"/>
                  <a:pt x="1315383" y="1859258"/>
                  <a:pt x="1398040" y="2763326"/>
                </a:cubicBezTo>
                <a:cubicBezTo>
                  <a:pt x="1480697" y="3667394"/>
                  <a:pt x="819922" y="3546637"/>
                  <a:pt x="669405" y="4304224"/>
                </a:cubicBezTo>
                <a:cubicBezTo>
                  <a:pt x="518888" y="5061811"/>
                  <a:pt x="669296" y="5447278"/>
                  <a:pt x="1231540" y="5778500"/>
                </a:cubicBezTo>
                <a:cubicBezTo>
                  <a:pt x="1857284" y="6122422"/>
                  <a:pt x="2118819" y="6024212"/>
                  <a:pt x="2417269" y="6380458"/>
                </a:cubicBezTo>
                <a:cubicBezTo>
                  <a:pt x="2715719" y="6736704"/>
                  <a:pt x="2671269" y="6711949"/>
                  <a:pt x="2798269" y="6877695"/>
                </a:cubicBezTo>
                <a:lnTo>
                  <a:pt x="5911491" y="6900297"/>
                </a:lnTo>
                <a:lnTo>
                  <a:pt x="5911491" y="19050"/>
                </a:lnTo>
                <a:lnTo>
                  <a:pt x="26784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B92C58A-720C-4674-ABAB-45F25F1D71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2" b="273"/>
          <a:stretch>
            <a:fillRect/>
          </a:stretch>
        </p:blipFill>
        <p:spPr>
          <a:xfrm flipH="1">
            <a:off x="-4134287" y="6894000"/>
            <a:ext cx="1886229" cy="1813632"/>
          </a:xfrm>
          <a:custGeom>
            <a:avLst/>
            <a:gdLst>
              <a:gd name="connsiteX0" fmla="*/ 323103 w 7132515"/>
              <a:gd name="connsiteY0" fmla="*/ 0 h 6858000"/>
              <a:gd name="connsiteX1" fmla="*/ 7132515 w 7132515"/>
              <a:gd name="connsiteY1" fmla="*/ 3934 h 6858000"/>
              <a:gd name="connsiteX2" fmla="*/ 7132515 w 7132515"/>
              <a:gd name="connsiteY2" fmla="*/ 6164796 h 6858000"/>
              <a:gd name="connsiteX3" fmla="*/ 7130999 w 7132515"/>
              <a:gd name="connsiteY3" fmla="*/ 6858000 h 6858000"/>
              <a:gd name="connsiteX4" fmla="*/ 3375537 w 7132515"/>
              <a:gd name="connsiteY4" fmla="*/ 6850527 h 6858000"/>
              <a:gd name="connsiteX5" fmla="*/ 2915939 w 7132515"/>
              <a:gd name="connsiteY5" fmla="*/ 6341348 h 6858000"/>
              <a:gd name="connsiteX6" fmla="*/ 1485600 w 7132515"/>
              <a:gd name="connsiteY6" fmla="*/ 5743080 h 6858000"/>
              <a:gd name="connsiteX7" fmla="*/ 807500 w 7132515"/>
              <a:gd name="connsiteY7" fmla="*/ 4277840 h 6858000"/>
              <a:gd name="connsiteX8" fmla="*/ 1686448 w 7132515"/>
              <a:gd name="connsiteY8" fmla="*/ 2746388 h 6858000"/>
              <a:gd name="connsiteX9" fmla="*/ 36697 w 7132515"/>
              <a:gd name="connsiteY9" fmla="*/ 1100695 h 6858000"/>
              <a:gd name="connsiteX10" fmla="*/ 323103 w 7132515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32515" h="6858000">
                <a:moveTo>
                  <a:pt x="323103" y="0"/>
                </a:moveTo>
                <a:lnTo>
                  <a:pt x="7132515" y="3934"/>
                </a:lnTo>
                <a:lnTo>
                  <a:pt x="7132515" y="6164796"/>
                </a:lnTo>
                <a:lnTo>
                  <a:pt x="7130999" y="6858000"/>
                </a:lnTo>
                <a:lnTo>
                  <a:pt x="3375537" y="6850527"/>
                </a:lnTo>
                <a:cubicBezTo>
                  <a:pt x="3222337" y="6685797"/>
                  <a:pt x="3230929" y="6525922"/>
                  <a:pt x="2915939" y="6341348"/>
                </a:cubicBezTo>
                <a:cubicBezTo>
                  <a:pt x="2600950" y="6156773"/>
                  <a:pt x="2240432" y="6084893"/>
                  <a:pt x="1485600" y="5743080"/>
                </a:cubicBezTo>
                <a:cubicBezTo>
                  <a:pt x="807368" y="5413888"/>
                  <a:pt x="625932" y="5030784"/>
                  <a:pt x="807500" y="4277840"/>
                </a:cubicBezTo>
                <a:cubicBezTo>
                  <a:pt x="989068" y="3524897"/>
                  <a:pt x="1786157" y="3644914"/>
                  <a:pt x="1686448" y="2746388"/>
                </a:cubicBezTo>
                <a:cubicBezTo>
                  <a:pt x="1586740" y="1847861"/>
                  <a:pt x="123942" y="1675751"/>
                  <a:pt x="36697" y="1100695"/>
                </a:cubicBezTo>
                <a:cubicBezTo>
                  <a:pt x="-13158" y="766956"/>
                  <a:pt x="-75736" y="533982"/>
                  <a:pt x="323103" y="0"/>
                </a:cubicBezTo>
                <a:close/>
              </a:path>
            </a:pathLst>
          </a:cu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091CEF1-B026-4460-85DB-E6E27091DDEE}"/>
              </a:ext>
            </a:extLst>
          </p:cNvPr>
          <p:cNvSpPr/>
          <p:nvPr/>
        </p:nvSpPr>
        <p:spPr>
          <a:xfrm>
            <a:off x="3981000" y="1539000"/>
            <a:ext cx="450000" cy="270000"/>
          </a:xfrm>
          <a:prstGeom prst="rect">
            <a:avLst/>
          </a:prstGeom>
          <a:solidFill>
            <a:schemeClr val="accent2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="" xmlns:a16="http://schemas.microsoft.com/office/drawing/2014/main" id="{F7329957-12D8-4A21-80E0-F51EBF1576DE}"/>
              </a:ext>
            </a:extLst>
          </p:cNvPr>
          <p:cNvSpPr/>
          <p:nvPr/>
        </p:nvSpPr>
        <p:spPr>
          <a:xfrm>
            <a:off x="4791000" y="1989000"/>
            <a:ext cx="336207" cy="315000"/>
          </a:xfrm>
          <a:prstGeom prst="triangle">
            <a:avLst/>
          </a:prstGeom>
          <a:solidFill>
            <a:schemeClr val="accent2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E07C3386-8F08-4520-8F57-561F8005391A}"/>
              </a:ext>
            </a:extLst>
          </p:cNvPr>
          <p:cNvSpPr/>
          <p:nvPr/>
        </p:nvSpPr>
        <p:spPr>
          <a:xfrm>
            <a:off x="4457793" y="858600"/>
            <a:ext cx="270000" cy="270000"/>
          </a:xfrm>
          <a:prstGeom prst="ellipse">
            <a:avLst/>
          </a:prstGeom>
          <a:solidFill>
            <a:schemeClr val="accent4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4"/>
              </a:solidFill>
            </a:endParaRPr>
          </a:p>
        </p:txBody>
      </p:sp>
      <p:sp>
        <p:nvSpPr>
          <p:cNvPr id="8" name="Хорда 7">
            <a:extLst>
              <a:ext uri="{FF2B5EF4-FFF2-40B4-BE49-F238E27FC236}">
                <a16:creationId xmlns="" xmlns:a16="http://schemas.microsoft.com/office/drawing/2014/main" id="{C34DCA2E-1C0A-45C1-9FCE-E59F58180955}"/>
              </a:ext>
            </a:extLst>
          </p:cNvPr>
          <p:cNvSpPr/>
          <p:nvPr/>
        </p:nvSpPr>
        <p:spPr>
          <a:xfrm>
            <a:off x="5121165" y="2911499"/>
            <a:ext cx="336206" cy="1147502"/>
          </a:xfrm>
          <a:custGeom>
            <a:avLst/>
            <a:gdLst>
              <a:gd name="connsiteX0" fmla="*/ 485715 w 501336"/>
              <a:gd name="connsiteY0" fmla="*/ 911452 h 1352811"/>
              <a:gd name="connsiteX1" fmla="*/ 39718 w 501336"/>
              <a:gd name="connsiteY1" fmla="*/ 1041782 h 1352811"/>
              <a:gd name="connsiteX2" fmla="*/ 1227 w 501336"/>
              <a:gd name="connsiteY2" fmla="*/ 609567 h 1352811"/>
              <a:gd name="connsiteX3" fmla="*/ 250668 w 501336"/>
              <a:gd name="connsiteY3" fmla="*/ -1 h 1352811"/>
              <a:gd name="connsiteX4" fmla="*/ 485715 w 501336"/>
              <a:gd name="connsiteY4" fmla="*/ 911452 h 1352811"/>
              <a:gd name="connsiteX0" fmla="*/ 485715 w 485850"/>
              <a:gd name="connsiteY0" fmla="*/ 911453 h 1352914"/>
              <a:gd name="connsiteX1" fmla="*/ 39718 w 485850"/>
              <a:gd name="connsiteY1" fmla="*/ 1041783 h 1352914"/>
              <a:gd name="connsiteX2" fmla="*/ 1227 w 485850"/>
              <a:gd name="connsiteY2" fmla="*/ 609568 h 1352914"/>
              <a:gd name="connsiteX3" fmla="*/ 250668 w 485850"/>
              <a:gd name="connsiteY3" fmla="*/ 0 h 1352914"/>
              <a:gd name="connsiteX4" fmla="*/ 485715 w 485850"/>
              <a:gd name="connsiteY4" fmla="*/ 911453 h 1352914"/>
              <a:gd name="connsiteX0" fmla="*/ 485715 w 486430"/>
              <a:gd name="connsiteY0" fmla="*/ 911453 h 1352914"/>
              <a:gd name="connsiteX1" fmla="*/ 39718 w 486430"/>
              <a:gd name="connsiteY1" fmla="*/ 1041783 h 1352914"/>
              <a:gd name="connsiteX2" fmla="*/ 1227 w 486430"/>
              <a:gd name="connsiteY2" fmla="*/ 609568 h 1352914"/>
              <a:gd name="connsiteX3" fmla="*/ 250668 w 486430"/>
              <a:gd name="connsiteY3" fmla="*/ 0 h 1352914"/>
              <a:gd name="connsiteX4" fmla="*/ 485715 w 486430"/>
              <a:gd name="connsiteY4" fmla="*/ 911453 h 1352914"/>
              <a:gd name="connsiteX0" fmla="*/ 485715 w 486852"/>
              <a:gd name="connsiteY0" fmla="*/ 911453 h 1352914"/>
              <a:gd name="connsiteX1" fmla="*/ 39718 w 486852"/>
              <a:gd name="connsiteY1" fmla="*/ 1041783 h 1352914"/>
              <a:gd name="connsiteX2" fmla="*/ 1227 w 486852"/>
              <a:gd name="connsiteY2" fmla="*/ 609568 h 1352914"/>
              <a:gd name="connsiteX3" fmla="*/ 250668 w 486852"/>
              <a:gd name="connsiteY3" fmla="*/ 0 h 1352914"/>
              <a:gd name="connsiteX4" fmla="*/ 485715 w 486852"/>
              <a:gd name="connsiteY4" fmla="*/ 911453 h 1352914"/>
              <a:gd name="connsiteX0" fmla="*/ 273849 w 327098"/>
              <a:gd name="connsiteY0" fmla="*/ 1147673 h 1373058"/>
              <a:gd name="connsiteX1" fmla="*/ 41212 w 327098"/>
              <a:gd name="connsiteY1" fmla="*/ 1041783 h 1373058"/>
              <a:gd name="connsiteX2" fmla="*/ 2721 w 327098"/>
              <a:gd name="connsiteY2" fmla="*/ 609568 h 1373058"/>
              <a:gd name="connsiteX3" fmla="*/ 252162 w 327098"/>
              <a:gd name="connsiteY3" fmla="*/ 0 h 1373058"/>
              <a:gd name="connsiteX4" fmla="*/ 273849 w 327098"/>
              <a:gd name="connsiteY4" fmla="*/ 1147673 h 1373058"/>
              <a:gd name="connsiteX0" fmla="*/ 241727 w 294976"/>
              <a:gd name="connsiteY0" fmla="*/ 1147673 h 1373322"/>
              <a:gd name="connsiteX1" fmla="*/ 9090 w 294976"/>
              <a:gd name="connsiteY1" fmla="*/ 1041783 h 1373322"/>
              <a:gd name="connsiteX2" fmla="*/ 46799 w 294976"/>
              <a:gd name="connsiteY2" fmla="*/ 601948 h 1373322"/>
              <a:gd name="connsiteX3" fmla="*/ 220040 w 294976"/>
              <a:gd name="connsiteY3" fmla="*/ 0 h 1373322"/>
              <a:gd name="connsiteX4" fmla="*/ 241727 w 294976"/>
              <a:gd name="connsiteY4" fmla="*/ 1147673 h 1373322"/>
              <a:gd name="connsiteX0" fmla="*/ 258102 w 311351"/>
              <a:gd name="connsiteY0" fmla="*/ 1147673 h 1373850"/>
              <a:gd name="connsiteX1" fmla="*/ 25465 w 311351"/>
              <a:gd name="connsiteY1" fmla="*/ 1041783 h 1373850"/>
              <a:gd name="connsiteX2" fmla="*/ 9834 w 311351"/>
              <a:gd name="connsiteY2" fmla="*/ 586708 h 1373850"/>
              <a:gd name="connsiteX3" fmla="*/ 236415 w 311351"/>
              <a:gd name="connsiteY3" fmla="*/ 0 h 1373850"/>
              <a:gd name="connsiteX4" fmla="*/ 258102 w 311351"/>
              <a:gd name="connsiteY4" fmla="*/ 1147673 h 1373850"/>
              <a:gd name="connsiteX0" fmla="*/ 258102 w 311351"/>
              <a:gd name="connsiteY0" fmla="*/ 1147673 h 1373850"/>
              <a:gd name="connsiteX1" fmla="*/ 25465 w 311351"/>
              <a:gd name="connsiteY1" fmla="*/ 1041783 h 1373850"/>
              <a:gd name="connsiteX2" fmla="*/ 9834 w 311351"/>
              <a:gd name="connsiteY2" fmla="*/ 586708 h 1373850"/>
              <a:gd name="connsiteX3" fmla="*/ 236415 w 311351"/>
              <a:gd name="connsiteY3" fmla="*/ 0 h 1373850"/>
              <a:gd name="connsiteX4" fmla="*/ 258102 w 311351"/>
              <a:gd name="connsiteY4" fmla="*/ 1147673 h 1373850"/>
              <a:gd name="connsiteX0" fmla="*/ 250854 w 304103"/>
              <a:gd name="connsiteY0" fmla="*/ 1147673 h 1375555"/>
              <a:gd name="connsiteX1" fmla="*/ 18217 w 304103"/>
              <a:gd name="connsiteY1" fmla="*/ 1041783 h 1375555"/>
              <a:gd name="connsiteX2" fmla="*/ 2586 w 304103"/>
              <a:gd name="connsiteY2" fmla="*/ 586708 h 1375555"/>
              <a:gd name="connsiteX3" fmla="*/ 229167 w 304103"/>
              <a:gd name="connsiteY3" fmla="*/ 0 h 1375555"/>
              <a:gd name="connsiteX4" fmla="*/ 250854 w 304103"/>
              <a:gd name="connsiteY4" fmla="*/ 1147673 h 1375555"/>
              <a:gd name="connsiteX0" fmla="*/ 250854 w 320610"/>
              <a:gd name="connsiteY0" fmla="*/ 1147673 h 1375555"/>
              <a:gd name="connsiteX1" fmla="*/ 18217 w 320610"/>
              <a:gd name="connsiteY1" fmla="*/ 1041783 h 1375555"/>
              <a:gd name="connsiteX2" fmla="*/ 2586 w 320610"/>
              <a:gd name="connsiteY2" fmla="*/ 586708 h 1375555"/>
              <a:gd name="connsiteX3" fmla="*/ 229167 w 320610"/>
              <a:gd name="connsiteY3" fmla="*/ 0 h 1375555"/>
              <a:gd name="connsiteX4" fmla="*/ 250854 w 320610"/>
              <a:gd name="connsiteY4" fmla="*/ 1147673 h 137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610" h="1375555">
                <a:moveTo>
                  <a:pt x="250854" y="1147673"/>
                </a:moveTo>
                <a:cubicBezTo>
                  <a:pt x="179005" y="1670840"/>
                  <a:pt x="29308" y="1143421"/>
                  <a:pt x="18217" y="1041783"/>
                </a:cubicBezTo>
                <a:cubicBezTo>
                  <a:pt x="-301" y="872089"/>
                  <a:pt x="-2995" y="738367"/>
                  <a:pt x="2586" y="586708"/>
                </a:cubicBezTo>
                <a:cubicBezTo>
                  <a:pt x="15318" y="240725"/>
                  <a:pt x="100320" y="0"/>
                  <a:pt x="229167" y="0"/>
                </a:cubicBezTo>
                <a:cubicBezTo>
                  <a:pt x="376096" y="273338"/>
                  <a:pt x="317285" y="447615"/>
                  <a:pt x="250854" y="1147673"/>
                </a:cubicBezTo>
                <a:close/>
              </a:path>
            </a:pathLst>
          </a:custGeom>
          <a:solidFill>
            <a:schemeClr val="accent4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="" xmlns:a16="http://schemas.microsoft.com/office/drawing/2014/main" id="{A6715CEE-6A13-49AC-9537-D9425C1C1BD6}"/>
              </a:ext>
            </a:extLst>
          </p:cNvPr>
          <p:cNvSpPr/>
          <p:nvPr/>
        </p:nvSpPr>
        <p:spPr>
          <a:xfrm rot="1483570">
            <a:off x="4011193" y="2531889"/>
            <a:ext cx="908160" cy="151723"/>
          </a:xfrm>
          <a:custGeom>
            <a:avLst/>
            <a:gdLst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85310"/>
              <a:gd name="connsiteX1" fmla="*/ 739140 w 4335780"/>
              <a:gd name="connsiteY1" fmla="*/ 0 h 785310"/>
              <a:gd name="connsiteX2" fmla="*/ 1432560 w 4335780"/>
              <a:gd name="connsiteY2" fmla="*/ 731520 h 785310"/>
              <a:gd name="connsiteX3" fmla="*/ 2179320 w 4335780"/>
              <a:gd name="connsiteY3" fmla="*/ 15240 h 785310"/>
              <a:gd name="connsiteX4" fmla="*/ 2880360 w 4335780"/>
              <a:gd name="connsiteY4" fmla="*/ 746760 h 785310"/>
              <a:gd name="connsiteX5" fmla="*/ 3611880 w 4335780"/>
              <a:gd name="connsiteY5" fmla="*/ 22860 h 785310"/>
              <a:gd name="connsiteX6" fmla="*/ 4335780 w 4335780"/>
              <a:gd name="connsiteY6" fmla="*/ 754380 h 785310"/>
              <a:gd name="connsiteX0" fmla="*/ 0 w 4335780"/>
              <a:gd name="connsiteY0" fmla="*/ 756950 h 810740"/>
              <a:gd name="connsiteX1" fmla="*/ 739140 w 4335780"/>
              <a:gd name="connsiteY1" fmla="*/ 25430 h 810740"/>
              <a:gd name="connsiteX2" fmla="*/ 1432560 w 4335780"/>
              <a:gd name="connsiteY2" fmla="*/ 756950 h 810740"/>
              <a:gd name="connsiteX3" fmla="*/ 2179320 w 4335780"/>
              <a:gd name="connsiteY3" fmla="*/ 40670 h 810740"/>
              <a:gd name="connsiteX4" fmla="*/ 2880360 w 4335780"/>
              <a:gd name="connsiteY4" fmla="*/ 772190 h 810740"/>
              <a:gd name="connsiteX5" fmla="*/ 3611880 w 4335780"/>
              <a:gd name="connsiteY5" fmla="*/ 48290 h 810740"/>
              <a:gd name="connsiteX6" fmla="*/ 4335780 w 4335780"/>
              <a:gd name="connsiteY6" fmla="*/ 779810 h 81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5780" h="810740">
                <a:moveTo>
                  <a:pt x="0" y="756950"/>
                </a:moveTo>
                <a:cubicBezTo>
                  <a:pt x="246380" y="513110"/>
                  <a:pt x="500380" y="25430"/>
                  <a:pt x="739140" y="25430"/>
                </a:cubicBezTo>
                <a:cubicBezTo>
                  <a:pt x="977900" y="25430"/>
                  <a:pt x="1192530" y="754410"/>
                  <a:pt x="1432560" y="756950"/>
                </a:cubicBezTo>
                <a:cubicBezTo>
                  <a:pt x="1672590" y="759490"/>
                  <a:pt x="1938020" y="38130"/>
                  <a:pt x="2179320" y="40670"/>
                </a:cubicBezTo>
                <a:cubicBezTo>
                  <a:pt x="2420620" y="43210"/>
                  <a:pt x="2636520" y="1013490"/>
                  <a:pt x="2880360" y="772190"/>
                </a:cubicBezTo>
                <a:lnTo>
                  <a:pt x="3611880" y="48290"/>
                </a:lnTo>
                <a:cubicBezTo>
                  <a:pt x="3855720" y="-193010"/>
                  <a:pt x="4094480" y="535970"/>
                  <a:pt x="4335780" y="77981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="" xmlns:a16="http://schemas.microsoft.com/office/drawing/2014/main" id="{F317B666-44C3-4487-A0DF-D5A5852ABDCE}"/>
              </a:ext>
            </a:extLst>
          </p:cNvPr>
          <p:cNvSpPr/>
          <p:nvPr/>
        </p:nvSpPr>
        <p:spPr>
          <a:xfrm rot="16531375">
            <a:off x="5448700" y="2687410"/>
            <a:ext cx="908160" cy="151723"/>
          </a:xfrm>
          <a:custGeom>
            <a:avLst/>
            <a:gdLst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54380"/>
              <a:gd name="connsiteX1" fmla="*/ 739140 w 4335780"/>
              <a:gd name="connsiteY1" fmla="*/ 0 h 754380"/>
              <a:gd name="connsiteX2" fmla="*/ 1432560 w 4335780"/>
              <a:gd name="connsiteY2" fmla="*/ 731520 h 754380"/>
              <a:gd name="connsiteX3" fmla="*/ 2179320 w 4335780"/>
              <a:gd name="connsiteY3" fmla="*/ 15240 h 754380"/>
              <a:gd name="connsiteX4" fmla="*/ 2880360 w 4335780"/>
              <a:gd name="connsiteY4" fmla="*/ 746760 h 754380"/>
              <a:gd name="connsiteX5" fmla="*/ 3611880 w 4335780"/>
              <a:gd name="connsiteY5" fmla="*/ 22860 h 754380"/>
              <a:gd name="connsiteX6" fmla="*/ 4335780 w 4335780"/>
              <a:gd name="connsiteY6" fmla="*/ 754380 h 754380"/>
              <a:gd name="connsiteX0" fmla="*/ 0 w 4335780"/>
              <a:gd name="connsiteY0" fmla="*/ 731520 h 785310"/>
              <a:gd name="connsiteX1" fmla="*/ 739140 w 4335780"/>
              <a:gd name="connsiteY1" fmla="*/ 0 h 785310"/>
              <a:gd name="connsiteX2" fmla="*/ 1432560 w 4335780"/>
              <a:gd name="connsiteY2" fmla="*/ 731520 h 785310"/>
              <a:gd name="connsiteX3" fmla="*/ 2179320 w 4335780"/>
              <a:gd name="connsiteY3" fmla="*/ 15240 h 785310"/>
              <a:gd name="connsiteX4" fmla="*/ 2880360 w 4335780"/>
              <a:gd name="connsiteY4" fmla="*/ 746760 h 785310"/>
              <a:gd name="connsiteX5" fmla="*/ 3611880 w 4335780"/>
              <a:gd name="connsiteY5" fmla="*/ 22860 h 785310"/>
              <a:gd name="connsiteX6" fmla="*/ 4335780 w 4335780"/>
              <a:gd name="connsiteY6" fmla="*/ 754380 h 785310"/>
              <a:gd name="connsiteX0" fmla="*/ 0 w 4335780"/>
              <a:gd name="connsiteY0" fmla="*/ 756950 h 810740"/>
              <a:gd name="connsiteX1" fmla="*/ 739140 w 4335780"/>
              <a:gd name="connsiteY1" fmla="*/ 25430 h 810740"/>
              <a:gd name="connsiteX2" fmla="*/ 1432560 w 4335780"/>
              <a:gd name="connsiteY2" fmla="*/ 756950 h 810740"/>
              <a:gd name="connsiteX3" fmla="*/ 2179320 w 4335780"/>
              <a:gd name="connsiteY3" fmla="*/ 40670 h 810740"/>
              <a:gd name="connsiteX4" fmla="*/ 2880360 w 4335780"/>
              <a:gd name="connsiteY4" fmla="*/ 772190 h 810740"/>
              <a:gd name="connsiteX5" fmla="*/ 3611880 w 4335780"/>
              <a:gd name="connsiteY5" fmla="*/ 48290 h 810740"/>
              <a:gd name="connsiteX6" fmla="*/ 4335780 w 4335780"/>
              <a:gd name="connsiteY6" fmla="*/ 779810 h 81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35780" h="810740">
                <a:moveTo>
                  <a:pt x="0" y="756950"/>
                </a:moveTo>
                <a:cubicBezTo>
                  <a:pt x="246380" y="513110"/>
                  <a:pt x="500380" y="25430"/>
                  <a:pt x="739140" y="25430"/>
                </a:cubicBezTo>
                <a:cubicBezTo>
                  <a:pt x="977900" y="25430"/>
                  <a:pt x="1192530" y="754410"/>
                  <a:pt x="1432560" y="756950"/>
                </a:cubicBezTo>
                <a:cubicBezTo>
                  <a:pt x="1672590" y="759490"/>
                  <a:pt x="1938020" y="38130"/>
                  <a:pt x="2179320" y="40670"/>
                </a:cubicBezTo>
                <a:cubicBezTo>
                  <a:pt x="2420620" y="43210"/>
                  <a:pt x="2636520" y="1013490"/>
                  <a:pt x="2880360" y="772190"/>
                </a:cubicBezTo>
                <a:lnTo>
                  <a:pt x="3611880" y="48290"/>
                </a:lnTo>
                <a:cubicBezTo>
                  <a:pt x="3855720" y="-193010"/>
                  <a:pt x="4094480" y="535970"/>
                  <a:pt x="4335780" y="779810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Равнобедренный треугольник 26">
            <a:extLst>
              <a:ext uri="{FF2B5EF4-FFF2-40B4-BE49-F238E27FC236}">
                <a16:creationId xmlns="" xmlns:a16="http://schemas.microsoft.com/office/drawing/2014/main" id="{90269D15-39A6-44D5-A69F-0D6D88177B66}"/>
              </a:ext>
            </a:extLst>
          </p:cNvPr>
          <p:cNvSpPr/>
          <p:nvPr/>
        </p:nvSpPr>
        <p:spPr>
          <a:xfrm>
            <a:off x="4572996" y="3744001"/>
            <a:ext cx="146211" cy="136988"/>
          </a:xfrm>
          <a:prstGeom prst="triangle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бедренный треугольник 28">
            <a:extLst>
              <a:ext uri="{FF2B5EF4-FFF2-40B4-BE49-F238E27FC236}">
                <a16:creationId xmlns="" xmlns:a16="http://schemas.microsoft.com/office/drawing/2014/main" id="{EA72F473-C12A-41E5-A556-4A27F0BB46D6}"/>
              </a:ext>
            </a:extLst>
          </p:cNvPr>
          <p:cNvSpPr/>
          <p:nvPr/>
        </p:nvSpPr>
        <p:spPr>
          <a:xfrm>
            <a:off x="5744671" y="3422319"/>
            <a:ext cx="238424" cy="223385"/>
          </a:xfrm>
          <a:prstGeom prst="triangle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="" xmlns:a16="http://schemas.microsoft.com/office/drawing/2014/main" id="{D2098A52-1A1C-4754-B308-424A85398574}"/>
              </a:ext>
            </a:extLst>
          </p:cNvPr>
          <p:cNvSpPr/>
          <p:nvPr/>
        </p:nvSpPr>
        <p:spPr>
          <a:xfrm>
            <a:off x="831000" y="459000"/>
            <a:ext cx="669600" cy="669600"/>
          </a:xfrm>
          <a:prstGeom prst="ellipse">
            <a:avLst/>
          </a:prstGeom>
          <a:solidFill>
            <a:schemeClr val="accent5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="" xmlns:a16="http://schemas.microsoft.com/office/drawing/2014/main" id="{8DC5BC09-F4D4-4981-BB62-63A94980952D}"/>
              </a:ext>
            </a:extLst>
          </p:cNvPr>
          <p:cNvSpPr/>
          <p:nvPr/>
        </p:nvSpPr>
        <p:spPr>
          <a:xfrm>
            <a:off x="983400" y="611400"/>
            <a:ext cx="669600" cy="669600"/>
          </a:xfrm>
          <a:prstGeom prst="ellipse">
            <a:avLst/>
          </a:prstGeom>
          <a:solidFill>
            <a:schemeClr val="accent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E54E4D73-4589-41AA-94BF-7C7BF48A8614}"/>
              </a:ext>
            </a:extLst>
          </p:cNvPr>
          <p:cNvSpPr txBox="1"/>
          <p:nvPr/>
        </p:nvSpPr>
        <p:spPr>
          <a:xfrm>
            <a:off x="-204000" y="6444000"/>
            <a:ext cx="122822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XXX </a:t>
            </a:r>
            <a:r>
              <a:rPr lang="en-US" altLang="en-US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Всероссийск</a:t>
            </a:r>
            <a:r>
              <a:rPr lang="ru-RU" altLang="en-US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(</a:t>
            </a:r>
            <a:r>
              <a:rPr lang="en-US" altLang="en-US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Поволжск</a:t>
            </a:r>
            <a:r>
              <a:rPr lang="ru-RU" altLang="en-US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)</a:t>
            </a:r>
            <a:r>
              <a:rPr lang="ru-RU" altLang="en-US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а</a:t>
            </a:r>
            <a:r>
              <a:rPr lang="en-US" altLang="en-US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ссамбле</a:t>
            </a:r>
            <a:r>
              <a:rPr lang="ru-RU" altLang="en-US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я</a:t>
            </a:r>
            <a:r>
              <a:rPr lang="en-US" altLang="ru-RU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Профсоюза</a:t>
            </a:r>
            <a:r>
              <a:rPr lang="en-US" altLang="ru-RU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работников</a:t>
            </a:r>
            <a:r>
              <a:rPr lang="en-US" altLang="ru-RU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РАН</a:t>
            </a:r>
            <a:r>
              <a:rPr lang="ru-RU" altLang="en-US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Нижний</a:t>
            </a:r>
            <a:r>
              <a:rPr lang="en-US" altLang="ru-RU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Новгород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23-25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ru-RU" altLang="en-US" i="1" dirty="0" smtClean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сентября2025 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г.</a:t>
            </a:r>
          </a:p>
          <a:p>
            <a:pPr algn="ctr"/>
            <a:endParaRPr lang="ru-RU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профсоюз\09.2025 Ассамблея\Ассамблея НН 09.2025\презентация Чучева\illustration-36@2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000" y="1259176"/>
            <a:ext cx="4883459" cy="406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1000" y="1327012"/>
            <a:ext cx="6840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«Слепые зоны»</a:t>
            </a:r>
          </a:p>
          <a:p>
            <a:r>
              <a:rPr lang="ru-RU" sz="4400" b="1" dirty="0" smtClean="0">
                <a:solidFill>
                  <a:srgbClr val="FF0000"/>
                </a:solidFill>
              </a:rPr>
              <a:t>в </a:t>
            </a:r>
            <a:r>
              <a:rPr lang="ru-RU" sz="4400" b="1" dirty="0">
                <a:solidFill>
                  <a:srgbClr val="FF0000"/>
                </a:solidFill>
              </a:rPr>
              <a:t>профсоюзном </a:t>
            </a:r>
            <a:endParaRPr lang="ru-RU" sz="4400" b="1" dirty="0" smtClean="0">
              <a:solidFill>
                <a:srgbClr val="FF0000"/>
              </a:solidFill>
            </a:endParaRPr>
          </a:p>
          <a:p>
            <a:r>
              <a:rPr lang="ru-RU" sz="4400" b="1" dirty="0" smtClean="0">
                <a:solidFill>
                  <a:srgbClr val="FF0000"/>
                </a:solidFill>
              </a:rPr>
              <a:t>инфо-пространстве</a:t>
            </a:r>
            <a:r>
              <a:rPr lang="ru-RU" sz="4400" b="1" dirty="0">
                <a:solidFill>
                  <a:srgbClr val="FF0000"/>
                </a:solidFill>
              </a:rPr>
              <a:t>: </a:t>
            </a:r>
            <a:r>
              <a:rPr lang="ru-RU" sz="4400" b="1" dirty="0" smtClean="0">
                <a:solidFill>
                  <a:srgbClr val="FF0000"/>
                </a:solidFill>
              </a:rPr>
              <a:t>     </a:t>
            </a:r>
            <a:r>
              <a:rPr lang="ru-RU" sz="3600" b="1" dirty="0" smtClean="0">
                <a:solidFill>
                  <a:srgbClr val="FF0000"/>
                </a:solidFill>
              </a:rPr>
              <a:t>             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как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обеспечить стабильное покрытие в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регионах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3901" y="4734000"/>
            <a:ext cx="35470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Надежда </a:t>
            </a:r>
            <a:r>
              <a:rPr lang="ru-RU" sz="2800" b="1" dirty="0" err="1">
                <a:solidFill>
                  <a:srgbClr val="002060"/>
                </a:solidFill>
              </a:rPr>
              <a:t>Волчкова</a:t>
            </a:r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dirty="0" smtClean="0"/>
              <a:t>руководитель Информационной службы Профсоюза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43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3ECD28-3359-497A-98B4-D68AA680A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000"/>
            <a:ext cx="10515600" cy="1325563"/>
          </a:xfrm>
        </p:spPr>
        <p:txBody>
          <a:bodyPr/>
          <a:lstStyle/>
          <a:p>
            <a:pPr algn="ctr"/>
            <a:r>
              <a:rPr lang="ru-RU" b="1" dirty="0"/>
              <a:t>Результаты мониторинга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информационной </a:t>
            </a:r>
            <a:r>
              <a:rPr lang="ru-RU" b="1" dirty="0"/>
              <a:t>работы ТО и </a:t>
            </a:r>
            <a:r>
              <a:rPr lang="ru-RU" b="1" dirty="0" smtClean="0"/>
              <a:t>РО</a:t>
            </a:r>
            <a:endParaRPr lang="ru-RU" b="1" dirty="0"/>
          </a:p>
        </p:txBody>
      </p:sp>
      <p:graphicFrame>
        <p:nvGraphicFramePr>
          <p:cNvPr id="4" name="Таблица 10">
            <a:extLst>
              <a:ext uri="{FF2B5EF4-FFF2-40B4-BE49-F238E27FC236}">
                <a16:creationId xmlns="" xmlns:a16="http://schemas.microsoft.com/office/drawing/2014/main" id="{2A9C9605-5419-42F0-A642-FBC0C9A7D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528757"/>
              </p:ext>
            </p:extLst>
          </p:nvPr>
        </p:nvGraphicFramePr>
        <p:xfrm>
          <a:off x="280988" y="1809000"/>
          <a:ext cx="10620000" cy="479210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645012">
                  <a:extLst>
                    <a:ext uri="{9D8B030D-6E8A-4147-A177-3AD203B41FA5}">
                      <a16:colId xmlns="" xmlns:a16="http://schemas.microsoft.com/office/drawing/2014/main" val="3730294796"/>
                    </a:ext>
                  </a:extLst>
                </a:gridCol>
                <a:gridCol w="5974988">
                  <a:extLst>
                    <a:ext uri="{9D8B030D-6E8A-4147-A177-3AD203B41FA5}">
                      <a16:colId xmlns="" xmlns:a16="http://schemas.microsoft.com/office/drawing/2014/main" val="3241802405"/>
                    </a:ext>
                  </a:extLst>
                </a:gridCol>
              </a:tblGrid>
              <a:tr h="494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kern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kern="1400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69297412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kern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Times New Roman"/>
                        </a:rPr>
                        <a:t>Московская </a:t>
                      </a:r>
                      <a:r>
                        <a:rPr lang="ru-RU" sz="1800" b="0" u="none" kern="14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Times New Roman"/>
                        </a:rPr>
                        <a:t>региональная организация</a:t>
                      </a:r>
                      <a:r>
                        <a:rPr lang="ru-RU" sz="1800" b="0" u="none" kern="1400" dirty="0" smtClean="0">
                          <a:solidFill>
                            <a:srgbClr val="0563C1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b="1" kern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Газета «Научное сообщество», выходит ежемесячно, тираж 1 тыс. экземпляров, доставка в институты, электронная версия на сайте Профсоюза. Сайт МРО - в разработке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5992689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400" dirty="0" smtClean="0">
                          <a:effectLst/>
                          <a:latin typeface="+mn-lt"/>
                          <a:ea typeface="Times New Roman"/>
                        </a:rPr>
                        <a:t>Общественная</a:t>
                      </a:r>
                      <a:r>
                        <a:rPr lang="ru-RU" sz="1800" b="1" kern="1400" dirty="0" smtClean="0">
                          <a:effectLst/>
                          <a:latin typeface="+mn-lt"/>
                          <a:ea typeface="Times New Roman"/>
                        </a:rPr>
                        <a:t> Новосибирская </a:t>
                      </a:r>
                      <a:r>
                        <a:rPr lang="ru-RU" sz="1800" b="0" kern="1400" dirty="0" smtClean="0">
                          <a:effectLst/>
                          <a:latin typeface="+mn-lt"/>
                          <a:ea typeface="Times New Roman"/>
                        </a:rPr>
                        <a:t>региональная организация Профсоюза СО РАН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Регулярно пополняемый насыщенный информацией сайт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Сообщество ВК - 219 подписчиков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1803528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Санкт-Петербургская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региональная (территориальная) организация 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Регулярно пополняемый сайт. Но есть проблема с SSL-сертификатом, соединение не защищено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Закрытый ТГ-канал молодежного объединения «Парус на Неве» - 153 подписчика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94233698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Дальневосточная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региональная организация 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Сайт не пополняется, неверные ссылки, устаревшие данные.   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Открытый ТГ-канал - 50 подписчиков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90167924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Ленинградская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межрегиональная организация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Сайт - 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пополняется нерегулярно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Общая информация, контакты – актуальны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169626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54E4D73-4589-41AA-94BF-7C7BF48A8614}"/>
              </a:ext>
            </a:extLst>
          </p:cNvPr>
          <p:cNvSpPr txBox="1"/>
          <p:nvPr/>
        </p:nvSpPr>
        <p:spPr>
          <a:xfrm>
            <a:off x="-204000" y="6517669"/>
            <a:ext cx="122822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XXX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Всероссийск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(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Поволжск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)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а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ссамбле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Профсоюза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работников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РАН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Нижний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Новгород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23-25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ru-RU" altLang="en-US" i="1" dirty="0" smtClean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сентября 2025 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г.</a:t>
            </a:r>
          </a:p>
          <a:p>
            <a:pPr algn="ctr"/>
            <a:endParaRPr lang="ru-RU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35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3ECD28-3359-497A-98B4-D68AA680A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0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Результаты мониторинга </a:t>
            </a:r>
            <a:br>
              <a:rPr lang="ru-RU" b="1" dirty="0"/>
            </a:br>
            <a:r>
              <a:rPr lang="ru-RU" b="1" dirty="0"/>
              <a:t>информационной работы ТО и </a:t>
            </a:r>
            <a:r>
              <a:rPr lang="ru-RU" b="1" dirty="0" smtClean="0"/>
              <a:t>РО</a:t>
            </a:r>
            <a:endParaRPr lang="ru-RU" dirty="0"/>
          </a:p>
        </p:txBody>
      </p:sp>
      <p:graphicFrame>
        <p:nvGraphicFramePr>
          <p:cNvPr id="4" name="Таблица 10">
            <a:extLst>
              <a:ext uri="{FF2B5EF4-FFF2-40B4-BE49-F238E27FC236}">
                <a16:creationId xmlns="" xmlns:a16="http://schemas.microsoft.com/office/drawing/2014/main" id="{2A9C9605-5419-42F0-A642-FBC0C9A7D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7978793"/>
              </p:ext>
            </p:extLst>
          </p:nvPr>
        </p:nvGraphicFramePr>
        <p:xfrm>
          <a:off x="280988" y="2124000"/>
          <a:ext cx="10620000" cy="382348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465000">
                  <a:extLst>
                    <a:ext uri="{9D8B030D-6E8A-4147-A177-3AD203B41FA5}">
                      <a16:colId xmlns="" xmlns:a16="http://schemas.microsoft.com/office/drawing/2014/main" val="3730294796"/>
                    </a:ext>
                  </a:extLst>
                </a:gridCol>
                <a:gridCol w="7155000">
                  <a:extLst>
                    <a:ext uri="{9D8B030D-6E8A-4147-A177-3AD203B41FA5}">
                      <a16:colId xmlns="" xmlns:a16="http://schemas.microsoft.com/office/drawing/2014/main" val="3241802405"/>
                    </a:ext>
                  </a:extLst>
                </a:gridCol>
              </a:tblGrid>
              <a:tr h="494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kern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kern="1400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69297412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Общественная организация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Екатеринбургская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ТО </a:t>
                      </a:r>
                      <a:endParaRPr lang="ru-RU" sz="1400" b="1" kern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Сайт пополняется нерегулярно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Общая информация, контакты – актуальны</a:t>
                      </a:r>
                      <a:endParaRPr lang="ru-RU" sz="1600" kern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5992689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Нижегородская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региональная (территориальная) организация </a:t>
                      </a:r>
                      <a:endParaRPr lang="ru-RU" sz="1600" b="1" kern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Регулярно пополняемый сайт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1803528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Иркутская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территориальная ТО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Ничего нет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94233698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ТПО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Томского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научного центра СО РАН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Регулярно пополняемый сайт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Сообщество ВК - 47 подписчиков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90167924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ОКП работников науки республика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Саха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(Якутия)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Комментарий председателя: «Анонсируем и выкладываем отчеты через сайт ФИЦ ЯНЦ, публикуем в </a:t>
                      </a:r>
                      <a:r>
                        <a:rPr lang="ru-RU" sz="1800" kern="1200" dirty="0" err="1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мессенджерах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институтов, </a:t>
                      </a:r>
                      <a:r>
                        <a:rPr lang="ru-RU" sz="1800" kern="1200" dirty="0" err="1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соцсеть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не ведем»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169626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54E4D73-4589-41AA-94BF-7C7BF48A8614}"/>
              </a:ext>
            </a:extLst>
          </p:cNvPr>
          <p:cNvSpPr txBox="1"/>
          <p:nvPr/>
        </p:nvSpPr>
        <p:spPr>
          <a:xfrm>
            <a:off x="-204000" y="6444000"/>
            <a:ext cx="122822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XXX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Всероссийск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(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Поволжск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)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а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ссамбле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Профсоюза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работников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РАН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Нижний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Новгород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23-25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ru-RU" altLang="en-US" i="1" dirty="0" smtClean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сентября 2025 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г.</a:t>
            </a:r>
          </a:p>
          <a:p>
            <a:pPr algn="ctr"/>
            <a:endParaRPr lang="ru-RU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12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3ECD28-3359-497A-98B4-D68AA680A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0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Результаты мониторинга </a:t>
            </a:r>
            <a:br>
              <a:rPr lang="ru-RU" b="1" dirty="0"/>
            </a:br>
            <a:r>
              <a:rPr lang="ru-RU" b="1" dirty="0"/>
              <a:t>информационной работы ТО и </a:t>
            </a:r>
            <a:r>
              <a:rPr lang="ru-RU" b="1" dirty="0" smtClean="0"/>
              <a:t>РО</a:t>
            </a:r>
            <a:endParaRPr lang="ru-RU" dirty="0"/>
          </a:p>
        </p:txBody>
      </p:sp>
      <p:graphicFrame>
        <p:nvGraphicFramePr>
          <p:cNvPr id="4" name="Таблица 10">
            <a:extLst>
              <a:ext uri="{FF2B5EF4-FFF2-40B4-BE49-F238E27FC236}">
                <a16:creationId xmlns="" xmlns:a16="http://schemas.microsoft.com/office/drawing/2014/main" id="{2A9C9605-5419-42F0-A642-FBC0C9A7D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222333"/>
              </p:ext>
            </p:extLst>
          </p:nvPr>
        </p:nvGraphicFramePr>
        <p:xfrm>
          <a:off x="280988" y="2169000"/>
          <a:ext cx="10620000" cy="40147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465000">
                  <a:extLst>
                    <a:ext uri="{9D8B030D-6E8A-4147-A177-3AD203B41FA5}">
                      <a16:colId xmlns="" xmlns:a16="http://schemas.microsoft.com/office/drawing/2014/main" val="3730294796"/>
                    </a:ext>
                  </a:extLst>
                </a:gridCol>
                <a:gridCol w="7155000">
                  <a:extLst>
                    <a:ext uri="{9D8B030D-6E8A-4147-A177-3AD203B41FA5}">
                      <a16:colId xmlns="" xmlns:a16="http://schemas.microsoft.com/office/drawing/2014/main" val="324180240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kern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kern="1400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69297412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Пущинская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территориальная организация </a:t>
                      </a:r>
                      <a:endParaRPr lang="ru-RU" sz="1400" b="1" kern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Нерегулярно выставляются дайджесты. Документы в основном устаревшие. </a:t>
                      </a:r>
                      <a:endParaRPr lang="ru-RU" sz="1600" kern="14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5992689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Крымская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территориальная общественная организация </a:t>
                      </a:r>
                      <a:endParaRPr lang="ru-RU" sz="1600" b="1" kern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сайт</a:t>
                      </a:r>
                      <a:r>
                        <a:rPr lang="ru-RU" sz="1800" kern="12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ыставляются только поздравления к праздникам.</a:t>
                      </a:r>
                    </a:p>
                    <a:p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Информация устаревшая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1803528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ОПО работников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Уфимского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ФИЦ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Страница на сайте УФИЦ, найти трудно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Иногда публикуются новости организации,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общепрофсоюзная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информация не выставляется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94233698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ОПО работников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Красноярского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научного центра СО РАН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Сообщество ВК - 50 подписчиков.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Публикуются новости ОПО и некоторые сообщения из дайджеста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90167924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Территориальная профсоюзная организация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Коми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научного центра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РАН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Страница «Социальная ответственность» на сайте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КомиНЦ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Разделы не пополняются с 2024 года.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Информация общего плана актуальна.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169626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54E4D73-4589-41AA-94BF-7C7BF48A8614}"/>
              </a:ext>
            </a:extLst>
          </p:cNvPr>
          <p:cNvSpPr txBox="1"/>
          <p:nvPr/>
        </p:nvSpPr>
        <p:spPr>
          <a:xfrm>
            <a:off x="-204000" y="6444000"/>
            <a:ext cx="122822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XXX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Всероссийск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(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Поволжск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)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а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ссамбле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Профсоюза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работников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РАН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Нижний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Новгород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23-25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ru-RU" altLang="en-US" i="1" dirty="0" smtClean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сентября 2025 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г.</a:t>
            </a:r>
          </a:p>
          <a:p>
            <a:pPr algn="ctr"/>
            <a:endParaRPr lang="ru-RU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50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3ECD28-3359-497A-98B4-D68AA680A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Результаты мониторинга </a:t>
            </a:r>
            <a:br>
              <a:rPr lang="ru-RU" b="1" dirty="0"/>
            </a:br>
            <a:r>
              <a:rPr lang="ru-RU" b="1" dirty="0"/>
              <a:t>информационной работы ТО и </a:t>
            </a:r>
            <a:r>
              <a:rPr lang="ru-RU" b="1" dirty="0" smtClean="0"/>
              <a:t>РО</a:t>
            </a:r>
            <a:endParaRPr lang="ru-RU" dirty="0"/>
          </a:p>
        </p:txBody>
      </p:sp>
      <p:graphicFrame>
        <p:nvGraphicFramePr>
          <p:cNvPr id="4" name="Таблица 10">
            <a:extLst>
              <a:ext uri="{FF2B5EF4-FFF2-40B4-BE49-F238E27FC236}">
                <a16:creationId xmlns="" xmlns:a16="http://schemas.microsoft.com/office/drawing/2014/main" id="{2A9C9605-5419-42F0-A642-FBC0C9A7D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2319415"/>
              </p:ext>
            </p:extLst>
          </p:nvPr>
        </p:nvGraphicFramePr>
        <p:xfrm>
          <a:off x="280988" y="1764000"/>
          <a:ext cx="10620000" cy="472924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780012">
                  <a:extLst>
                    <a:ext uri="{9D8B030D-6E8A-4147-A177-3AD203B41FA5}">
                      <a16:colId xmlns="" xmlns:a16="http://schemas.microsoft.com/office/drawing/2014/main" val="3730294796"/>
                    </a:ext>
                  </a:extLst>
                </a:gridCol>
                <a:gridCol w="5839988">
                  <a:extLst>
                    <a:ext uri="{9D8B030D-6E8A-4147-A177-3AD203B41FA5}">
                      <a16:colId xmlns="" xmlns:a16="http://schemas.microsoft.com/office/drawing/2014/main" val="324180240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kern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kern="1400" dirty="0">
                        <a:solidFill>
                          <a:schemeClr val="bg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69297412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Территориальная профсоюзная организация работников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Казанского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научного центра </a:t>
                      </a:r>
                      <a:endParaRPr lang="ru-RU" sz="1400" b="1" kern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Ничего нет </a:t>
                      </a:r>
                      <a:endParaRPr lang="ru-RU" sz="1600" kern="1400" dirty="0" smtClean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75992689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ОПО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Бурятского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научного центра СО РАН</a:t>
                      </a:r>
                      <a:endParaRPr lang="ru-RU" sz="1600" b="1" kern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Страница с информацией о составе профкома на сайте БНЦ СО РАН 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– документов, новостей, ссылок на профсоюзные ресурсы нет.</a:t>
                      </a:r>
                      <a:endParaRPr lang="ru-RU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1803528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ОКП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Карельского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НЦ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Информативное сообщество в ВК  - 152 подписчика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94233698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Саратовская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ТОО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Временами пополняемый сайт, данные актуальны.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90167924"/>
                  </a:ext>
                </a:extLst>
              </a:tr>
              <a:tr h="494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Пущинская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территориальная организация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Новосибирская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местная организация </a:t>
                      </a:r>
                      <a:endParaRPr lang="ru-RU" sz="1400" kern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Есть сайт,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выставляются только дайджесты профсоюза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ru-RU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Регулярно пополняемая общая с ППО ИЯФ СО РАН группа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ВКонтакте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   363 подписчика</a:t>
                      </a:r>
                      <a:endParaRPr lang="ru-RU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169626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54E4D73-4589-41AA-94BF-7C7BF48A8614}"/>
              </a:ext>
            </a:extLst>
          </p:cNvPr>
          <p:cNvSpPr txBox="1"/>
          <p:nvPr/>
        </p:nvSpPr>
        <p:spPr>
          <a:xfrm>
            <a:off x="-204000" y="6444000"/>
            <a:ext cx="122822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XXX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Всероссийск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(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Поволжск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)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а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ссамбле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Профсоюза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работников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РАН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Нижний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Новгород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23-25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ru-RU" altLang="en-US" i="1" dirty="0" smtClean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сентября 2025 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г.</a:t>
            </a:r>
          </a:p>
          <a:p>
            <a:pPr algn="ctr"/>
            <a:endParaRPr lang="ru-RU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20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C7AE888-FC83-48E4-B6E8-F7C6FD7A7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00" y="234000"/>
            <a:ext cx="11385000" cy="1325563"/>
          </a:xfrm>
        </p:spPr>
        <p:txBody>
          <a:bodyPr>
            <a:normAutofit/>
          </a:bodyPr>
          <a:lstStyle/>
          <a:p>
            <a:r>
              <a:rPr lang="ru-RU" b="1" dirty="0" smtClean="0"/>
              <a:t>Результаты </a:t>
            </a:r>
            <a:r>
              <a:rPr lang="ru-RU" b="1" dirty="0"/>
              <a:t>мониторинга: </a:t>
            </a:r>
            <a:r>
              <a:rPr lang="ru-RU" b="1" dirty="0" smtClean="0"/>
              <a:t>ключевые проблемы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4CC6251-93DC-49BF-ADCA-30436005B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5625"/>
            <a:ext cx="10515600" cy="40333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Выявлен </a:t>
            </a:r>
            <a:r>
              <a:rPr lang="ru-RU" dirty="0"/>
              <a:t>ряд системных проблем: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Отсутствие полноценных информационных каналов: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dirty="0"/>
              <a:t>У большинства организаций нет актуальных сайтов, </a:t>
            </a:r>
            <a:r>
              <a:rPr lang="ru-RU" dirty="0" smtClean="0"/>
              <a:t>групп в </a:t>
            </a:r>
            <a:r>
              <a:rPr lang="ru-RU" dirty="0" err="1"/>
              <a:t>соцсетях</a:t>
            </a:r>
            <a:r>
              <a:rPr lang="ru-RU" dirty="0"/>
              <a:t> или регулярных рассылок.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Низкая активность:</a:t>
            </a:r>
            <a:r>
              <a:rPr lang="ru-RU" dirty="0"/>
              <a:t> Имеющиеся площадки часто не обновляются месяцами.</a:t>
            </a:r>
          </a:p>
          <a:p>
            <a:pPr lvl="0"/>
            <a:r>
              <a:rPr lang="ru-RU" b="1" dirty="0">
                <a:solidFill>
                  <a:srgbClr val="FF0000"/>
                </a:solidFill>
              </a:rPr>
              <a:t>Неэффективный контент: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dirty="0"/>
              <a:t>Публикации носят формальный характер и не отражают живую, ежедневную работу организации.</a:t>
            </a:r>
          </a:p>
          <a:p>
            <a:pPr marL="0" indent="0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Итог</a:t>
            </a:r>
            <a:r>
              <a:rPr lang="ru-RU" b="1" dirty="0">
                <a:solidFill>
                  <a:srgbClr val="FF0000"/>
                </a:solidFill>
              </a:rPr>
              <a:t>:</a:t>
            </a:r>
            <a:r>
              <a:rPr lang="ru-RU" dirty="0"/>
              <a:t> низкая узнаваемость и авторитет территориальных организаций и Профсоюза в целом, слабое вовлечение членов </a:t>
            </a:r>
            <a:r>
              <a:rPr lang="ru-RU" dirty="0" smtClean="0"/>
              <a:t>Профсоюза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54E4D73-4589-41AA-94BF-7C7BF48A8614}"/>
              </a:ext>
            </a:extLst>
          </p:cNvPr>
          <p:cNvSpPr txBox="1"/>
          <p:nvPr/>
        </p:nvSpPr>
        <p:spPr>
          <a:xfrm>
            <a:off x="-204000" y="6444000"/>
            <a:ext cx="122822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XXX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Всероссийск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(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Поволжск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)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а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ссамбле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Профсоюза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работников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РАН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Нижний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Новгород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23-25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ru-RU" altLang="en-US" i="1" dirty="0" smtClean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сентября 2025 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г.</a:t>
            </a:r>
          </a:p>
          <a:p>
            <a:pPr algn="ctr"/>
            <a:endParaRPr lang="ru-RU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6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0FF82343-202A-4D4B-8BA3-D03966DE8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00" y="369000"/>
            <a:ext cx="5151949" cy="1038875"/>
          </a:xfrm>
        </p:spPr>
        <p:txBody>
          <a:bodyPr>
            <a:noAutofit/>
          </a:bodyPr>
          <a:lstStyle/>
          <a:p>
            <a:r>
              <a:rPr lang="ru-RU" dirty="0" smtClean="0"/>
              <a:t>Использовать </a:t>
            </a:r>
            <a:r>
              <a:rPr lang="ru-RU" dirty="0"/>
              <a:t>доступные </a:t>
            </a:r>
            <a:r>
              <a:rPr lang="ru-RU" dirty="0" smtClean="0"/>
              <a:t>инструменты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CDD73BD5-62A0-4940-808F-7C6724B8A7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854001"/>
            <a:ext cx="6096000" cy="260999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2600" b="1" dirty="0" smtClean="0">
                <a:solidFill>
                  <a:srgbClr val="0070C0"/>
                </a:solidFill>
              </a:rPr>
              <a:t>Арсенал </a:t>
            </a:r>
            <a:r>
              <a:rPr lang="ru-RU" sz="2600" b="1" dirty="0">
                <a:solidFill>
                  <a:srgbClr val="0070C0"/>
                </a:solidFill>
              </a:rPr>
              <a:t>инструментов для информационной </a:t>
            </a:r>
            <a:r>
              <a:rPr lang="ru-RU" sz="2600" b="1" dirty="0" smtClean="0">
                <a:solidFill>
                  <a:srgbClr val="0070C0"/>
                </a:solidFill>
              </a:rPr>
              <a:t>работы растет, а уровень </a:t>
            </a:r>
            <a:r>
              <a:rPr lang="ru-RU" sz="2600" b="1" dirty="0">
                <a:solidFill>
                  <a:srgbClr val="0070C0"/>
                </a:solidFill>
              </a:rPr>
              <a:t>их реального использования </a:t>
            </a:r>
            <a:r>
              <a:rPr lang="ru-RU" sz="2600" b="1" dirty="0" smtClean="0">
                <a:solidFill>
                  <a:srgbClr val="0070C0"/>
                </a:solidFill>
              </a:rPr>
              <a:t>у нас снижается</a:t>
            </a:r>
            <a:endParaRPr lang="ru-RU" sz="2600" b="1" dirty="0" smtClean="0">
              <a:solidFill>
                <a:srgbClr val="0070C0"/>
              </a:solidFill>
              <a:cs typeface="Times New Roman" pitchFamily="18" charset="0"/>
            </a:endParaRPr>
          </a:p>
          <a:p>
            <a:pPr lvl="0"/>
            <a:r>
              <a:rPr lang="ru-RU" sz="2600" b="1" dirty="0" smtClean="0">
                <a:solidFill>
                  <a:srgbClr val="0070C0"/>
                </a:solidFill>
                <a:cs typeface="Times New Roman" pitchFamily="18" charset="0"/>
              </a:rPr>
              <a:t>Раньше </a:t>
            </a:r>
            <a:r>
              <a:rPr lang="ru-RU" sz="2600" b="1" dirty="0">
                <a:solidFill>
                  <a:srgbClr val="0070C0"/>
                </a:solidFill>
                <a:cs typeface="Times New Roman" pitchFamily="18" charset="0"/>
              </a:rPr>
              <a:t>фокус </a:t>
            </a:r>
            <a:r>
              <a:rPr lang="ru-RU" sz="2600" b="1" dirty="0" smtClean="0">
                <a:solidFill>
                  <a:srgbClr val="0070C0"/>
                </a:solidFill>
                <a:cs typeface="Times New Roman" pitchFamily="18" charset="0"/>
              </a:rPr>
              <a:t>делался </a:t>
            </a:r>
            <a:r>
              <a:rPr lang="ru-RU" sz="2600" b="1" dirty="0">
                <a:solidFill>
                  <a:srgbClr val="0070C0"/>
                </a:solidFill>
                <a:cs typeface="Times New Roman" pitchFamily="18" charset="0"/>
              </a:rPr>
              <a:t>на сложных в поддержке сайтах. Сейчас развитие </a:t>
            </a:r>
            <a:r>
              <a:rPr lang="ru-RU" sz="2600" b="1" dirty="0" err="1">
                <a:solidFill>
                  <a:srgbClr val="0070C0"/>
                </a:solidFill>
                <a:cs typeface="Times New Roman" pitchFamily="18" charset="0"/>
              </a:rPr>
              <a:t>соцсетей</a:t>
            </a:r>
            <a:r>
              <a:rPr lang="ru-RU" sz="2600" b="1" dirty="0">
                <a:solidFill>
                  <a:srgbClr val="0070C0"/>
                </a:solidFill>
                <a:cs typeface="Times New Roman" pitchFamily="18" charset="0"/>
              </a:rPr>
              <a:t> и </a:t>
            </a:r>
            <a:r>
              <a:rPr lang="ru-RU" sz="2600" b="1" dirty="0" err="1">
                <a:solidFill>
                  <a:srgbClr val="0070C0"/>
                </a:solidFill>
                <a:cs typeface="Times New Roman" pitchFamily="18" charset="0"/>
              </a:rPr>
              <a:t>мессенджеров</a:t>
            </a:r>
            <a:r>
              <a:rPr lang="ru-RU" sz="2600" b="1" dirty="0">
                <a:solidFill>
                  <a:srgbClr val="0070C0"/>
                </a:solidFill>
                <a:cs typeface="Times New Roman" pitchFamily="18" charset="0"/>
              </a:rPr>
              <a:t> позволяет </a:t>
            </a:r>
            <a:r>
              <a:rPr lang="ru-RU" sz="2600" b="1" dirty="0" smtClean="0">
                <a:solidFill>
                  <a:srgbClr val="0070C0"/>
                </a:solidFill>
                <a:cs typeface="Times New Roman" pitchFamily="18" charset="0"/>
              </a:rPr>
              <a:t>даже организации </a:t>
            </a:r>
            <a:r>
              <a:rPr lang="ru-RU" sz="2600" b="1" dirty="0">
                <a:solidFill>
                  <a:srgbClr val="0070C0"/>
                </a:solidFill>
                <a:cs typeface="Times New Roman" pitchFamily="18" charset="0"/>
              </a:rPr>
              <a:t>с минимальными ресурсами вести активную страницу</a:t>
            </a:r>
          </a:p>
          <a:p>
            <a:pPr lvl="0"/>
            <a:endParaRPr lang="ru-RU" sz="2400" dirty="0" smtClean="0"/>
          </a:p>
          <a:p>
            <a:pPr lvl="0"/>
            <a:endParaRPr lang="ru-RU" sz="2400" dirty="0" smtClean="0"/>
          </a:p>
          <a:p>
            <a:pPr lvl="0"/>
            <a:endParaRPr lang="ru-RU" sz="2200" dirty="0"/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EE876D53-9175-4A4B-AD82-D040A0F424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1000" y="3474000"/>
            <a:ext cx="5489575" cy="2520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Информационная </a:t>
            </a:r>
            <a:r>
              <a:rPr lang="ru-RU" b="1" dirty="0">
                <a:solidFill>
                  <a:srgbClr val="FF0000"/>
                </a:solidFill>
              </a:rPr>
              <a:t>работа – </a:t>
            </a:r>
            <a:r>
              <a:rPr lang="ru-RU" b="1" dirty="0" smtClean="0">
                <a:solidFill>
                  <a:srgbClr val="FF0000"/>
                </a:solidFill>
              </a:rPr>
              <a:t>       это </a:t>
            </a:r>
            <a:r>
              <a:rPr lang="ru-RU" b="1" dirty="0">
                <a:solidFill>
                  <a:srgbClr val="FF0000"/>
                </a:solidFill>
              </a:rPr>
              <a:t>не дополнение, а </a:t>
            </a:r>
            <a:r>
              <a:rPr lang="ru-RU" b="1" dirty="0" smtClean="0">
                <a:solidFill>
                  <a:srgbClr val="FF0000"/>
                </a:solidFill>
              </a:rPr>
              <a:t>важный </a:t>
            </a:r>
            <a:r>
              <a:rPr lang="ru-RU" b="1" dirty="0">
                <a:solidFill>
                  <a:srgbClr val="FF0000"/>
                </a:solidFill>
              </a:rPr>
              <a:t>инструмент </a:t>
            </a:r>
            <a:r>
              <a:rPr lang="ru-RU" b="1" dirty="0" smtClean="0">
                <a:solidFill>
                  <a:srgbClr val="FF0000"/>
                </a:solidFill>
              </a:rPr>
              <a:t>      для обеспечения роста </a:t>
            </a:r>
            <a:r>
              <a:rPr lang="ru-RU" b="1" dirty="0">
                <a:solidFill>
                  <a:srgbClr val="FF0000"/>
                </a:solidFill>
              </a:rPr>
              <a:t>численности и влияния Профсоюза</a:t>
            </a:r>
            <a:r>
              <a:rPr lang="ru-RU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54E4D73-4589-41AA-94BF-7C7BF48A8614}"/>
              </a:ext>
            </a:extLst>
          </p:cNvPr>
          <p:cNvSpPr txBox="1"/>
          <p:nvPr/>
        </p:nvSpPr>
        <p:spPr>
          <a:xfrm>
            <a:off x="-204000" y="6444000"/>
            <a:ext cx="122822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XXX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Всероссийск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(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Поволжск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)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а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ссамбле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Профсоюза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работников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РАН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Нижний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Новгород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23-25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ru-RU" altLang="en-US" i="1" dirty="0" smtClean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сентября 2025 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г.</a:t>
            </a:r>
          </a:p>
          <a:p>
            <a:pPr algn="ctr"/>
            <a:endParaRPr lang="ru-RU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екст 7">
            <a:extLst>
              <a:ext uri="{FF2B5EF4-FFF2-40B4-BE49-F238E27FC236}">
                <a16:creationId xmlns="" xmlns:a16="http://schemas.microsoft.com/office/drawing/2014/main" id="{CDD73BD5-62A0-4940-808F-7C6724B8A7CF}"/>
              </a:ext>
            </a:extLst>
          </p:cNvPr>
          <p:cNvSpPr txBox="1">
            <a:spLocks/>
          </p:cNvSpPr>
          <p:nvPr/>
        </p:nvSpPr>
        <p:spPr>
          <a:xfrm>
            <a:off x="6186000" y="4464000"/>
            <a:ext cx="5892207" cy="1620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+ </a:t>
            </a:r>
            <a:r>
              <a:rPr lang="ru-RU" sz="80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Поддержка </a:t>
            </a:r>
            <a:r>
              <a:rPr lang="ru-RU" sz="80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центра: </a:t>
            </a:r>
          </a:p>
          <a:p>
            <a:pPr marL="342900" indent="-342900">
              <a:buFontTx/>
              <a:buChar char="-"/>
            </a:pPr>
            <a:r>
              <a:rPr lang="ru-RU" sz="80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Дайджест, сайт, </a:t>
            </a:r>
            <a:r>
              <a:rPr lang="ru-RU" sz="8000" b="1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соцсети</a:t>
            </a:r>
            <a:endParaRPr lang="ru-RU" sz="8000" b="1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80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много полезной информации  </a:t>
            </a:r>
            <a:r>
              <a:rPr lang="ru-RU" sz="80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                                            в  </a:t>
            </a:r>
            <a:r>
              <a:rPr lang="ru-RU" sz="80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газете  «Научное сообщество» </a:t>
            </a:r>
          </a:p>
          <a:p>
            <a:pPr marL="342900" indent="-342900">
              <a:buFontTx/>
              <a:buChar char="-"/>
            </a:pPr>
            <a:r>
              <a:rPr lang="ru-RU" sz="80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необходимые консультации, </a:t>
            </a:r>
            <a:r>
              <a:rPr lang="ru-RU" sz="80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                                            помощь </a:t>
            </a:r>
            <a:r>
              <a:rPr lang="ru-RU" sz="80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распространении </a:t>
            </a:r>
            <a:r>
              <a:rPr lang="ru-RU" sz="80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новостей</a:t>
            </a:r>
            <a:endParaRPr lang="ru-RU" sz="8000" b="1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endParaRPr lang="ru-RU" sz="5100" dirty="0" smtClean="0"/>
          </a:p>
          <a:p>
            <a:endParaRPr lang="ru-RU" sz="2400" dirty="0" smtClean="0"/>
          </a:p>
          <a:p>
            <a:endParaRPr lang="ru-RU" sz="2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00" y="234000"/>
            <a:ext cx="5184560" cy="309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9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C7AE888-FC83-48E4-B6E8-F7C6FD7A7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279000"/>
            <a:ext cx="11499020" cy="1325563"/>
          </a:xfrm>
        </p:spPr>
        <p:txBody>
          <a:bodyPr>
            <a:normAutofit/>
          </a:bodyPr>
          <a:lstStyle/>
          <a:p>
            <a:r>
              <a:rPr lang="ru-RU" b="1" dirty="0"/>
              <a:t>Мотивация </a:t>
            </a:r>
            <a:r>
              <a:rPr lang="ru-RU" b="1" dirty="0" smtClean="0"/>
              <a:t>для территориальных </a:t>
            </a:r>
            <a:r>
              <a:rPr lang="ru-RU" b="1" dirty="0"/>
              <a:t>организаций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4CC6251-93DC-49BF-ADCA-30436005B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2662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sz="3000" b="1" dirty="0" smtClean="0">
                <a:solidFill>
                  <a:srgbClr val="FF0000"/>
                </a:solidFill>
              </a:rPr>
              <a:t>Увязка </a:t>
            </a:r>
            <a:r>
              <a:rPr lang="ru-RU" sz="3000" b="1" dirty="0">
                <a:solidFill>
                  <a:srgbClr val="FF0000"/>
                </a:solidFill>
              </a:rPr>
              <a:t>с кадровым </a:t>
            </a:r>
            <a:r>
              <a:rPr lang="ru-RU" sz="3000" b="1" dirty="0" smtClean="0">
                <a:solidFill>
                  <a:srgbClr val="FF0000"/>
                </a:solidFill>
              </a:rPr>
              <a:t>резервом</a:t>
            </a:r>
          </a:p>
          <a:p>
            <a:pPr marL="457200" lvl="1" indent="0">
              <a:buNone/>
            </a:pP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Принять условие 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</a:rPr>
              <a:t>по налаживанию базовой информационной работы в территориальной организации как обязательный критерий для 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включения в члены «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</a:rPr>
              <a:t>профсоюзного резерва» 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457200" lvl="1" indent="0">
              <a:buNone/>
            </a:pPr>
            <a:endParaRPr lang="ru-RU" sz="3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ru-RU" sz="3000" b="1" dirty="0" smtClean="0">
                <a:solidFill>
                  <a:srgbClr val="FF0000"/>
                </a:solidFill>
              </a:rPr>
              <a:t>Методическая поддержка</a:t>
            </a:r>
            <a:endParaRPr lang="ru-RU" sz="30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Разработать и распространить «Базовый стандарт </a:t>
            </a:r>
            <a:r>
              <a:rPr lang="ru-RU" sz="2800" dirty="0" err="1" smtClean="0">
                <a:solidFill>
                  <a:schemeClr val="accent1">
                    <a:lumMod val="75000"/>
                  </a:schemeClr>
                </a:solidFill>
              </a:rPr>
              <a:t>информработы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ТО (чек-лист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минимальных обязательных действий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457200" lvl="1" indent="0">
              <a:buNone/>
            </a:pP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3000" b="1" dirty="0" smtClean="0">
                <a:solidFill>
                  <a:srgbClr val="FF0000"/>
                </a:solidFill>
              </a:rPr>
              <a:t>Соревнование, призы</a:t>
            </a:r>
            <a:endParaRPr lang="ru-RU" sz="30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Проводить </a:t>
            </a:r>
            <a:r>
              <a:rPr lang="ru-RU" sz="3000" dirty="0">
                <a:solidFill>
                  <a:schemeClr val="accent1">
                    <a:lumMod val="75000"/>
                  </a:schemeClr>
                </a:solidFill>
              </a:rPr>
              <a:t>ежегодный конкурс на звание «Лучшая информационная площадка Профсоюза» с номинациями для организаций разного масштаба</a:t>
            </a: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457200" lvl="1" indent="0" algn="ctr">
              <a:buNone/>
            </a:pPr>
            <a:endParaRPr lang="ru-RU" sz="3000" b="1" dirty="0" smtClean="0">
              <a:solidFill>
                <a:srgbClr val="FF0000"/>
              </a:solidFill>
            </a:endParaRPr>
          </a:p>
          <a:p>
            <a:pPr marL="457200" lvl="1" indent="0" algn="ctr">
              <a:buNone/>
            </a:pPr>
            <a:r>
              <a:rPr lang="ru-RU" sz="3000" b="1" dirty="0" smtClean="0">
                <a:solidFill>
                  <a:srgbClr val="FF0000"/>
                </a:solidFill>
              </a:rPr>
              <a:t>Ваше мнение?</a:t>
            </a:r>
            <a:endParaRPr lang="ru-RU" sz="3000" b="1" dirty="0">
              <a:solidFill>
                <a:srgbClr val="FF0000"/>
              </a:solidFill>
            </a:endParaRPr>
          </a:p>
          <a:p>
            <a:endParaRPr lang="ru-RU" sz="30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54E4D73-4589-41AA-94BF-7C7BF48A8614}"/>
              </a:ext>
            </a:extLst>
          </p:cNvPr>
          <p:cNvSpPr txBox="1"/>
          <p:nvPr/>
        </p:nvSpPr>
        <p:spPr>
          <a:xfrm>
            <a:off x="23793" y="6444000"/>
            <a:ext cx="122822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XXX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Всероссийск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(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Поволжск</a:t>
            </a:r>
            <a:r>
              <a:rPr lang="ru-RU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ая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)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а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ссамбле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я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Профсоюза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работников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РАН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Нижний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en-US" altLang="en-US" i="1" dirty="0" err="1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Новгород</a:t>
            </a:r>
            <a:r>
              <a:rPr lang="en-US" altLang="ru-RU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, 23-25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 </a:t>
            </a:r>
            <a:r>
              <a:rPr lang="ru-RU" altLang="en-US" i="1" dirty="0" smtClean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сентября 2025 </a:t>
            </a:r>
            <a:r>
              <a:rPr lang="ru-RU" altLang="en-US" i="1" dirty="0">
                <a:solidFill>
                  <a:schemeClr val="bg1"/>
                </a:solidFill>
                <a:latin typeface="Times New Roman" pitchFamily="18" charset="0"/>
                <a:ea typeface="Microsoft YaHei" panose="020B0503020204020204" charset="-122"/>
                <a:cs typeface="Times New Roman" pitchFamily="18" charset="0"/>
              </a:rPr>
              <a:t>г.</a:t>
            </a:r>
          </a:p>
          <a:p>
            <a:pPr algn="ctr"/>
            <a:endParaRPr lang="ru-RU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46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AEC55727-BA37-4438-8ACD-551E0CC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00" y="414000"/>
            <a:ext cx="5280898" cy="3612989"/>
          </a:xfrm>
        </p:spPr>
        <p:txBody>
          <a:bodyPr/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Предложение в Резолюцию Ассамблеи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" pitchFamily="34" charset="0"/>
                <a:cs typeface="Arial" pitchFamily="34" charset="0"/>
              </a:rPr>
              <a:t>Конференция рекомендует  региональным, территориальным, объединенным первичным организациям в кратчайшие сроки </a:t>
            </a:r>
            <a:r>
              <a:rPr lang="ru-RU" sz="2400" b="0" dirty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" pitchFamily="34" charset="0"/>
                <a:cs typeface="Arial" pitchFamily="34" charset="0"/>
              </a:rPr>
              <a:t>наладить базовую информационную работу путем создания и регулярного ведения не менее одного </a:t>
            </a:r>
            <a:r>
              <a:rPr lang="ru-RU" sz="2400" b="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" pitchFamily="34" charset="0"/>
                <a:cs typeface="Arial" pitchFamily="34" charset="0"/>
              </a:rPr>
              <a:t>открытого канала </a:t>
            </a:r>
            <a:r>
              <a:rPr lang="ru-RU" sz="2400" b="0" dirty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" pitchFamily="34" charset="0"/>
                <a:cs typeface="Arial" pitchFamily="34" charset="0"/>
              </a:rPr>
              <a:t>коммуникации </a:t>
            </a:r>
            <a:r>
              <a:rPr lang="ru-RU" sz="2400" b="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" pitchFamily="34" charset="0"/>
                <a:cs typeface="Arial" pitchFamily="34" charset="0"/>
              </a:rPr>
              <a:t>с общественностью (сайт,  группа, канал </a:t>
            </a:r>
            <a:r>
              <a:rPr lang="ru-RU" sz="2400" b="0" dirty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" pitchFamily="34" charset="0"/>
                <a:cs typeface="Arial" pitchFamily="34" charset="0"/>
              </a:rPr>
              <a:t>в социальной сети), обеспечив </a:t>
            </a:r>
            <a:r>
              <a:rPr lang="ru-RU" sz="2400" b="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" pitchFamily="34" charset="0"/>
                <a:cs typeface="Arial" pitchFamily="34" charset="0"/>
              </a:rPr>
              <a:t>выполнение </a:t>
            </a:r>
            <a:r>
              <a:rPr lang="ru-RU" sz="2400" b="0" dirty="0">
                <a:solidFill>
                  <a:schemeClr val="accent4">
                    <a:lumMod val="40000"/>
                    <a:lumOff val="60000"/>
                  </a:schemeClr>
                </a:solidFill>
                <a:latin typeface="Bahnschrift" pitchFamily="34" charset="0"/>
                <a:cs typeface="Arial" pitchFamily="34" charset="0"/>
              </a:rPr>
              <a:t>приоритета «ППО-50%».</a:t>
            </a:r>
            <a:endParaRPr lang="ru-RU" sz="2400" dirty="0">
              <a:solidFill>
                <a:schemeClr val="accent4">
                  <a:lumMod val="40000"/>
                  <a:lumOff val="60000"/>
                </a:schemeClr>
              </a:solidFill>
              <a:latin typeface="Bahnschrift" pitchFamily="34" charset="0"/>
              <a:cs typeface="Arial" pitchFamily="34" charset="0"/>
            </a:endParaRPr>
          </a:p>
        </p:txBody>
      </p:sp>
      <p:sp>
        <p:nvSpPr>
          <p:cNvPr id="11" name="Текст 1">
            <a:extLst>
              <a:ext uri="{FF2B5EF4-FFF2-40B4-BE49-F238E27FC236}">
                <a16:creationId xmlns="" xmlns:a16="http://schemas.microsoft.com/office/drawing/2014/main" id="{A1C40434-14F5-49C9-A42E-C5501DD05D56}"/>
              </a:ext>
            </a:extLst>
          </p:cNvPr>
          <p:cNvSpPr txBox="1">
            <a:spLocks/>
          </p:cNvSpPr>
          <p:nvPr/>
        </p:nvSpPr>
        <p:spPr>
          <a:xfrm>
            <a:off x="1097456" y="2844000"/>
            <a:ext cx="4597087" cy="14974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129" y="2664000"/>
            <a:ext cx="5934031" cy="419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34350" y="1826408"/>
            <a:ext cx="4952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profran2016@gmail.com</a:t>
            </a:r>
            <a:endParaRPr lang="ru-RU" sz="2400" b="1" i="1" dirty="0" smtClean="0"/>
          </a:p>
          <a:p>
            <a:pPr algn="ctr"/>
            <a:r>
              <a:rPr lang="en-US" sz="2400" b="1" i="1" dirty="0" smtClean="0"/>
              <a:t>nadv@inbox.ru</a:t>
            </a:r>
            <a:endParaRPr lang="ru-RU" sz="2400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6648220" y="225616"/>
            <a:ext cx="50727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Ждем идей </a:t>
            </a:r>
            <a:r>
              <a:rPr lang="ru-RU" sz="2800" b="1" dirty="0">
                <a:solidFill>
                  <a:srgbClr val="FF0000"/>
                </a:solidFill>
              </a:rPr>
              <a:t>и конструктивных предложений!</a:t>
            </a:r>
            <a:br>
              <a:rPr lang="ru-RU" sz="2800" b="1" dirty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68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2546</TotalTime>
  <Words>730</Words>
  <Application>Microsoft Office PowerPoint</Application>
  <PresentationFormat>Произвольный</PresentationFormat>
  <Paragraphs>105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Результаты мониторинга  информационной работы ТО и РО</vt:lpstr>
      <vt:lpstr>Результаты мониторинга  информационной работы ТО и РО</vt:lpstr>
      <vt:lpstr>Результаты мониторинга  информационной работы ТО и РО</vt:lpstr>
      <vt:lpstr>Результаты мониторинга  информационной работы ТО и РО</vt:lpstr>
      <vt:lpstr>Результаты мониторинга: ключевые проблемы</vt:lpstr>
      <vt:lpstr>Использовать доступные инструменты</vt:lpstr>
      <vt:lpstr>Мотивация для территориальных организаций </vt:lpstr>
      <vt:lpstr>     Предложение в Резолюцию Ассамблеи  Конференция рекомендует  региональным, территориальным, объединенным первичным организациям в кратчайшие сроки наладить базовую информационную работу путем создания и регулярного ведения не менее одного открытого канала коммуникации с общественностью (сайт,  группа, канал в социальной сети), обеспечив выполнение приоритета «ППО-50%».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Чучева</cp:lastModifiedBy>
  <cp:revision>45</cp:revision>
  <dcterms:created xsi:type="dcterms:W3CDTF">2020-11-01T12:52:57Z</dcterms:created>
  <dcterms:modified xsi:type="dcterms:W3CDTF">2026-03-20T11:52:37Z</dcterms:modified>
</cp:coreProperties>
</file>