
<file path=[Content_Types].xml><?xml version="1.0" encoding="utf-8"?>
<Types xmlns="http://schemas.openxmlformats.org/package/2006/content-types">
  <Default Extension="xml" ContentType="application/xml"/>
  <Default Extension="png" ContentType="image/png"/>
  <Default Extension="tiff" ContentType="image/tiff"/>
  <Default Extension="jpeg" ContentType="image/jpeg"/>
  <Default Extension="JPG" ContentType="image/.jpg"/>
  <Default Extension="wdp" ContentType="image/vnd.ms-photo"/>
  <Default Extension="rels" ContentType="application/vnd.openxmlformats-package.relationship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autoCompressPictures="0">
  <p:sldMasterIdLst>
    <p:sldMasterId id="2147483648" r:id="rId1"/>
  </p:sldMasterIdLst>
  <p:notesMasterIdLst>
    <p:notesMasterId r:id="rId4"/>
  </p:notesMasterIdLst>
  <p:handoutMasterIdLst>
    <p:handoutMasterId r:id="rId27"/>
  </p:handoutMasterIdLst>
  <p:sldIdLst>
    <p:sldId id="1864" r:id="rId3"/>
    <p:sldId id="1868" r:id="rId5"/>
    <p:sldId id="1891" r:id="rId6"/>
    <p:sldId id="1883" r:id="rId7"/>
    <p:sldId id="1885" r:id="rId8"/>
    <p:sldId id="1896" r:id="rId9"/>
    <p:sldId id="1898" r:id="rId10"/>
    <p:sldId id="1903" r:id="rId11"/>
    <p:sldId id="1907" r:id="rId12"/>
    <p:sldId id="1909" r:id="rId13"/>
    <p:sldId id="1901" r:id="rId14"/>
    <p:sldId id="1900" r:id="rId15"/>
    <p:sldId id="1905" r:id="rId16"/>
    <p:sldId id="1893" r:id="rId17"/>
    <p:sldId id="1895" r:id="rId18"/>
    <p:sldId id="1897" r:id="rId19"/>
    <p:sldId id="1894" r:id="rId20"/>
    <p:sldId id="1906" r:id="rId21"/>
    <p:sldId id="1904" r:id="rId22"/>
    <p:sldId id="1886" r:id="rId23"/>
    <p:sldId id="1915" r:id="rId24"/>
    <p:sldId id="1914" r:id="rId25"/>
    <p:sldId id="1870" r:id="rId26"/>
  </p:sldIdLst>
  <p:sldSz cx="12192000" cy="685800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0" userDrawn="1">
          <p15:clr>
            <a:srgbClr val="A4A3A4"/>
          </p15:clr>
        </p15:guide>
        <p15:guide id="2" pos="480" userDrawn="1">
          <p15:clr>
            <a:srgbClr val="A4A3A4"/>
          </p15:clr>
        </p15:guide>
        <p15:guide id="3" pos="7175" userDrawn="1">
          <p15:clr>
            <a:srgbClr val="A4A3A4"/>
          </p15:clr>
        </p15:guide>
        <p15:guide id="4" pos="436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4387"/>
    <a:srgbClr val="FF2625"/>
    <a:srgbClr val="007788"/>
    <a:srgbClr val="297C2A"/>
    <a:srgbClr val="F69000"/>
    <a:srgbClr val="01C2D1"/>
    <a:srgbClr val="D6D734"/>
    <a:srgbClr val="005C68"/>
    <a:srgbClr val="3B2E58"/>
    <a:srgbClr val="6B29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695" autoAdjust="0"/>
    <p:restoredTop sz="94724" autoAdjust="0"/>
  </p:normalViewPr>
  <p:slideViewPr>
    <p:cSldViewPr snapToGrid="0" showGuides="1">
      <p:cViewPr>
        <p:scale>
          <a:sx n="57" d="100"/>
          <a:sy n="57" d="100"/>
        </p:scale>
        <p:origin x="-1104" y="-56"/>
      </p:cViewPr>
      <p:guideLst>
        <p:guide orient="horz" pos="2180"/>
        <p:guide pos="480"/>
        <p:guide pos="7175"/>
        <p:guide pos="436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94" d="100"/>
        <a:sy n="94" d="100"/>
      </p:scale>
      <p:origin x="0" y="0"/>
    </p:cViewPr>
  </p:sorterViewPr>
  <p:notesViewPr>
    <p:cSldViewPr snapToGrid="0">
      <p:cViewPr>
        <p:scale>
          <a:sx n="63" d="100"/>
          <a:sy n="63" d="100"/>
        </p:scale>
        <p:origin x="-2424" y="616"/>
      </p:cViewPr>
      <p:guideLst>
        <p:guide orient="horz" pos="2908"/>
        <p:guide pos="218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3" Type="http://schemas.openxmlformats.org/officeDocument/2006/relationships/customXml" Target="../customXml/item3.xml"/><Relationship Id="rId32" Type="http://schemas.openxmlformats.org/officeDocument/2006/relationships/customXml" Target="../customXml/item2.xml"/><Relationship Id="rId31" Type="http://schemas.openxmlformats.org/officeDocument/2006/relationships/customXml" Target="../customXml/item1.xml"/><Relationship Id="rId30" Type="http://schemas.openxmlformats.org/officeDocument/2006/relationships/tableStyles" Target="tableStyles.xml"/><Relationship Id="rId3" Type="http://schemas.openxmlformats.org/officeDocument/2006/relationships/slide" Target="slides/slide1.xml"/><Relationship Id="rId29" Type="http://schemas.openxmlformats.org/officeDocument/2006/relationships/viewProps" Target="viewProps.xml"/><Relationship Id="rId28" Type="http://schemas.openxmlformats.org/officeDocument/2006/relationships/presProps" Target="presProps.xml"/><Relationship Id="rId27" Type="http://schemas.openxmlformats.org/officeDocument/2006/relationships/handoutMaster" Target="handoutMasters/handoutMaster1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09533F-FE80-4F2C-A745-4D642F020AAB}" type="datetimeFigureOut">
              <a:rPr lang="ru-RU" smtClean="0"/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1C1EC5-12CF-4B97-9B74-B064858E5663}" type="slidenum">
              <a:rPr lang="ru-RU" smtClean="0"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>
              <a:defRPr sz="1200" smtClean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>
              <a:defRPr sz="1200" smtClean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en-US" noProof="0"/>
              <a:t>Click to edit Master text styles</a:t>
            </a:r>
            <a:endParaRPr lang="en-US" noProof="0"/>
          </a:p>
          <a:p>
            <a:pPr lvl="1"/>
            <a:r>
              <a:rPr lang="en-US" noProof="0"/>
              <a:t>Second level</a:t>
            </a:r>
            <a:endParaRPr lang="en-US" noProof="0"/>
          </a:p>
          <a:p>
            <a:pPr lvl="2"/>
            <a:r>
              <a:rPr lang="en-US" noProof="0"/>
              <a:t>Third level</a:t>
            </a:r>
            <a:endParaRPr lang="en-US" noProof="0"/>
          </a:p>
          <a:p>
            <a:pPr lvl="3"/>
            <a:r>
              <a:rPr lang="en-US" noProof="0"/>
              <a:t>Fourth level</a:t>
            </a:r>
            <a:endParaRPr lang="en-US" noProof="0"/>
          </a:p>
          <a:p>
            <a:pPr lvl="4"/>
            <a:r>
              <a:rPr lang="en-US" noProof="0"/>
              <a:t>Fifth level</a:t>
            </a:r>
            <a:endParaRPr lang="en-US" noProof="0"/>
          </a:p>
        </p:txBody>
      </p:sp>
      <p:sp>
        <p:nvSpPr>
          <p:cNvPr id="307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>
              <a:defRPr sz="1200" smtClean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/>
            </a:lvl1pPr>
          </a:lstStyle>
          <a:p>
            <a:fld id="{6DEB7EE2-04A2-4FB2-9625-C9C73AC4D32F}" type="slidenum">
              <a:rPr lang="en-US" altLang="en-US"/>
            </a:fld>
            <a:endParaRPr lang="en-US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947842D7-C728-4EBD-982B-B8BE79E4DBBE}" type="slidenum">
              <a:rPr lang="en-US" altLang="en-US"/>
            </a:fld>
            <a:endParaRPr lang="en-US" altLang="en-US" dirty="0"/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>
              <a:latin typeface="Arial" panose="020B0604020202020204" pitchFamily="34" charset="0"/>
            </a:endParaRPr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Профсоюз работников РАН представил партнерским организациям (профсоюзам работников агропромышленного комплекса и работников здравоохранения) свой вариант нового МОС. В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оспользовавшись этими</a:t>
            </a:r>
            <a:r>
              <a:rPr lang="ru-RU" sz="1200" b="0" i="0" kern="1200" baseline="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 материалами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, они подготовили свой проект МОС и сепаратно  согласовали с представителями Департамента кадровой политики свой вариант</a:t>
            </a:r>
            <a:r>
              <a:rPr lang="ru-RU" sz="1200" b="0" i="0" kern="1200" baseline="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 МОС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. Члены Комиссии по разработке МОС узнали об этом только</a:t>
            </a:r>
            <a:r>
              <a:rPr lang="ru-RU" sz="1200" b="0" i="0" kern="1200" baseline="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 в ходе 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переговоров </a:t>
            </a:r>
            <a:r>
              <a:rPr lang="ru-RU" dirty="0"/>
              <a:t>5 </a:t>
            </a:r>
            <a:r>
              <a:rPr lang="ru-RU" dirty="0" smtClean="0"/>
              <a:t>декабря </a:t>
            </a:r>
            <a:r>
              <a:rPr lang="ru-RU" dirty="0"/>
              <a:t>в министерстве 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, до этого они не были ознакомлены с проектом. Участвовавшим во встрече онлайн этот текст не был представлен даже на заседании.</a:t>
            </a:r>
            <a:endParaRPr lang="ru-RU" sz="1200" b="0" i="0" kern="1200" dirty="0" smtClean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+mn-cs"/>
            </a:endParaRPr>
          </a:p>
          <a:p>
            <a:pPr fontAlgn="base"/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Представители Профсоюза РАН вынуждены были отказаться от рассмотрения представленного документа, принимая во внимание тот факт, что рабочая группа Профсоюза РАН по МОС вынесла решение принимать за основу наш вариант. </a:t>
            </a:r>
            <a:endParaRPr lang="ru-RU" sz="1200" b="0" i="0" kern="1200" dirty="0" smtClean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+mn-cs"/>
            </a:endParaRPr>
          </a:p>
          <a:p>
            <a:pPr fontAlgn="base"/>
            <a:r>
              <a:rPr lang="ru-RU" dirty="0" smtClean="0"/>
              <a:t>Была достигнута договоренность заключать с МОН Отраслевое соглашение. Работа над ним ведется. В настоящее время Профсоюз направил в министерство протокол разногласий по присланному проекту и ждет ответа.</a:t>
            </a:r>
            <a:endParaRPr lang="ru-RU" sz="1200" b="0" i="0" kern="1200" dirty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EB7EE2-04A2-4FB2-9625-C9C73AC4D32F}" type="slidenum">
              <a:rPr lang="en-US" altLang="en-US" smtClean="0"/>
            </a:fld>
            <a:endParaRPr lang="en-US" alt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EB7EE2-04A2-4FB2-9625-C9C73AC4D32F}" type="slidenum">
              <a:rPr lang="en-US" altLang="en-US" smtClean="0"/>
            </a:fld>
            <a:endParaRPr lang="en-US" alt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EB7EE2-04A2-4FB2-9625-C9C73AC4D32F}" type="slidenum">
              <a:rPr lang="en-US" altLang="en-US" smtClean="0"/>
            </a:fld>
            <a:endParaRPr lang="en-US" alt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EB7EE2-04A2-4FB2-9625-C9C73AC4D32F}" type="slidenum">
              <a:rPr lang="en-US" altLang="en-US" smtClean="0"/>
            </a:fld>
            <a:endParaRPr lang="en-US" alt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EB7EE2-04A2-4FB2-9625-C9C73AC4D32F}" type="slidenum">
              <a:rPr lang="en-US" altLang="en-US" smtClean="0"/>
            </a:fld>
            <a:endParaRPr lang="en-US" alt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EB7EE2-04A2-4FB2-9625-C9C73AC4D32F}" type="slidenum">
              <a:rPr lang="en-US" altLang="en-US" smtClean="0"/>
            </a:fld>
            <a:endParaRPr lang="en-US" alt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EB7EE2-04A2-4FB2-9625-C9C73AC4D32F}" type="slidenum">
              <a:rPr lang="en-US" altLang="en-US" smtClean="0"/>
            </a:fld>
            <a:endParaRPr lang="en-US" alt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EB7EE2-04A2-4FB2-9625-C9C73AC4D32F}" type="slidenum">
              <a:rPr lang="en-US" altLang="en-US" smtClean="0"/>
            </a:fld>
            <a:endParaRPr lang="en-US" alt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EB7EE2-04A2-4FB2-9625-C9C73AC4D32F}" type="slidenum">
              <a:rPr lang="en-US" altLang="en-US" smtClean="0"/>
            </a:fld>
            <a:endParaRPr lang="en-US" alt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EB7EE2-04A2-4FB2-9625-C9C73AC4D32F}" type="slidenum">
              <a:rPr lang="en-US" altLang="en-US" smtClean="0"/>
            </a:fld>
            <a:endParaRPr lang="en-US" alt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0" y="1"/>
            <a:ext cx="12191998" cy="6857999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 hasCustomPrompt="1"/>
          </p:nvPr>
        </p:nvSpPr>
        <p:spPr>
          <a:xfrm>
            <a:off x="5442012" y="2766219"/>
            <a:ext cx="6220101" cy="1325563"/>
          </a:xfrm>
          <a:prstGeom prst="rect">
            <a:avLst/>
          </a:prstGeom>
        </p:spPr>
        <p:txBody>
          <a:bodyPr anchor="ctr"/>
          <a:lstStyle>
            <a:lvl1pPr>
              <a:defRPr b="1"/>
            </a:lvl1pPr>
          </a:lstStyle>
          <a:p>
            <a:r>
              <a:rPr lang="en-US" dirty="0"/>
              <a:t>Insert title here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ight Patter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2000" y="715961"/>
            <a:ext cx="6477000" cy="1189038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spcBef>
                <a:spcPts val="1000"/>
              </a:spcBef>
              <a:defRPr sz="4000" b="1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Insert title here</a:t>
            </a:r>
            <a:endParaRPr lang="en-US" dirty="0"/>
          </a:p>
        </p:txBody>
      </p:sp>
      <p:sp>
        <p:nvSpPr>
          <p:cNvPr id="12" name="Text Placeholder 15"/>
          <p:cNvSpPr>
            <a:spLocks noGrp="1"/>
          </p:cNvSpPr>
          <p:nvPr>
            <p:ph type="body" sz="quarter" idx="11" hasCustomPrompt="1"/>
          </p:nvPr>
        </p:nvSpPr>
        <p:spPr>
          <a:xfrm>
            <a:off x="762000" y="1905000"/>
            <a:ext cx="6340929" cy="32766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800" b="1">
                <a:solidFill>
                  <a:schemeClr val="bg1"/>
                </a:solidFill>
              </a:defRPr>
            </a:lvl1pPr>
            <a:lvl2pPr marL="228600">
              <a:lnSpc>
                <a:spcPct val="100000"/>
              </a:lnSpc>
              <a:spcBef>
                <a:spcPts val="1000"/>
              </a:spcBef>
              <a:defRPr sz="18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 dirty="0"/>
              <a:t>Insert subtitle here</a:t>
            </a:r>
            <a:endParaRPr lang="en-US" dirty="0"/>
          </a:p>
          <a:p>
            <a:pPr lvl="1"/>
            <a:r>
              <a:rPr lang="en-US" dirty="0"/>
              <a:t>Insert content here</a:t>
            </a:r>
            <a:endParaRPr lang="en-US" dirty="0"/>
          </a:p>
        </p:txBody>
      </p:sp>
      <p:pic>
        <p:nvPicPr>
          <p:cNvPr id="6" name="Picture Placeholder 5" descr="Red, blue grey white pattern background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427166" y="0"/>
            <a:ext cx="4764834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view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6" descr="White Striped background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1525301" y="1995467"/>
            <a:ext cx="9141397" cy="615553"/>
          </a:xfrm>
          <a:prstGeom prst="rect">
            <a:avLst/>
          </a:prstGeom>
          <a:noFill/>
        </p:spPr>
        <p:txBody>
          <a:bodyPr wrap="square" lIns="0" tIns="0" rIns="0" bIns="0" anchor="b" anchorCtr="0">
            <a:spAutoFit/>
          </a:bodyPr>
          <a:lstStyle>
            <a:lvl1pPr algn="ctr" defTabSz="932815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000" b="1" i="0" kern="1200" cap="none" spc="-50" baseline="0" dirty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r>
              <a:rPr lang="en-US" dirty="0"/>
              <a:t>Insert title here</a:t>
            </a:r>
            <a:endParaRPr lang="en-US" dirty="0"/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2196307" y="3260705"/>
            <a:ext cx="7799387" cy="1534757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Insert content here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2000" y="715964"/>
            <a:ext cx="10591800" cy="646332"/>
          </a:xfrm>
          <a:prstGeom prst="rect">
            <a:avLst/>
          </a:prstGeom>
        </p:spPr>
        <p:txBody>
          <a:bodyPr>
            <a:noAutofit/>
          </a:bodyPr>
          <a:lstStyle>
            <a:lvl1pPr>
              <a:spcBef>
                <a:spcPts val="1000"/>
              </a:spcBef>
              <a:defRPr sz="4000" b="1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Insert title here</a:t>
            </a:r>
            <a:endParaRPr lang="en-US" dirty="0"/>
          </a:p>
        </p:txBody>
      </p:sp>
      <p:sp>
        <p:nvSpPr>
          <p:cNvPr id="10" name="Text Placeholder 15"/>
          <p:cNvSpPr>
            <a:spLocks noGrp="1"/>
          </p:cNvSpPr>
          <p:nvPr>
            <p:ph type="body" sz="quarter" idx="11" hasCustomPrompt="1"/>
          </p:nvPr>
        </p:nvSpPr>
        <p:spPr>
          <a:xfrm>
            <a:off x="762000" y="1432562"/>
            <a:ext cx="10667999" cy="115823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800" b="0">
                <a:solidFill>
                  <a:schemeClr val="bg1"/>
                </a:solidFill>
              </a:defRPr>
            </a:lvl1pPr>
            <a:lvl2pPr marL="228600">
              <a:lnSpc>
                <a:spcPct val="100000"/>
              </a:lnSpc>
              <a:spcBef>
                <a:spcPts val="1000"/>
              </a:spcBef>
              <a:defRPr sz="1800" b="0">
                <a:solidFill>
                  <a:schemeClr val="bg1"/>
                </a:solidFill>
              </a:defRPr>
            </a:lvl2pPr>
          </a:lstStyle>
          <a:p>
            <a:pPr lvl="0"/>
            <a:r>
              <a:rPr lang="en-US" dirty="0"/>
              <a:t>Insert subtitle here</a:t>
            </a:r>
            <a:endParaRPr lang="en-US" dirty="0"/>
          </a:p>
          <a:p>
            <a:pPr lvl="1"/>
            <a:r>
              <a:rPr lang="en-US" dirty="0"/>
              <a:t>Insert content here</a:t>
            </a:r>
            <a:endParaRPr lang="en-US" dirty="0"/>
          </a:p>
        </p:txBody>
      </p:sp>
      <p:sp>
        <p:nvSpPr>
          <p:cNvPr id="11" name="Table Placeholder 10"/>
          <p:cNvSpPr>
            <a:spLocks noGrp="1"/>
          </p:cNvSpPr>
          <p:nvPr>
            <p:ph type="tbl" sz="quarter" idx="12" hasCustomPrompt="1"/>
          </p:nvPr>
        </p:nvSpPr>
        <p:spPr>
          <a:xfrm>
            <a:off x="757381" y="2591662"/>
            <a:ext cx="10667999" cy="283377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/>
            </a:lvl1pPr>
          </a:lstStyle>
          <a:p>
            <a:r>
              <a:rPr lang="en-US" dirty="0"/>
              <a:t>Insert content here</a:t>
            </a:r>
            <a:endParaRPr lang="en-US" dirty="0"/>
          </a:p>
        </p:txBody>
      </p:sp>
      <p:pic>
        <p:nvPicPr>
          <p:cNvPr id="7" name="Picture Placeholder 5" descr="Red, blue grey white pattern background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5990252"/>
            <a:ext cx="12192000" cy="86774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ft Patter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 hasCustomPrompt="1"/>
          </p:nvPr>
        </p:nvSpPr>
        <p:spPr>
          <a:xfrm>
            <a:off x="5199742" y="715961"/>
            <a:ext cx="6477000" cy="1189037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spcBef>
                <a:spcPts val="1000"/>
              </a:spcBef>
              <a:defRPr sz="4000" b="1" spc="-50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Insert title here</a:t>
            </a:r>
            <a:endParaRPr lang="en-US" dirty="0"/>
          </a:p>
        </p:txBody>
      </p:sp>
      <p:sp>
        <p:nvSpPr>
          <p:cNvPr id="12" name="Text Placeholder 15"/>
          <p:cNvSpPr>
            <a:spLocks noGrp="1"/>
          </p:cNvSpPr>
          <p:nvPr>
            <p:ph type="body" sz="quarter" idx="11" hasCustomPrompt="1"/>
          </p:nvPr>
        </p:nvSpPr>
        <p:spPr>
          <a:xfrm>
            <a:off x="5199743" y="1905000"/>
            <a:ext cx="6477000" cy="32766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800" b="1">
                <a:solidFill>
                  <a:schemeClr val="bg1"/>
                </a:solidFill>
              </a:defRPr>
            </a:lvl1pPr>
            <a:lvl2pPr marL="228600" indent="-228600">
              <a:lnSpc>
                <a:spcPct val="100000"/>
              </a:lnSpc>
              <a:spcBef>
                <a:spcPts val="1000"/>
              </a:spcBef>
              <a:defRPr sz="18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 dirty="0"/>
              <a:t>Insert subtitle here</a:t>
            </a:r>
            <a:endParaRPr lang="en-US" dirty="0"/>
          </a:p>
          <a:p>
            <a:pPr lvl="1"/>
            <a:r>
              <a:rPr lang="en-US" dirty="0"/>
              <a:t>Insert content here</a:t>
            </a:r>
            <a:endParaRPr lang="en-US" dirty="0"/>
          </a:p>
        </p:txBody>
      </p:sp>
      <p:pic>
        <p:nvPicPr>
          <p:cNvPr id="6" name="Picture Placeholder 6" descr="Red, blue grey white pattern background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4767943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rt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2000" y="715964"/>
            <a:ext cx="10591800" cy="646332"/>
          </a:xfrm>
          <a:prstGeom prst="rect">
            <a:avLst/>
          </a:prstGeom>
        </p:spPr>
        <p:txBody>
          <a:bodyPr>
            <a:noAutofit/>
          </a:bodyPr>
          <a:lstStyle>
            <a:lvl1pPr>
              <a:spcBef>
                <a:spcPts val="1000"/>
              </a:spcBef>
              <a:defRPr sz="4000" b="1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Insert title here</a:t>
            </a:r>
            <a:endParaRPr lang="en-US" dirty="0"/>
          </a:p>
        </p:txBody>
      </p:sp>
      <p:sp>
        <p:nvSpPr>
          <p:cNvPr id="7" name="Text Placeholder 15"/>
          <p:cNvSpPr>
            <a:spLocks noGrp="1"/>
          </p:cNvSpPr>
          <p:nvPr>
            <p:ph type="body" sz="quarter" idx="11" hasCustomPrompt="1"/>
          </p:nvPr>
        </p:nvSpPr>
        <p:spPr>
          <a:xfrm>
            <a:off x="762000" y="1432562"/>
            <a:ext cx="10667999" cy="92742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800" b="0">
                <a:solidFill>
                  <a:schemeClr val="bg1"/>
                </a:solidFill>
              </a:defRPr>
            </a:lvl1pPr>
            <a:lvl2pPr marL="228600">
              <a:lnSpc>
                <a:spcPct val="100000"/>
              </a:lnSpc>
              <a:spcBef>
                <a:spcPts val="1000"/>
              </a:spcBef>
              <a:defRPr sz="1800" b="0">
                <a:solidFill>
                  <a:schemeClr val="bg1"/>
                </a:solidFill>
              </a:defRPr>
            </a:lvl2pPr>
          </a:lstStyle>
          <a:p>
            <a:pPr lvl="0"/>
            <a:r>
              <a:rPr lang="en-US" dirty="0"/>
              <a:t>Insert subtitle here</a:t>
            </a:r>
            <a:endParaRPr lang="en-US" dirty="0"/>
          </a:p>
          <a:p>
            <a:pPr lvl="1"/>
            <a:r>
              <a:rPr lang="en-US" dirty="0"/>
              <a:t>Insert content here</a:t>
            </a:r>
            <a:endParaRPr lang="en-US" dirty="0"/>
          </a:p>
        </p:txBody>
      </p:sp>
      <p:sp>
        <p:nvSpPr>
          <p:cNvPr id="8" name="SmartArt Placeholder 7"/>
          <p:cNvSpPr>
            <a:spLocks noGrp="1"/>
          </p:cNvSpPr>
          <p:nvPr>
            <p:ph type="dgm" sz="quarter" idx="14" hasCustomPrompt="1"/>
          </p:nvPr>
        </p:nvSpPr>
        <p:spPr>
          <a:xfrm>
            <a:off x="762001" y="2369129"/>
            <a:ext cx="10667998" cy="334365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/>
            </a:lvl1pPr>
          </a:lstStyle>
          <a:p>
            <a:r>
              <a:rPr lang="en-US" dirty="0"/>
              <a:t>Insert Content here</a:t>
            </a:r>
            <a:endParaRPr lang="en-US" dirty="0"/>
          </a:p>
        </p:txBody>
      </p:sp>
      <p:pic>
        <p:nvPicPr>
          <p:cNvPr id="9" name="Picture Placeholder 8" descr="Red, blue grey white pattern background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5999582"/>
            <a:ext cx="12192000" cy="85841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Phot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2"/>
          <p:cNvSpPr>
            <a:spLocks noGrp="1"/>
          </p:cNvSpPr>
          <p:nvPr>
            <p:ph type="title" hasCustomPrompt="1"/>
          </p:nvPr>
        </p:nvSpPr>
        <p:spPr>
          <a:xfrm>
            <a:off x="762000" y="715963"/>
            <a:ext cx="5334000" cy="1189038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spcBef>
                <a:spcPts val="1000"/>
              </a:spcBef>
              <a:defRPr sz="4000" b="1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Insert title here</a:t>
            </a:r>
            <a:endParaRPr lang="en-US" dirty="0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1" hasCustomPrompt="1"/>
          </p:nvPr>
        </p:nvSpPr>
        <p:spPr>
          <a:xfrm>
            <a:off x="762000" y="1905000"/>
            <a:ext cx="5334000" cy="32766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800" b="1"/>
            </a:lvl1pPr>
            <a:lvl2pPr marL="228600">
              <a:lnSpc>
                <a:spcPct val="100000"/>
              </a:lnSpc>
              <a:spcBef>
                <a:spcPts val="1000"/>
              </a:spcBef>
              <a:defRPr sz="1800"/>
            </a:lvl2pPr>
          </a:lstStyle>
          <a:p>
            <a:pPr lvl="0"/>
            <a:r>
              <a:rPr lang="en-US" dirty="0"/>
              <a:t>Insert subtitle here</a:t>
            </a:r>
            <a:endParaRPr lang="en-US" dirty="0"/>
          </a:p>
          <a:p>
            <a:pPr lvl="1"/>
            <a:r>
              <a:rPr lang="en-US" dirty="0"/>
              <a:t>Insert content here</a:t>
            </a:r>
            <a:endParaRPr lang="en-US" dirty="0"/>
          </a:p>
        </p:txBody>
      </p:sp>
      <p:sp>
        <p:nvSpPr>
          <p:cNvPr id="9" name="Picture Placeholder 13"/>
          <p:cNvSpPr>
            <a:spLocks noGrp="1"/>
          </p:cNvSpPr>
          <p:nvPr>
            <p:ph type="pic" sz="quarter" idx="14"/>
          </p:nvPr>
        </p:nvSpPr>
        <p:spPr>
          <a:xfrm>
            <a:off x="6858000" y="715963"/>
            <a:ext cx="4572000" cy="2362200"/>
          </a:xfrm>
          <a:prstGeom prst="rect">
            <a:avLst/>
          </a:prstGeom>
          <a:solidFill>
            <a:schemeClr val="tx2"/>
          </a:solidFill>
        </p:spPr>
        <p:txBody>
          <a:bodyPr>
            <a:normAutofit/>
          </a:bodyPr>
          <a:lstStyle>
            <a:lvl1pPr algn="ctr">
              <a:buNone/>
              <a:defRPr sz="1600"/>
            </a:lvl1pPr>
          </a:lstStyle>
          <a:p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8" name="Picture Placeholder 13"/>
          <p:cNvSpPr>
            <a:spLocks noGrp="1"/>
          </p:cNvSpPr>
          <p:nvPr>
            <p:ph type="pic" sz="quarter" idx="13"/>
          </p:nvPr>
        </p:nvSpPr>
        <p:spPr>
          <a:xfrm>
            <a:off x="6858000" y="3305541"/>
            <a:ext cx="4572000" cy="2362200"/>
          </a:xfrm>
          <a:prstGeom prst="rect">
            <a:avLst/>
          </a:prstGeom>
          <a:solidFill>
            <a:schemeClr val="tx2"/>
          </a:solidFill>
        </p:spPr>
        <p:txBody>
          <a:bodyPr>
            <a:normAutofit/>
          </a:bodyPr>
          <a:lstStyle>
            <a:lvl1pPr algn="ctr">
              <a:buNone/>
              <a:defRPr sz="1600"/>
            </a:lvl1pPr>
          </a:lstStyle>
          <a:p>
            <a:r>
              <a:rPr lang="en-US" dirty="0"/>
              <a:t>Click icon to add picture</a:t>
            </a:r>
            <a:endParaRPr lang="en-US" dirty="0"/>
          </a:p>
        </p:txBody>
      </p:sp>
      <p:pic>
        <p:nvPicPr>
          <p:cNvPr id="11" name="Picture Placeholder 5" descr="Red, blue grey white pattern background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5980922"/>
            <a:ext cx="12192000" cy="87707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ight Pattern Content Gray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2000" y="715961"/>
            <a:ext cx="6477000" cy="1189038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spcBef>
                <a:spcPts val="1000"/>
              </a:spcBef>
              <a:defRPr sz="4000" b="1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Insert title here</a:t>
            </a:r>
            <a:endParaRPr lang="en-US" dirty="0"/>
          </a:p>
        </p:txBody>
      </p:sp>
      <p:sp>
        <p:nvSpPr>
          <p:cNvPr id="12" name="Text Placeholder 15"/>
          <p:cNvSpPr>
            <a:spLocks noGrp="1"/>
          </p:cNvSpPr>
          <p:nvPr>
            <p:ph type="body" sz="quarter" idx="11" hasCustomPrompt="1"/>
          </p:nvPr>
        </p:nvSpPr>
        <p:spPr>
          <a:xfrm>
            <a:off x="762000" y="1905000"/>
            <a:ext cx="6477000" cy="32766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800" b="1">
                <a:solidFill>
                  <a:schemeClr val="bg1"/>
                </a:solidFill>
              </a:defRPr>
            </a:lvl1pPr>
            <a:lvl2pPr marL="228600">
              <a:lnSpc>
                <a:spcPct val="100000"/>
              </a:lnSpc>
              <a:spcBef>
                <a:spcPts val="1000"/>
              </a:spcBef>
              <a:defRPr sz="18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 dirty="0"/>
              <a:t>Insert subtitle here</a:t>
            </a:r>
            <a:endParaRPr lang="en-US" dirty="0"/>
          </a:p>
          <a:p>
            <a:pPr lvl="1"/>
            <a:r>
              <a:rPr lang="en-US" dirty="0"/>
              <a:t>Insert content here</a:t>
            </a:r>
            <a:endParaRPr lang="en-US" dirty="0"/>
          </a:p>
        </p:txBody>
      </p:sp>
      <p:pic>
        <p:nvPicPr>
          <p:cNvPr id="5" name="Picture Placeholder 6" descr="Red, blue grey white pattern background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427166" y="0"/>
            <a:ext cx="4764834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clus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6" descr="Picture placeholder 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1525301" y="1995467"/>
            <a:ext cx="9141397" cy="615553"/>
          </a:xfrm>
          <a:prstGeom prst="rect">
            <a:avLst/>
          </a:prstGeom>
          <a:noFill/>
        </p:spPr>
        <p:txBody>
          <a:bodyPr wrap="square" lIns="0" tIns="0" rIns="0" bIns="0" anchor="b" anchorCtr="0">
            <a:spAutoFit/>
          </a:bodyPr>
          <a:lstStyle>
            <a:lvl1pPr algn="ctr" defTabSz="932815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000" b="1" i="0" kern="1200" cap="none" spc="-50" baseline="0" dirty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r>
              <a:rPr lang="en-US" dirty="0"/>
              <a:t>Insert title here</a:t>
            </a:r>
            <a:endParaRPr lang="en-US" dirty="0"/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2196307" y="3260705"/>
            <a:ext cx="7799387" cy="1534757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Insert content here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es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1525301" y="1995467"/>
            <a:ext cx="9141397" cy="615553"/>
          </a:xfrm>
          <a:prstGeom prst="rect">
            <a:avLst/>
          </a:prstGeom>
          <a:noFill/>
        </p:spPr>
        <p:txBody>
          <a:bodyPr wrap="square" lIns="0" tIns="0" rIns="0" bIns="0" anchor="b" anchorCtr="0">
            <a:spAutoFit/>
          </a:bodyPr>
          <a:lstStyle>
            <a:lvl1pPr algn="ctr" defTabSz="932815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000" b="1" i="0" kern="1200" cap="none" spc="-50" baseline="0" dirty="0">
                <a:ln w="3175">
                  <a:noFill/>
                </a:ln>
                <a:solidFill>
                  <a:schemeClr val="accent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r>
              <a:rPr lang="en-US" dirty="0"/>
              <a:t>Insert title here</a:t>
            </a:r>
            <a:endParaRPr lang="en-US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2196307" y="3260705"/>
            <a:ext cx="7799387" cy="1534757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18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Insert content here</a:t>
            </a:r>
            <a:endParaRPr lang="en-US" dirty="0"/>
          </a:p>
        </p:txBody>
      </p:sp>
      <p:pic>
        <p:nvPicPr>
          <p:cNvPr id="6" name="Picture Placeholder 5" descr="Red, blue grey white pattern background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5999582"/>
            <a:ext cx="12192000" cy="85841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ft Pattern Content Blu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 hasCustomPrompt="1"/>
          </p:nvPr>
        </p:nvSpPr>
        <p:spPr>
          <a:xfrm>
            <a:off x="5199742" y="715961"/>
            <a:ext cx="6477000" cy="1189037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spcBef>
                <a:spcPts val="1000"/>
              </a:spcBef>
              <a:defRPr sz="4000" b="1" spc="-50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Insert title here</a:t>
            </a:r>
            <a:endParaRPr lang="en-US" dirty="0"/>
          </a:p>
        </p:txBody>
      </p:sp>
      <p:sp>
        <p:nvSpPr>
          <p:cNvPr id="12" name="Text Placeholder 15"/>
          <p:cNvSpPr>
            <a:spLocks noGrp="1"/>
          </p:cNvSpPr>
          <p:nvPr>
            <p:ph type="body" sz="quarter" idx="11" hasCustomPrompt="1"/>
          </p:nvPr>
        </p:nvSpPr>
        <p:spPr>
          <a:xfrm>
            <a:off x="5199743" y="1905000"/>
            <a:ext cx="6477000" cy="32766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800" b="1">
                <a:solidFill>
                  <a:schemeClr val="bg1"/>
                </a:solidFill>
              </a:defRPr>
            </a:lvl1pPr>
            <a:lvl2pPr marL="228600" indent="-228600">
              <a:lnSpc>
                <a:spcPct val="100000"/>
              </a:lnSpc>
              <a:spcBef>
                <a:spcPts val="1000"/>
              </a:spcBef>
              <a:defRPr sz="18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 dirty="0"/>
              <a:t>Insert subtitle here</a:t>
            </a:r>
            <a:endParaRPr lang="en-US" dirty="0"/>
          </a:p>
          <a:p>
            <a:pPr lvl="1"/>
            <a:r>
              <a:rPr lang="en-US" dirty="0"/>
              <a:t>Insert content here</a:t>
            </a:r>
            <a:endParaRPr lang="en-US" dirty="0"/>
          </a:p>
        </p:txBody>
      </p:sp>
      <p:pic>
        <p:nvPicPr>
          <p:cNvPr id="5" name="Picture Placeholder 6" descr="Red, blue grey white pattern background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4767943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9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11.tiff"/><Relationship Id="rId1" Type="http://schemas.openxmlformats.org/officeDocument/2006/relationships/image" Target="../media/image10.tif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3.tif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4.tiff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15.jpeg"/><Relationship Id="rId1" Type="http://schemas.openxmlformats.org/officeDocument/2006/relationships/hyperlink" Target="https://profras.ru/wp-content/uploads/2024/10/%E2%84%96120-ot-07.10.24-chernyshenko-d.n.-po-oczenke-1.pdf" TargetMode="Externa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.xml"/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17.jpeg"/><Relationship Id="rId1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microsoft.com/office/2007/relationships/hdphoto" Target="../media/image19.wdp"/><Relationship Id="rId1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21.jpeg"/><Relationship Id="rId1" Type="http://schemas.openxmlformats.org/officeDocument/2006/relationships/image" Target="../media/image20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2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24.tiff"/><Relationship Id="rId1" Type="http://schemas.openxmlformats.org/officeDocument/2006/relationships/image" Target="../media/image23.tiff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microsoft.com/office/2007/relationships/hdphoto" Target="../media/image27.wdp"/><Relationship Id="rId2" Type="http://schemas.openxmlformats.org/officeDocument/2006/relationships/image" Target="../media/image26.png"/><Relationship Id="rId1" Type="http://schemas.openxmlformats.org/officeDocument/2006/relationships/image" Target="../media/image2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29.jpeg"/><Relationship Id="rId1" Type="http://schemas.openxmlformats.org/officeDocument/2006/relationships/image" Target="../media/image28.tiff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30.tif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33.tiff"/><Relationship Id="rId2" Type="http://schemas.openxmlformats.org/officeDocument/2006/relationships/image" Target="../media/image32.jpeg"/><Relationship Id="rId1" Type="http://schemas.openxmlformats.org/officeDocument/2006/relationships/image" Target="../media/image31.jpeg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.x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35.jpeg"/><Relationship Id="rId1" Type="http://schemas.openxmlformats.org/officeDocument/2006/relationships/image" Target="../media/image34.jpeg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38.jpeg"/><Relationship Id="rId2" Type="http://schemas.openxmlformats.org/officeDocument/2006/relationships/image" Target="../media/image37.tiff"/><Relationship Id="rId1" Type="http://schemas.openxmlformats.org/officeDocument/2006/relationships/image" Target="../media/image36.jpeg"/></Relationships>
</file>

<file path=ppt/slides/_rels/slide2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1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image" Target="../media/image39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5326846" y="4758256"/>
            <a:ext cx="6220101" cy="1325563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dirty="0" smtClean="0">
                <a:solidFill>
                  <a:srgbClr val="0070C0"/>
                </a:solidFill>
              </a:rPr>
              <a:t>Г.В. Чучева</a:t>
            </a:r>
            <a:endParaRPr lang="ru-RU" sz="3200" dirty="0">
              <a:solidFill>
                <a:srgbClr val="0070C0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483681" y="1086515"/>
            <a:ext cx="5906429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6600" b="1" dirty="0" smtClean="0">
                <a:solidFill>
                  <a:srgbClr val="0070C0"/>
                </a:solidFill>
                <a:latin typeface="+mj-lt"/>
              </a:rPr>
              <a:t>Отчет</a:t>
            </a:r>
            <a:r>
              <a:rPr lang="ru-RU" sz="2400" b="1" dirty="0" smtClean="0">
                <a:solidFill>
                  <a:srgbClr val="0070C0"/>
                </a:solidFill>
                <a:latin typeface="+mj-lt"/>
              </a:rPr>
              <a:t> </a:t>
            </a:r>
            <a:endParaRPr lang="ru-RU" sz="2400" b="1" dirty="0" smtClean="0">
              <a:solidFill>
                <a:srgbClr val="0070C0"/>
              </a:solidFill>
              <a:latin typeface="+mj-lt"/>
            </a:endParaRPr>
          </a:p>
          <a:p>
            <a:pPr algn="ctr"/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Председателя, </a:t>
            </a:r>
            <a:endParaRPr lang="ru-RU" sz="2800" b="1" dirty="0" smtClean="0">
              <a:solidFill>
                <a:schemeClr val="accent1">
                  <a:lumMod val="75000"/>
                </a:schemeClr>
              </a:solidFill>
              <a:latin typeface="+mj-lt"/>
            </a:endParaRPr>
          </a:p>
          <a:p>
            <a:pPr algn="ctr"/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Центрального совета, </a:t>
            </a:r>
            <a:endParaRPr lang="ru-RU" sz="2800" b="1" dirty="0" smtClean="0">
              <a:solidFill>
                <a:schemeClr val="accent1">
                  <a:lumMod val="75000"/>
                </a:schemeClr>
              </a:solidFill>
              <a:latin typeface="+mj-lt"/>
            </a:endParaRPr>
          </a:p>
          <a:p>
            <a:pPr algn="ctr"/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Президиума </a:t>
            </a:r>
            <a:r>
              <a:rPr lang="ru-RU" sz="2800" b="1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ЦС </a:t>
            </a:r>
            <a:endParaRPr lang="ru-RU" sz="2800" b="1" dirty="0" smtClean="0">
              <a:solidFill>
                <a:schemeClr val="accent1">
                  <a:lumMod val="75000"/>
                </a:schemeClr>
              </a:solidFill>
              <a:latin typeface="+mj-lt"/>
            </a:endParaRPr>
          </a:p>
          <a:p>
            <a:pPr algn="ctr"/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Всероссийского Профсоюза </a:t>
            </a:r>
            <a:r>
              <a:rPr lang="ru-RU" sz="2800" b="1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работников </a:t>
            </a:r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РАН </a:t>
            </a:r>
            <a:endParaRPr lang="ru-RU" sz="2800" b="1" dirty="0" smtClean="0">
              <a:solidFill>
                <a:schemeClr val="accent1">
                  <a:lumMod val="75000"/>
                </a:schemeClr>
              </a:solidFill>
              <a:latin typeface="+mj-lt"/>
            </a:endParaRPr>
          </a:p>
          <a:p>
            <a:pPr algn="ctr"/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за 2024 год</a:t>
            </a:r>
            <a:endParaRPr lang="ru-RU" sz="2800" b="1" dirty="0"/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5670958" y="4930701"/>
            <a:ext cx="560682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1335" y="1946246"/>
            <a:ext cx="4178779" cy="215766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5366234" y="6412285"/>
            <a:ext cx="6220101" cy="659634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800" i="1" dirty="0">
                <a:solidFill>
                  <a:schemeClr val="accent1">
                    <a:lumMod val="75000"/>
                  </a:schemeClr>
                </a:solidFill>
              </a:rPr>
              <a:t>Москва, 22-24 апреля 2025 г.</a:t>
            </a:r>
            <a:endParaRPr lang="ru-RU" sz="1800" i="1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ru-RU" sz="3200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8419" y="268754"/>
            <a:ext cx="7060581" cy="970157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Содержание</a:t>
            </a:r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приоритетному направлению</a:t>
            </a:r>
            <a:endParaRPr lang="ru-RU" dirty="0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1654872" y="6111399"/>
            <a:ext cx="6220101" cy="1325563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ts val="1000"/>
              </a:spcBef>
              <a:buNone/>
              <a:defRPr sz="4000" b="1" kern="12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9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0" y="6310159"/>
            <a:ext cx="1258348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Отчет о деятельности председателя, Центрального совета и президиума ЦС Профсоюза</a:t>
            </a:r>
            <a:br>
              <a:rPr lang="ru-RU" sz="1400" b="1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</a:br>
            <a:r>
              <a:rPr lang="ru-RU" sz="1400" b="1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Г.В. Чучева, Москва, 22-24 апреля 2025 г.</a:t>
            </a:r>
            <a:endParaRPr lang="ru-RU" sz="1400" b="1" dirty="0" smtClean="0">
              <a:solidFill>
                <a:schemeClr val="accent4">
                  <a:lumMod val="40000"/>
                  <a:lumOff val="60000"/>
                </a:schemeClr>
              </a:solidFill>
            </a:endParaRPr>
          </a:p>
          <a:p>
            <a:endParaRPr lang="ru-RU" sz="1400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  <a:p>
            <a:endParaRPr lang="ru-RU" dirty="0"/>
          </a:p>
        </p:txBody>
      </p:sp>
      <p:sp>
        <p:nvSpPr>
          <p:cNvPr id="6" name="Заголовок 1"/>
          <p:cNvSpPr txBox="1"/>
          <p:nvPr/>
        </p:nvSpPr>
        <p:spPr>
          <a:xfrm>
            <a:off x="245121" y="1189703"/>
            <a:ext cx="7321749" cy="5110430"/>
          </a:xfrm>
          <a:prstGeom prst="rect">
            <a:avLst/>
          </a:prstGeom>
        </p:spPr>
        <p:txBody>
          <a:bodyPr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ts val="1000"/>
              </a:spcBef>
              <a:buNone/>
              <a:defRPr sz="4000" b="1" kern="12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>
              <a:lnSpc>
                <a:spcPct val="70000"/>
              </a:lnSpc>
              <a:buFont typeface="Wingdings" panose="05000000000000000000" pitchFamily="2" charset="2"/>
              <a:buChar char="q"/>
            </a:pPr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</a:rPr>
              <a:t>Работа над  Отраслевым соглашением</a:t>
            </a:r>
            <a:endParaRPr lang="ru-RU" sz="2000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marL="342900" indent="-342900">
              <a:lnSpc>
                <a:spcPct val="70000"/>
              </a:lnSpc>
              <a:buFont typeface="Wingdings" panose="05000000000000000000" pitchFamily="2" charset="2"/>
              <a:buChar char="q"/>
            </a:pPr>
            <a:r>
              <a:rPr lang="ru-RU" sz="2000" dirty="0" smtClean="0">
                <a:solidFill>
                  <a:schemeClr val="accent4"/>
                </a:solidFill>
              </a:rPr>
              <a:t>Действия по приоритету «</a:t>
            </a:r>
            <a:r>
              <a:rPr lang="ru-RU" sz="2000" dirty="0">
                <a:solidFill>
                  <a:schemeClr val="accent4"/>
                </a:solidFill>
              </a:rPr>
              <a:t>Увеличение бюджетного </a:t>
            </a:r>
            <a:r>
              <a:rPr lang="ru-RU" sz="2000" dirty="0" smtClean="0">
                <a:solidFill>
                  <a:schemeClr val="accent4"/>
                </a:solidFill>
              </a:rPr>
              <a:t> финансирования </a:t>
            </a:r>
            <a:r>
              <a:rPr lang="ru-RU" sz="2000" dirty="0">
                <a:solidFill>
                  <a:schemeClr val="accent4"/>
                </a:solidFill>
              </a:rPr>
              <a:t>науки» </a:t>
            </a:r>
            <a:endParaRPr lang="ru-RU" sz="2000" dirty="0" smtClean="0">
              <a:solidFill>
                <a:schemeClr val="accent4"/>
              </a:solidFill>
            </a:endParaRPr>
          </a:p>
          <a:p>
            <a:pPr marL="342900" indent="-342900">
              <a:lnSpc>
                <a:spcPct val="70000"/>
              </a:lnSpc>
              <a:buFont typeface="Wingdings" panose="05000000000000000000" pitchFamily="2" charset="2"/>
              <a:buChar char="q"/>
            </a:pPr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</a:rPr>
              <a:t>Взаимодействие с партнерами: Российская академия наук</a:t>
            </a:r>
            <a:endParaRPr lang="ru-RU" sz="2000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marL="342900" indent="-342900">
              <a:lnSpc>
                <a:spcPct val="70000"/>
              </a:lnSpc>
              <a:buFont typeface="Wingdings" panose="05000000000000000000" pitchFamily="2" charset="2"/>
              <a:buChar char="q"/>
            </a:pPr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sz="2000" dirty="0" smtClean="0">
                <a:solidFill>
                  <a:schemeClr val="accent4"/>
                </a:solidFill>
              </a:rPr>
              <a:t>Министерство науки и высшего образования</a:t>
            </a:r>
            <a:endParaRPr lang="ru-RU" sz="2000" dirty="0" smtClean="0">
              <a:solidFill>
                <a:schemeClr val="accent4"/>
              </a:solidFill>
            </a:endParaRPr>
          </a:p>
          <a:p>
            <a:pPr marL="342900" indent="-342900">
              <a:lnSpc>
                <a:spcPct val="70000"/>
              </a:lnSpc>
              <a:buFont typeface="Wingdings" panose="05000000000000000000" pitchFamily="2" charset="2"/>
              <a:buChar char="q"/>
            </a:pPr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</a:rPr>
              <a:t>Обращения, заключения, предложения</a:t>
            </a:r>
            <a:endParaRPr lang="ru-RU" sz="2000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marL="342900" indent="-342900">
              <a:lnSpc>
                <a:spcPct val="70000"/>
              </a:lnSpc>
              <a:buFont typeface="Wingdings" panose="05000000000000000000" pitchFamily="2" charset="2"/>
              <a:buChar char="q"/>
            </a:pPr>
            <a:r>
              <a:rPr lang="ru-RU" sz="2000" dirty="0" smtClean="0">
                <a:solidFill>
                  <a:schemeClr val="accent4"/>
                </a:solidFill>
              </a:rPr>
              <a:t>Акции</a:t>
            </a:r>
            <a:endParaRPr lang="ru-RU" sz="2000" dirty="0" smtClean="0">
              <a:solidFill>
                <a:schemeClr val="accent4"/>
              </a:solidFill>
            </a:endParaRPr>
          </a:p>
          <a:p>
            <a:pPr marL="342900" indent="-342900">
              <a:lnSpc>
                <a:spcPct val="70000"/>
              </a:lnSpc>
              <a:buFont typeface="Wingdings" panose="05000000000000000000" pitchFamily="2" charset="2"/>
              <a:buChar char="q"/>
            </a:pPr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</a:rPr>
              <a:t>Мероприятия Профсоюза</a:t>
            </a:r>
            <a:endParaRPr lang="ru-RU" sz="2000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marL="342900" indent="-342900">
              <a:lnSpc>
                <a:spcPct val="70000"/>
              </a:lnSpc>
              <a:buFont typeface="Wingdings" panose="05000000000000000000" pitchFamily="2" charset="2"/>
              <a:buChar char="q"/>
            </a:pPr>
            <a:r>
              <a:rPr lang="ru-RU" sz="2000" dirty="0" smtClean="0">
                <a:solidFill>
                  <a:schemeClr val="accent4"/>
                </a:solidFill>
              </a:rPr>
              <a:t>Выездное заседание Центрального совета С-П</a:t>
            </a:r>
            <a:endParaRPr lang="ru-RU" sz="2000" dirty="0" smtClean="0">
              <a:solidFill>
                <a:schemeClr val="accent4"/>
              </a:solidFill>
            </a:endParaRPr>
          </a:p>
          <a:p>
            <a:pPr marL="342900" indent="-342900">
              <a:lnSpc>
                <a:spcPct val="70000"/>
              </a:lnSpc>
              <a:buFont typeface="Wingdings" panose="05000000000000000000" pitchFamily="2" charset="2"/>
              <a:buChar char="q"/>
            </a:pPr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</a:rPr>
              <a:t>Всероссийская (Поволжская Ассамблея)</a:t>
            </a:r>
            <a:endParaRPr lang="ru-RU" sz="2000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marL="342900" indent="-342900">
              <a:lnSpc>
                <a:spcPct val="70000"/>
              </a:lnSpc>
              <a:buFont typeface="Wingdings" panose="05000000000000000000" pitchFamily="2" charset="2"/>
              <a:buChar char="q"/>
            </a:pPr>
            <a:r>
              <a:rPr lang="ru-RU" sz="2000" dirty="0" err="1" smtClean="0">
                <a:solidFill>
                  <a:schemeClr val="accent4"/>
                </a:solidFill>
              </a:rPr>
              <a:t>Академиады</a:t>
            </a:r>
            <a:endParaRPr lang="ru-RU" sz="2000" dirty="0" smtClean="0">
              <a:solidFill>
                <a:schemeClr val="accent4"/>
              </a:solidFill>
            </a:endParaRPr>
          </a:p>
          <a:p>
            <a:pPr marL="342900" indent="-342900">
              <a:lnSpc>
                <a:spcPct val="70000"/>
              </a:lnSpc>
              <a:buFont typeface="Wingdings" panose="05000000000000000000" pitchFamily="2" charset="2"/>
              <a:buChar char="q"/>
            </a:pPr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</a:rPr>
              <a:t>Мероприятия с участием представителей Профсоюза</a:t>
            </a:r>
            <a:endParaRPr lang="ru-RU" sz="2000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marL="342900" indent="-342900">
              <a:lnSpc>
                <a:spcPct val="70000"/>
              </a:lnSpc>
              <a:buFont typeface="Wingdings" panose="05000000000000000000" pitchFamily="2" charset="2"/>
              <a:buChar char="q"/>
            </a:pPr>
            <a:r>
              <a:rPr lang="ru-RU" sz="2000" dirty="0" smtClean="0">
                <a:solidFill>
                  <a:schemeClr val="accent4"/>
                </a:solidFill>
              </a:rPr>
              <a:t>Обучающие и корпоративные мероприятия</a:t>
            </a:r>
            <a:endParaRPr lang="ru-RU" sz="2000" dirty="0" smtClean="0">
              <a:solidFill>
                <a:schemeClr val="accent4"/>
              </a:solidFill>
            </a:endParaRPr>
          </a:p>
          <a:p>
            <a:pPr marL="342900" indent="-342900">
              <a:lnSpc>
                <a:spcPct val="70000"/>
              </a:lnSpc>
              <a:buFont typeface="Wingdings" panose="05000000000000000000" pitchFamily="2" charset="2"/>
              <a:buChar char="q"/>
            </a:pPr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</a:rPr>
              <a:t>Организационная деятельность</a:t>
            </a:r>
            <a:endParaRPr lang="ru-RU" sz="2000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5053" y="406875"/>
            <a:ext cx="9242207" cy="1107440"/>
          </a:xfrm>
        </p:spPr>
        <p:txBody>
          <a:bodyPr/>
          <a:lstStyle/>
          <a:p>
            <a:r>
              <a:rPr lang="ru-RU" sz="3600" dirty="0" smtClean="0"/>
              <a:t>Работа над Межотраслевым</a:t>
            </a:r>
            <a:br>
              <a:rPr lang="ru-RU" sz="3600" dirty="0" smtClean="0"/>
            </a:br>
            <a:r>
              <a:rPr lang="ru-RU" sz="3600" dirty="0" smtClean="0">
                <a:solidFill>
                  <a:schemeClr val="accent6"/>
                </a:solidFill>
              </a:rPr>
              <a:t>/Отраслевым соглашением</a:t>
            </a:r>
            <a:endParaRPr lang="ru-RU" sz="3600" dirty="0" smtClean="0">
              <a:solidFill>
                <a:schemeClr val="accent6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2"/>
          </p:nvPr>
        </p:nvSpPr>
        <p:spPr>
          <a:xfrm>
            <a:off x="176169" y="1653756"/>
            <a:ext cx="11836865" cy="4277262"/>
          </a:xfrm>
        </p:spPr>
        <p:txBody>
          <a:bodyPr/>
          <a:lstStyle/>
          <a:p>
            <a:pPr marL="285750" indent="-285750" algn="l">
              <a:buFont typeface="Wingdings" panose="05000000000000000000" pitchFamily="2" charset="2"/>
              <a:buChar char="v"/>
            </a:pPr>
            <a:r>
              <a:rPr lang="ru-RU" sz="1900" b="1" dirty="0" smtClean="0">
                <a:solidFill>
                  <a:schemeClr val="accent6"/>
                </a:solidFill>
              </a:rPr>
              <a:t>Разработано, согласовано и зарегистрировано  </a:t>
            </a:r>
            <a:r>
              <a:rPr lang="ru-RU" sz="1900" b="1" dirty="0">
                <a:solidFill>
                  <a:schemeClr val="accent6"/>
                </a:solidFill>
              </a:rPr>
              <a:t>Дополнительное соглашение  о продлении до конца 2024 года «Межотраслевого соглашения на 2020-2023 годы по организациям, подведомственным </a:t>
            </a:r>
            <a:r>
              <a:rPr lang="ru-RU" sz="1900" b="1" dirty="0" err="1">
                <a:solidFill>
                  <a:schemeClr val="accent6"/>
                </a:solidFill>
              </a:rPr>
              <a:t>Минобрнауки</a:t>
            </a:r>
            <a:r>
              <a:rPr lang="ru-RU" sz="1900" b="1" dirty="0">
                <a:solidFill>
                  <a:schemeClr val="accent6"/>
                </a:solidFill>
              </a:rPr>
              <a:t>».  </a:t>
            </a:r>
            <a:endParaRPr lang="ru-RU" sz="1900" b="1" dirty="0" smtClean="0">
              <a:solidFill>
                <a:schemeClr val="accent6"/>
              </a:solidFill>
            </a:endParaRPr>
          </a:p>
          <a:p>
            <a:pPr marL="285750" indent="-285750" algn="l">
              <a:buFont typeface="Wingdings" panose="05000000000000000000" pitchFamily="2" charset="2"/>
              <a:buChar char="v"/>
            </a:pPr>
            <a:endParaRPr lang="ru-RU" sz="1900" b="1" dirty="0">
              <a:solidFill>
                <a:schemeClr val="accent6"/>
              </a:solidFill>
            </a:endParaRPr>
          </a:p>
          <a:p>
            <a:pPr marL="285750" indent="-285750" algn="l">
              <a:buFont typeface="Wingdings" panose="05000000000000000000" pitchFamily="2" charset="2"/>
              <a:buChar char="v"/>
            </a:pPr>
            <a:r>
              <a:rPr lang="ru-RU" sz="1900" b="1" dirty="0" smtClean="0">
                <a:solidFill>
                  <a:schemeClr val="accent4"/>
                </a:solidFill>
              </a:rPr>
              <a:t>Профсоюз </a:t>
            </a:r>
            <a:r>
              <a:rPr lang="ru-RU" sz="1900" b="1" dirty="0">
                <a:solidFill>
                  <a:schemeClr val="accent4"/>
                </a:solidFill>
              </a:rPr>
              <a:t>работников РАН представил партнерским организациям (профсоюзам работников агропромышленного комплекса и работников здравоохранения) свой вариант нового </a:t>
            </a:r>
            <a:r>
              <a:rPr lang="ru-RU" sz="1900" b="1" dirty="0" smtClean="0">
                <a:solidFill>
                  <a:schemeClr val="accent4"/>
                </a:solidFill>
              </a:rPr>
              <a:t>МОС для обсуждения. Использовав эти материалы,  они без консультаций с нами согласовали с </a:t>
            </a:r>
            <a:r>
              <a:rPr lang="ru-RU" sz="1900" b="1" dirty="0" err="1" smtClean="0">
                <a:solidFill>
                  <a:schemeClr val="accent4"/>
                </a:solidFill>
              </a:rPr>
              <a:t>Минобрнауки</a:t>
            </a:r>
            <a:r>
              <a:rPr lang="ru-RU" sz="1900" b="1" dirty="0" smtClean="0">
                <a:solidFill>
                  <a:schemeClr val="accent4"/>
                </a:solidFill>
              </a:rPr>
              <a:t> свою версию проекта.</a:t>
            </a:r>
            <a:r>
              <a:rPr lang="ru-RU" sz="1900" b="1" dirty="0" smtClean="0">
                <a:solidFill>
                  <a:schemeClr val="accent4"/>
                </a:solidFill>
                <a:latin typeface="Arial" panose="020B0604020202020204" pitchFamily="34" charset="0"/>
              </a:rPr>
              <a:t> Представители </a:t>
            </a:r>
            <a:r>
              <a:rPr lang="ru-RU" sz="1900" b="1" dirty="0">
                <a:solidFill>
                  <a:schemeClr val="accent4"/>
                </a:solidFill>
                <a:latin typeface="Arial" panose="020B0604020202020204" pitchFamily="34" charset="0"/>
              </a:rPr>
              <a:t>Профсоюза РАН </a:t>
            </a:r>
            <a:r>
              <a:rPr lang="ru-RU" sz="1900" b="1" dirty="0" smtClean="0">
                <a:solidFill>
                  <a:schemeClr val="accent4"/>
                </a:solidFill>
                <a:latin typeface="Arial" panose="020B0604020202020204" pitchFamily="34" charset="0"/>
              </a:rPr>
              <a:t>в отраслевой комиссии вынуждены </a:t>
            </a:r>
            <a:r>
              <a:rPr lang="ru-RU" sz="1900" b="1" dirty="0">
                <a:solidFill>
                  <a:schemeClr val="accent4"/>
                </a:solidFill>
                <a:latin typeface="Arial" panose="020B0604020202020204" pitchFamily="34" charset="0"/>
              </a:rPr>
              <a:t>были отказаться от рассмотрения представленного документа, принимая во внимание тот факт, что рабочая группа Профсоюза РАН по МОС </a:t>
            </a:r>
            <a:r>
              <a:rPr lang="ru-RU" sz="1900" b="1" dirty="0" smtClean="0">
                <a:solidFill>
                  <a:schemeClr val="accent4"/>
                </a:solidFill>
                <a:latin typeface="Arial" panose="020B0604020202020204" pitchFamily="34" charset="0"/>
              </a:rPr>
              <a:t>вынесла решение </a:t>
            </a:r>
            <a:r>
              <a:rPr lang="ru-RU" sz="1900" b="1" dirty="0">
                <a:solidFill>
                  <a:schemeClr val="accent4"/>
                </a:solidFill>
                <a:latin typeface="Arial" panose="020B0604020202020204" pitchFamily="34" charset="0"/>
              </a:rPr>
              <a:t>принимать за основу наш вариант. </a:t>
            </a:r>
            <a:endParaRPr lang="ru-RU" sz="1900" b="1" dirty="0" smtClean="0">
              <a:solidFill>
                <a:schemeClr val="accent4"/>
              </a:solidFill>
              <a:latin typeface="Arial" panose="020B0604020202020204" pitchFamily="34" charset="0"/>
            </a:endParaRPr>
          </a:p>
          <a:p>
            <a:pPr marL="285750" indent="-285750" algn="l">
              <a:buFont typeface="Wingdings" panose="05000000000000000000" pitchFamily="2" charset="2"/>
              <a:buChar char="v"/>
            </a:pPr>
            <a:endParaRPr lang="ru-RU" sz="1900" b="1" dirty="0" smtClean="0">
              <a:latin typeface="Arial" panose="020B0604020202020204" pitchFamily="34" charset="0"/>
            </a:endParaRPr>
          </a:p>
          <a:p>
            <a:pPr marL="285750" indent="-285750" algn="l">
              <a:buFont typeface="Wingdings" panose="05000000000000000000" pitchFamily="2" charset="2"/>
              <a:buChar char="v"/>
            </a:pPr>
            <a:r>
              <a:rPr lang="ru-RU" sz="1900" b="1" dirty="0" smtClean="0">
                <a:solidFill>
                  <a:schemeClr val="accent6"/>
                </a:solidFill>
              </a:rPr>
              <a:t>Была </a:t>
            </a:r>
            <a:r>
              <a:rPr lang="ru-RU" sz="1900" b="1" dirty="0">
                <a:solidFill>
                  <a:schemeClr val="accent6"/>
                </a:solidFill>
              </a:rPr>
              <a:t>достигнута договоренность заключать с </a:t>
            </a:r>
            <a:r>
              <a:rPr lang="ru-RU" sz="1900" b="1" dirty="0" err="1" smtClean="0">
                <a:solidFill>
                  <a:schemeClr val="accent6"/>
                </a:solidFill>
              </a:rPr>
              <a:t>Минобрнауки</a:t>
            </a:r>
            <a:r>
              <a:rPr lang="ru-RU" sz="1900" b="1" dirty="0" smtClean="0">
                <a:solidFill>
                  <a:schemeClr val="accent6"/>
                </a:solidFill>
              </a:rPr>
              <a:t> Отраслевое </a:t>
            </a:r>
            <a:r>
              <a:rPr lang="ru-RU" sz="1900" b="1" dirty="0">
                <a:solidFill>
                  <a:schemeClr val="accent6"/>
                </a:solidFill>
              </a:rPr>
              <a:t>соглашение. Работа над </a:t>
            </a:r>
            <a:r>
              <a:rPr lang="ru-RU" sz="1900" b="1" dirty="0" smtClean="0">
                <a:solidFill>
                  <a:schemeClr val="accent6"/>
                </a:solidFill>
              </a:rPr>
              <a:t>этим документом в </a:t>
            </a:r>
            <a:r>
              <a:rPr lang="ru-RU" sz="1900" b="1" dirty="0">
                <a:solidFill>
                  <a:schemeClr val="accent6"/>
                </a:solidFill>
              </a:rPr>
              <a:t>настоящее время ведется. </a:t>
            </a:r>
            <a:r>
              <a:rPr lang="ru-RU" sz="1900" b="1" dirty="0" smtClean="0">
                <a:solidFill>
                  <a:schemeClr val="accent6"/>
                </a:solidFill>
              </a:rPr>
              <a:t>Стороны  обменялись протоколами разногласий.</a:t>
            </a:r>
            <a:endParaRPr lang="ru-RU" sz="1900" b="1" dirty="0" smtClean="0">
              <a:solidFill>
                <a:schemeClr val="accent6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6310159"/>
            <a:ext cx="1258348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Отчет о деятельности председателя, Центрального совета и президиума ЦС Профсоюза </a:t>
            </a:r>
            <a:endParaRPr lang="ru-RU" sz="1400" b="1" dirty="0" smtClean="0">
              <a:solidFill>
                <a:schemeClr val="accent4">
                  <a:lumMod val="40000"/>
                  <a:lumOff val="60000"/>
                </a:schemeClr>
              </a:solidFill>
            </a:endParaRPr>
          </a:p>
          <a:p>
            <a:pPr algn="ctr"/>
            <a:r>
              <a:rPr lang="ru-RU" sz="1400" b="1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Г.В. Чучева, Москва, 22-24 апреля 2025 г.</a:t>
            </a:r>
            <a:endParaRPr lang="ru-RU" sz="1400" b="1" dirty="0" smtClean="0">
              <a:solidFill>
                <a:schemeClr val="accent4">
                  <a:lumMod val="40000"/>
                  <a:lumOff val="60000"/>
                </a:schemeClr>
              </a:solidFill>
            </a:endParaRPr>
          </a:p>
          <a:p>
            <a:endParaRPr lang="ru-RU" sz="1400" dirty="0">
              <a:solidFill>
                <a:schemeClr val="bg1"/>
              </a:solidFill>
            </a:endParaRPr>
          </a:p>
          <a:p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3025" y="1726495"/>
            <a:ext cx="11968976" cy="4293219"/>
          </a:xfrm>
        </p:spPr>
        <p:txBody>
          <a:bodyPr/>
          <a:lstStyle/>
          <a:p>
            <a:r>
              <a:rPr lang="ru-RU" sz="2000" dirty="0">
                <a:solidFill>
                  <a:schemeClr val="accent4"/>
                </a:solidFill>
              </a:rPr>
              <a:t>Были подготовлены предложения по </a:t>
            </a:r>
            <a:r>
              <a:rPr lang="ru-RU" sz="2000" dirty="0" smtClean="0">
                <a:solidFill>
                  <a:schemeClr val="accent4"/>
                </a:solidFill>
              </a:rPr>
              <a:t>объемам </a:t>
            </a:r>
            <a:r>
              <a:rPr lang="ru-RU" sz="2000" dirty="0">
                <a:solidFill>
                  <a:schemeClr val="accent4"/>
                </a:solidFill>
              </a:rPr>
              <a:t>бюджетного финансирования фундаментальных исследований в </a:t>
            </a:r>
            <a:r>
              <a:rPr lang="ru-RU" sz="2000" dirty="0" smtClean="0">
                <a:solidFill>
                  <a:schemeClr val="accent4"/>
                </a:solidFill>
              </a:rPr>
              <a:t>2025-2027 гг. </a:t>
            </a:r>
            <a:r>
              <a:rPr lang="ru-RU" sz="2000" dirty="0">
                <a:solidFill>
                  <a:schemeClr val="accent4"/>
                </a:solidFill>
              </a:rPr>
              <a:t>для </a:t>
            </a:r>
            <a:r>
              <a:rPr lang="ru-RU" sz="2000" dirty="0" smtClean="0">
                <a:solidFill>
                  <a:schemeClr val="accent4"/>
                </a:solidFill>
              </a:rPr>
              <a:t>комиссии </a:t>
            </a:r>
            <a:r>
              <a:rPr lang="ru-RU" sz="2000" dirty="0">
                <a:solidFill>
                  <a:schemeClr val="accent4"/>
                </a:solidFill>
              </a:rPr>
              <a:t>РАН. </a:t>
            </a:r>
            <a:r>
              <a:rPr lang="ru-RU" sz="2000" dirty="0" smtClean="0">
                <a:solidFill>
                  <a:schemeClr val="accent4"/>
                </a:solidFill>
              </a:rPr>
              <a:t>Рекомендации комиссии </a:t>
            </a:r>
            <a:r>
              <a:rPr lang="ru-RU" sz="2000" dirty="0">
                <a:solidFill>
                  <a:schemeClr val="accent4"/>
                </a:solidFill>
              </a:rPr>
              <a:t>были приняты майским Общим собранием членов </a:t>
            </a:r>
            <a:r>
              <a:rPr lang="ru-RU" sz="2000" dirty="0" smtClean="0">
                <a:solidFill>
                  <a:schemeClr val="accent4"/>
                </a:solidFill>
              </a:rPr>
              <a:t>РАН и </a:t>
            </a:r>
            <a:r>
              <a:rPr lang="ru-RU" sz="2000" dirty="0">
                <a:solidFill>
                  <a:schemeClr val="accent4"/>
                </a:solidFill>
              </a:rPr>
              <a:t>направлены </a:t>
            </a:r>
            <a:r>
              <a:rPr lang="ru-RU" sz="2000" dirty="0" smtClean="0">
                <a:solidFill>
                  <a:schemeClr val="accent4"/>
                </a:solidFill>
              </a:rPr>
              <a:t>в адрес Президента </a:t>
            </a:r>
            <a:r>
              <a:rPr lang="ru-RU" sz="2000" dirty="0">
                <a:solidFill>
                  <a:schemeClr val="accent4"/>
                </a:solidFill>
              </a:rPr>
              <a:t>и </a:t>
            </a:r>
            <a:r>
              <a:rPr lang="ru-RU" sz="2000" dirty="0" smtClean="0">
                <a:solidFill>
                  <a:schemeClr val="accent4"/>
                </a:solidFill>
              </a:rPr>
              <a:t>Правительства </a:t>
            </a:r>
            <a:r>
              <a:rPr lang="ru-RU" sz="2000" dirty="0">
                <a:solidFill>
                  <a:schemeClr val="accent4"/>
                </a:solidFill>
              </a:rPr>
              <a:t>РФ.</a:t>
            </a:r>
            <a:br>
              <a:rPr lang="ru-RU" sz="2000" dirty="0">
                <a:solidFill>
                  <a:schemeClr val="accent4"/>
                </a:solidFill>
              </a:rPr>
            </a:br>
            <a:br>
              <a:rPr lang="ru-RU" sz="2000" dirty="0" smtClean="0">
                <a:solidFill>
                  <a:schemeClr val="bg1"/>
                </a:solidFill>
              </a:rPr>
            </a:br>
            <a:r>
              <a:rPr lang="ru-RU" sz="2000" dirty="0" smtClean="0">
                <a:solidFill>
                  <a:schemeClr val="accent6"/>
                </a:solidFill>
              </a:rPr>
              <a:t>После </a:t>
            </a:r>
            <a:r>
              <a:rPr lang="ru-RU" sz="2000" dirty="0">
                <a:solidFill>
                  <a:schemeClr val="accent6"/>
                </a:solidFill>
              </a:rPr>
              <a:t>выхода </a:t>
            </a:r>
            <a:r>
              <a:rPr lang="ru-RU" sz="2000" dirty="0" smtClean="0">
                <a:solidFill>
                  <a:schemeClr val="accent6"/>
                </a:solidFill>
              </a:rPr>
              <a:t>поручений </a:t>
            </a:r>
            <a:r>
              <a:rPr lang="ru-RU" sz="2000" dirty="0">
                <a:solidFill>
                  <a:schemeClr val="accent6"/>
                </a:solidFill>
              </a:rPr>
              <a:t>Президента РФ, лежащих в русле требований Профсоюза, массово направлялись обращения </a:t>
            </a:r>
            <a:r>
              <a:rPr lang="ru-RU" sz="2000" dirty="0" smtClean="0">
                <a:solidFill>
                  <a:schemeClr val="accent6"/>
                </a:solidFill>
              </a:rPr>
              <a:t>председателю Правительства и </a:t>
            </a:r>
            <a:r>
              <a:rPr lang="ru-RU" sz="2000" dirty="0">
                <a:solidFill>
                  <a:schemeClr val="accent6"/>
                </a:solidFill>
              </a:rPr>
              <a:t>депутатам Государственной Думы </a:t>
            </a:r>
            <a:r>
              <a:rPr lang="ru-RU" sz="2000" dirty="0" smtClean="0">
                <a:solidFill>
                  <a:schemeClr val="accent6"/>
                </a:solidFill>
              </a:rPr>
              <a:t>о </a:t>
            </a:r>
            <a:r>
              <a:rPr lang="ru-RU" sz="2000" dirty="0">
                <a:solidFill>
                  <a:schemeClr val="accent6"/>
                </a:solidFill>
              </a:rPr>
              <a:t>необходимости разработки графика увеличения бюджетного финансирования фундаментальной науки в процентах от </a:t>
            </a:r>
            <a:r>
              <a:rPr lang="ru-RU" sz="2000" dirty="0" smtClean="0">
                <a:solidFill>
                  <a:schemeClr val="accent6"/>
                </a:solidFill>
              </a:rPr>
              <a:t>ВПП. </a:t>
            </a:r>
            <a:br>
              <a:rPr lang="ru-RU" sz="2000" dirty="0" smtClean="0">
                <a:solidFill>
                  <a:schemeClr val="accent6"/>
                </a:solidFill>
              </a:rPr>
            </a:br>
            <a:br>
              <a:rPr lang="ru-RU" sz="2000" dirty="0">
                <a:solidFill>
                  <a:schemeClr val="bg1"/>
                </a:solidFill>
              </a:rPr>
            </a:br>
            <a:r>
              <a:rPr lang="ru-RU" sz="2000" dirty="0" smtClean="0">
                <a:solidFill>
                  <a:schemeClr val="accent4"/>
                </a:solidFill>
              </a:rPr>
              <a:t>В </a:t>
            </a:r>
            <a:r>
              <a:rPr lang="ru-RU" sz="2000" dirty="0">
                <a:solidFill>
                  <a:schemeClr val="accent4"/>
                </a:solidFill>
              </a:rPr>
              <a:t>2025 году финансирование фундаментальной науки </a:t>
            </a:r>
            <a:r>
              <a:rPr lang="ru-RU" sz="2000" dirty="0" smtClean="0">
                <a:solidFill>
                  <a:schemeClr val="accent4"/>
                </a:solidFill>
              </a:rPr>
              <a:t>увеличено </a:t>
            </a:r>
            <a:r>
              <a:rPr lang="ru-RU" sz="2000" dirty="0">
                <a:solidFill>
                  <a:schemeClr val="accent4"/>
                </a:solidFill>
              </a:rPr>
              <a:t>на 19% по сравнению с 2024 годом — до 311,4 млрд. руб., а субсидии подведомственным </a:t>
            </a:r>
            <a:r>
              <a:rPr lang="ru-RU" sz="2000" dirty="0" err="1">
                <a:solidFill>
                  <a:schemeClr val="accent4"/>
                </a:solidFill>
              </a:rPr>
              <a:t>Минобрнауки</a:t>
            </a:r>
            <a:r>
              <a:rPr lang="ru-RU" sz="2000" dirty="0">
                <a:solidFill>
                  <a:schemeClr val="accent4"/>
                </a:solidFill>
              </a:rPr>
              <a:t> организациям </a:t>
            </a:r>
            <a:r>
              <a:rPr lang="ru-RU" sz="2000" dirty="0" smtClean="0">
                <a:solidFill>
                  <a:schemeClr val="accent4"/>
                </a:solidFill>
              </a:rPr>
              <a:t>выросли </a:t>
            </a:r>
            <a:r>
              <a:rPr lang="ru-RU" sz="2000" dirty="0">
                <a:solidFill>
                  <a:schemeClr val="accent4"/>
                </a:solidFill>
              </a:rPr>
              <a:t>на 23% — до 162,9 млрд. </a:t>
            </a:r>
            <a:r>
              <a:rPr lang="ru-RU" sz="2000" dirty="0" smtClean="0">
                <a:solidFill>
                  <a:schemeClr val="accent4"/>
                </a:solidFill>
              </a:rPr>
              <a:t>руб.</a:t>
            </a:r>
            <a:br>
              <a:rPr lang="ru-RU" sz="2000" dirty="0" smtClean="0">
                <a:solidFill>
                  <a:schemeClr val="accent4"/>
                </a:solidFill>
              </a:rPr>
            </a:br>
            <a:br>
              <a:rPr lang="ru-RU" sz="2000" dirty="0">
                <a:solidFill>
                  <a:schemeClr val="accent4"/>
                </a:solidFill>
              </a:rPr>
            </a:br>
            <a:r>
              <a:rPr lang="ru-RU" sz="2000" dirty="0">
                <a:solidFill>
                  <a:schemeClr val="accent6"/>
                </a:solidFill>
              </a:rPr>
              <a:t>Таким образом, цель кампании Профсоюза была достигнута.</a:t>
            </a:r>
            <a:endParaRPr lang="ru-RU" sz="2000" dirty="0">
              <a:solidFill>
                <a:schemeClr val="accent6"/>
              </a:solidFill>
            </a:endParaRPr>
          </a:p>
        </p:txBody>
      </p:sp>
      <p:sp>
        <p:nvSpPr>
          <p:cNvPr id="5" name="Заголовок 1"/>
          <p:cNvSpPr txBox="1"/>
          <p:nvPr/>
        </p:nvSpPr>
        <p:spPr>
          <a:xfrm>
            <a:off x="1" y="262310"/>
            <a:ext cx="11987560" cy="112627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ts val="1000"/>
              </a:spcBef>
              <a:buNone/>
              <a:defRPr sz="4000" b="1" kern="12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ru-RU" sz="3600" dirty="0" smtClean="0">
                <a:solidFill>
                  <a:srgbClr val="FF2625"/>
                </a:solidFill>
              </a:rPr>
              <a:t>Работа по приоритету </a:t>
            </a:r>
            <a:endParaRPr lang="ru-RU" sz="3600" dirty="0" smtClean="0">
              <a:solidFill>
                <a:srgbClr val="FF2625"/>
              </a:solidFill>
            </a:endParaRPr>
          </a:p>
          <a:p>
            <a:pPr algn="ctr">
              <a:lnSpc>
                <a:spcPct val="100000"/>
              </a:lnSpc>
              <a:spcBef>
                <a:spcPts val="400"/>
              </a:spcBef>
            </a:pPr>
            <a:r>
              <a:rPr lang="ru-RU" sz="3600" dirty="0" smtClean="0">
                <a:solidFill>
                  <a:srgbClr val="0070C0"/>
                </a:solidFill>
              </a:rPr>
              <a:t>«Увеличение бюджетного финансирования науки</a:t>
            </a:r>
            <a:r>
              <a:rPr lang="ru-RU" dirty="0" smtClean="0">
                <a:solidFill>
                  <a:srgbClr val="0070C0"/>
                </a:solidFill>
              </a:rPr>
              <a:t>» 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6310159"/>
            <a:ext cx="1258348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Отчет о деятельности председателя, Центрального совета и президиума ЦС Профсоюза </a:t>
            </a:r>
            <a:endParaRPr lang="ru-RU" sz="1400" b="1" dirty="0" smtClean="0">
              <a:solidFill>
                <a:schemeClr val="accent4">
                  <a:lumMod val="40000"/>
                  <a:lumOff val="60000"/>
                </a:schemeClr>
              </a:solidFill>
            </a:endParaRPr>
          </a:p>
          <a:p>
            <a:pPr algn="ctr"/>
            <a:r>
              <a:rPr lang="ru-RU" sz="1400" b="1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Г.В.  Чучева, Москва, </a:t>
            </a:r>
            <a:r>
              <a:rPr lang="ru-RU" sz="1400" b="1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, 22-24 </a:t>
            </a:r>
            <a:r>
              <a:rPr lang="ru-RU" sz="1400" b="1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апреля 2025 г.</a:t>
            </a:r>
            <a:endParaRPr lang="ru-RU" sz="1400" b="1" dirty="0" smtClean="0">
              <a:solidFill>
                <a:schemeClr val="accent4">
                  <a:lumMod val="40000"/>
                  <a:lumOff val="60000"/>
                </a:schemeClr>
              </a:solidFill>
            </a:endParaRPr>
          </a:p>
          <a:p>
            <a:endParaRPr lang="ru-RU" sz="1400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  <a:p>
            <a:endParaRPr lang="ru-RU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4869" y="455875"/>
            <a:ext cx="11097322" cy="1080202"/>
          </a:xfrm>
        </p:spPr>
        <p:txBody>
          <a:bodyPr/>
          <a:lstStyle/>
          <a:p>
            <a:r>
              <a:rPr lang="ru-RU" sz="3600" dirty="0">
                <a:solidFill>
                  <a:schemeClr val="accent1"/>
                </a:solidFill>
              </a:rPr>
              <a:t>Взаимодействие с </a:t>
            </a:r>
            <a:r>
              <a:rPr lang="ru-RU" sz="3600" dirty="0" smtClean="0">
                <a:solidFill>
                  <a:schemeClr val="accent1"/>
                </a:solidFill>
              </a:rPr>
              <a:t>партнерами:</a:t>
            </a:r>
            <a:br>
              <a:rPr lang="ru-RU" sz="3600" dirty="0" smtClean="0">
                <a:solidFill>
                  <a:schemeClr val="accent1"/>
                </a:solidFill>
              </a:rPr>
            </a:br>
            <a:r>
              <a:rPr lang="ru-RU" dirty="0" err="1" smtClean="0">
                <a:solidFill>
                  <a:srgbClr val="0070C0"/>
                </a:solidFill>
              </a:rPr>
              <a:t>Минобрнауки</a:t>
            </a:r>
            <a:r>
              <a:rPr lang="ru-RU" dirty="0" smtClean="0">
                <a:solidFill>
                  <a:srgbClr val="0070C0"/>
                </a:solidFill>
              </a:rPr>
              <a:t> </a:t>
            </a:r>
            <a:r>
              <a:rPr lang="ru-RU" dirty="0">
                <a:solidFill>
                  <a:srgbClr val="0070C0"/>
                </a:solidFill>
              </a:rPr>
              <a:t>России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1"/>
          </p:nvPr>
        </p:nvSpPr>
        <p:spPr>
          <a:xfrm>
            <a:off x="14998390" y="3462084"/>
            <a:ext cx="702526" cy="1158237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Таблица 3"/>
          <p:cNvSpPr>
            <a:spLocks noGrp="1"/>
          </p:cNvSpPr>
          <p:nvPr>
            <p:ph type="tbl" sz="quarter" idx="12"/>
          </p:nvPr>
        </p:nvSpPr>
        <p:spPr>
          <a:xfrm>
            <a:off x="13525527" y="6048540"/>
            <a:ext cx="10667999" cy="2833776"/>
          </a:xfrm>
        </p:spPr>
      </p:sp>
      <p:sp>
        <p:nvSpPr>
          <p:cNvPr id="5" name="Прямоугольник 4"/>
          <p:cNvSpPr/>
          <p:nvPr/>
        </p:nvSpPr>
        <p:spPr>
          <a:xfrm>
            <a:off x="294110" y="4361180"/>
            <a:ext cx="11710035" cy="119570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marL="342900" indent="-252095">
              <a:lnSpc>
                <a:spcPct val="100000"/>
              </a:lnSpc>
              <a:buFont typeface="Wingdings" panose="05000000000000000000" pitchFamily="2" charset="2"/>
              <a:buChar char="v"/>
            </a:pPr>
            <a:r>
              <a:rPr lang="en-US" sz="1900" b="1" dirty="0" smtClean="0">
                <a:solidFill>
                  <a:schemeClr val="bg1"/>
                </a:solidFill>
              </a:rPr>
              <a:t> </a:t>
            </a:r>
            <a:r>
              <a:rPr lang="ru-RU" sz="1900" b="1" dirty="0" smtClean="0">
                <a:solidFill>
                  <a:schemeClr val="accent4"/>
                </a:solidFill>
              </a:rPr>
              <a:t>Представители Профсоюза работают в Жилищной комиссии министерства.</a:t>
            </a:r>
            <a:endParaRPr lang="ru-RU" sz="1900" b="1" dirty="0">
              <a:solidFill>
                <a:schemeClr val="accent4"/>
              </a:solidFill>
            </a:endParaRPr>
          </a:p>
          <a:p>
            <a:pPr marL="90805" indent="0">
              <a:lnSpc>
                <a:spcPct val="100000"/>
              </a:lnSpc>
              <a:buNone/>
            </a:pPr>
            <a:r>
              <a:rPr lang="en-US" sz="2000" b="1" dirty="0" smtClean="0">
                <a:solidFill>
                  <a:schemeClr val="accent4"/>
                </a:solidFill>
              </a:rPr>
              <a:t> </a:t>
            </a:r>
            <a:endParaRPr lang="en-US" sz="2000" b="1" dirty="0" smtClean="0">
              <a:solidFill>
                <a:schemeClr val="accent4"/>
              </a:solidFill>
            </a:endParaRPr>
          </a:p>
          <a:p>
            <a:pPr marL="342900" indent="-252095">
              <a:lnSpc>
                <a:spcPct val="100000"/>
              </a:lnSpc>
              <a:buFont typeface="Wingdings" panose="05000000000000000000" pitchFamily="2" charset="2"/>
              <a:buChar char="v"/>
            </a:pPr>
            <a:r>
              <a:rPr lang="ru-RU" sz="2000" b="1" dirty="0" smtClean="0">
                <a:solidFill>
                  <a:schemeClr val="accent6"/>
                </a:solidFill>
              </a:rPr>
              <a:t>Профактив </a:t>
            </a:r>
            <a:r>
              <a:rPr lang="ru-RU" sz="2000" b="1" dirty="0">
                <a:solidFill>
                  <a:schemeClr val="accent6"/>
                </a:solidFill>
              </a:rPr>
              <a:t>Московской региональной организации </a:t>
            </a:r>
            <a:r>
              <a:rPr lang="ru-RU" sz="2000" b="1" dirty="0" smtClean="0">
                <a:solidFill>
                  <a:schemeClr val="accent6"/>
                </a:solidFill>
              </a:rPr>
              <a:t>пообщался </a:t>
            </a:r>
            <a:r>
              <a:rPr lang="ru-RU" sz="2000" b="1" dirty="0">
                <a:solidFill>
                  <a:schemeClr val="accent6"/>
                </a:solidFill>
              </a:rPr>
              <a:t>по ВКС с директором Департамента экономической политики А.С. </a:t>
            </a:r>
            <a:r>
              <a:rPr lang="ru-RU" sz="2000" b="1" dirty="0" err="1" smtClean="0">
                <a:solidFill>
                  <a:schemeClr val="accent6"/>
                </a:solidFill>
              </a:rPr>
              <a:t>Канукоевым</a:t>
            </a:r>
            <a:r>
              <a:rPr lang="ru-RU" sz="2000" b="1" dirty="0" smtClean="0">
                <a:solidFill>
                  <a:schemeClr val="accent6"/>
                </a:solidFill>
              </a:rPr>
              <a:t> и начальником отдела координации деятельности в сфере медицинских наук Н.Н. Гончаровой.</a:t>
            </a:r>
            <a:endParaRPr lang="ru-RU" sz="2000" b="1" dirty="0" smtClean="0">
              <a:solidFill>
                <a:schemeClr val="accent6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6330211"/>
            <a:ext cx="1258348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Отчет о деятельности председателя, Центрального совета и президиума ЦС Профсоюза.</a:t>
            </a:r>
            <a:br>
              <a:rPr lang="ru-RU" sz="1400" b="1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</a:br>
            <a:r>
              <a:rPr lang="ru-RU" sz="1400" b="1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Г.В. </a:t>
            </a:r>
            <a:r>
              <a:rPr lang="ru-RU" sz="1400" b="1" dirty="0" err="1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Чучева</a:t>
            </a:r>
            <a:r>
              <a:rPr lang="ru-RU" sz="1400" b="1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, Москва, </a:t>
            </a:r>
            <a:r>
              <a:rPr lang="ru-RU" sz="1400" b="1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22-24 </a:t>
            </a:r>
            <a:r>
              <a:rPr lang="ru-RU" sz="1400" b="1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апреля 2025 г.</a:t>
            </a:r>
            <a:endParaRPr lang="ru-RU" sz="1400" b="1" dirty="0" smtClean="0">
              <a:solidFill>
                <a:schemeClr val="accent4">
                  <a:lumMod val="40000"/>
                  <a:lumOff val="60000"/>
                </a:schemeClr>
              </a:solidFill>
            </a:endParaRPr>
          </a:p>
          <a:p>
            <a:endParaRPr lang="ru-RU" sz="1400" dirty="0">
              <a:solidFill>
                <a:srgbClr val="0070C0"/>
              </a:solidFill>
            </a:endParaRPr>
          </a:p>
          <a:p>
            <a:endParaRPr lang="ru-RU" dirty="0">
              <a:solidFill>
                <a:srgbClr val="0070C0"/>
              </a:solidFill>
            </a:endParaRPr>
          </a:p>
        </p:txBody>
      </p:sp>
      <p:pic>
        <p:nvPicPr>
          <p:cNvPr id="8" name="Изображение 7" descr="МИНОБРНАУКИ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457690" y="169545"/>
            <a:ext cx="2526665" cy="1742440"/>
          </a:xfrm>
          <a:prstGeom prst="rect">
            <a:avLst/>
          </a:prstGeom>
        </p:spPr>
      </p:pic>
      <p:pic>
        <p:nvPicPr>
          <p:cNvPr id="9" name="Изображение 8" descr="Фальков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97060" y="2745070"/>
            <a:ext cx="2456815" cy="1634490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283542" y="1826895"/>
            <a:ext cx="11642090" cy="119570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marL="342900" indent="-252095">
              <a:lnSpc>
                <a:spcPct val="100000"/>
              </a:lnSpc>
              <a:buFont typeface="Wingdings" panose="05000000000000000000" pitchFamily="2" charset="2"/>
              <a:buChar char="v"/>
            </a:pPr>
            <a:r>
              <a:rPr lang="ru-RU" sz="1900" b="1" dirty="0" smtClean="0">
                <a:solidFill>
                  <a:schemeClr val="bg1"/>
                </a:solidFill>
              </a:rPr>
              <a:t> </a:t>
            </a:r>
            <a:r>
              <a:rPr lang="en-US" sz="1900" b="1" dirty="0" smtClean="0">
                <a:solidFill>
                  <a:schemeClr val="bg1"/>
                </a:solidFill>
              </a:rPr>
              <a:t> </a:t>
            </a:r>
            <a:r>
              <a:rPr lang="en-US" sz="1900" b="1" dirty="0" smtClean="0">
                <a:solidFill>
                  <a:schemeClr val="bg1"/>
                </a:solidFill>
                <a:sym typeface="+mn-ea"/>
              </a:rPr>
              <a:t> </a:t>
            </a:r>
            <a:r>
              <a:rPr lang="ru-RU" sz="1900" b="1" dirty="0" smtClean="0">
                <a:solidFill>
                  <a:schemeClr val="accent4"/>
                </a:solidFill>
                <a:sym typeface="+mn-ea"/>
              </a:rPr>
              <a:t>Введено </a:t>
            </a:r>
            <a:r>
              <a:rPr lang="ru-RU" sz="1900" b="1" dirty="0">
                <a:solidFill>
                  <a:schemeClr val="accent4"/>
                </a:solidFill>
                <a:sym typeface="+mn-ea"/>
              </a:rPr>
              <a:t>в действие </a:t>
            </a:r>
            <a:r>
              <a:rPr lang="ru-RU" sz="1900" b="1" dirty="0" smtClean="0">
                <a:solidFill>
                  <a:schemeClr val="accent4"/>
                </a:solidFill>
                <a:sym typeface="+mn-ea"/>
              </a:rPr>
              <a:t>новое </a:t>
            </a:r>
            <a:r>
              <a:rPr lang="ru-RU" sz="1900" b="1" dirty="0">
                <a:solidFill>
                  <a:schemeClr val="accent4"/>
                </a:solidFill>
                <a:sym typeface="+mn-ea"/>
              </a:rPr>
              <a:t>Примерное положение об оплате труда по виду экономической деятельности «</a:t>
            </a:r>
            <a:r>
              <a:rPr lang="ru-RU" sz="1900" b="1" dirty="0" smtClean="0">
                <a:solidFill>
                  <a:schemeClr val="accent4"/>
                </a:solidFill>
                <a:sym typeface="+mn-ea"/>
              </a:rPr>
              <a:t>Научные исследования </a:t>
            </a:r>
            <a:r>
              <a:rPr lang="ru-RU" sz="1900" b="1" dirty="0">
                <a:solidFill>
                  <a:schemeClr val="accent4"/>
                </a:solidFill>
                <a:sym typeface="+mn-ea"/>
              </a:rPr>
              <a:t>и разработки», подготовленное  </a:t>
            </a:r>
            <a:r>
              <a:rPr lang="ru-RU" sz="1900" b="1" dirty="0" err="1">
                <a:solidFill>
                  <a:schemeClr val="accent4"/>
                </a:solidFill>
                <a:sym typeface="+mn-ea"/>
              </a:rPr>
              <a:t>Минобрнауки</a:t>
            </a:r>
            <a:r>
              <a:rPr lang="ru-RU" sz="1900" b="1" dirty="0">
                <a:solidFill>
                  <a:schemeClr val="accent4"/>
                </a:solidFill>
                <a:sym typeface="+mn-ea"/>
              </a:rPr>
              <a:t>  с участием </a:t>
            </a:r>
            <a:r>
              <a:rPr lang="ru-RU" sz="1900" b="1" dirty="0" smtClean="0">
                <a:solidFill>
                  <a:schemeClr val="accent4"/>
                </a:solidFill>
                <a:sym typeface="+mn-ea"/>
              </a:rPr>
              <a:t>Профсоюза. </a:t>
            </a:r>
            <a:r>
              <a:rPr lang="ru-RU" sz="1900" b="1" dirty="0">
                <a:solidFill>
                  <a:schemeClr val="accent4"/>
                </a:solidFill>
                <a:sym typeface="+mn-ea"/>
              </a:rPr>
              <a:t>Профсоюз </a:t>
            </a:r>
            <a:r>
              <a:rPr lang="ru-RU" sz="1900" b="1" dirty="0" smtClean="0">
                <a:solidFill>
                  <a:schemeClr val="accent4"/>
                </a:solidFill>
                <a:sym typeface="+mn-ea"/>
              </a:rPr>
              <a:t>привлечен к мониторингу введения положения. </a:t>
            </a:r>
            <a:endParaRPr lang="ru-RU" sz="1900" b="1" dirty="0" smtClean="0">
              <a:solidFill>
                <a:schemeClr val="accent4"/>
              </a:solidFill>
            </a:endParaRPr>
          </a:p>
          <a:p>
            <a:pPr marL="342900" indent="-252095">
              <a:lnSpc>
                <a:spcPct val="100000"/>
              </a:lnSpc>
              <a:buFont typeface="Wingdings" panose="05000000000000000000" pitchFamily="2" charset="2"/>
              <a:buChar char="v"/>
            </a:pPr>
            <a:endParaRPr lang="ru-RU" sz="1900" b="1" dirty="0" smtClean="0">
              <a:solidFill>
                <a:schemeClr val="accent4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80571" y="3154045"/>
            <a:ext cx="9077960" cy="119570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marL="342900" indent="-252095">
              <a:lnSpc>
                <a:spcPct val="100000"/>
              </a:lnSpc>
              <a:buFont typeface="Wingdings" panose="05000000000000000000" pitchFamily="2" charset="2"/>
              <a:buChar char="v"/>
            </a:pPr>
            <a:r>
              <a:rPr lang="ru-RU" sz="1900" b="1" dirty="0" smtClean="0">
                <a:solidFill>
                  <a:schemeClr val="bg1"/>
                </a:solidFill>
              </a:rPr>
              <a:t> </a:t>
            </a:r>
            <a:r>
              <a:rPr lang="en-US" sz="1900" b="1" dirty="0" smtClean="0">
                <a:solidFill>
                  <a:schemeClr val="bg1"/>
                </a:solidFill>
              </a:rPr>
              <a:t> </a:t>
            </a:r>
            <a:r>
              <a:rPr lang="ru-RU" sz="1900" b="1" dirty="0" smtClean="0">
                <a:solidFill>
                  <a:schemeClr val="accent6"/>
                </a:solidFill>
                <a:sym typeface="+mn-ea"/>
              </a:rPr>
              <a:t> Председатель Профсоюза включен </a:t>
            </a:r>
            <a:r>
              <a:rPr lang="ru-RU" sz="1900" b="1" dirty="0">
                <a:solidFill>
                  <a:schemeClr val="accent6"/>
                </a:solidFill>
                <a:sym typeface="+mn-ea"/>
              </a:rPr>
              <a:t>в состав Коллегии </a:t>
            </a:r>
            <a:r>
              <a:rPr lang="ru-RU" sz="1900" b="1" dirty="0" err="1">
                <a:solidFill>
                  <a:schemeClr val="accent6"/>
                </a:solidFill>
                <a:sym typeface="+mn-ea"/>
              </a:rPr>
              <a:t>Минобрнауки</a:t>
            </a:r>
            <a:r>
              <a:rPr lang="ru-RU" sz="1900" b="1" dirty="0">
                <a:solidFill>
                  <a:schemeClr val="accent6"/>
                </a:solidFill>
                <a:sym typeface="+mn-ea"/>
              </a:rPr>
              <a:t> - </a:t>
            </a:r>
            <a:r>
              <a:rPr lang="ru-RU" sz="1900" b="1" dirty="0" smtClean="0">
                <a:solidFill>
                  <a:schemeClr val="accent6"/>
                </a:solidFill>
                <a:sym typeface="+mn-ea"/>
              </a:rPr>
              <a:t>совещательного </a:t>
            </a:r>
            <a:r>
              <a:rPr lang="ru-RU" sz="1900" b="1" dirty="0">
                <a:solidFill>
                  <a:schemeClr val="accent6"/>
                </a:solidFill>
                <a:sym typeface="+mn-ea"/>
              </a:rPr>
              <a:t>органа по </a:t>
            </a:r>
            <a:r>
              <a:rPr lang="ru-RU" sz="1900" b="1" dirty="0" smtClean="0">
                <a:solidFill>
                  <a:schemeClr val="accent6"/>
                </a:solidFill>
                <a:sym typeface="+mn-ea"/>
              </a:rPr>
              <a:t>выработке решений</a:t>
            </a:r>
            <a:r>
              <a:rPr lang="ru-RU" sz="1900" b="1" dirty="0">
                <a:solidFill>
                  <a:schemeClr val="accent6"/>
                </a:solidFill>
                <a:sym typeface="+mn-ea"/>
              </a:rPr>
              <a:t>, направленных на реализацию возложенных на министерство задач</a:t>
            </a:r>
            <a:r>
              <a:rPr lang="ru-RU" sz="1900" b="1" dirty="0" smtClean="0">
                <a:solidFill>
                  <a:schemeClr val="accent6"/>
                </a:solidFill>
                <a:sym typeface="+mn-ea"/>
              </a:rPr>
              <a:t>. </a:t>
            </a:r>
            <a:endParaRPr lang="ru-RU" sz="1900" b="1" dirty="0" smtClean="0">
              <a:solidFill>
                <a:schemeClr val="accent6"/>
              </a:solidFill>
            </a:endParaRPr>
          </a:p>
          <a:p>
            <a:pPr marL="342900" indent="-252095">
              <a:lnSpc>
                <a:spcPct val="100000"/>
              </a:lnSpc>
              <a:buFont typeface="Wingdings" panose="05000000000000000000" pitchFamily="2" charset="2"/>
              <a:buChar char="v"/>
            </a:pPr>
            <a:endParaRPr lang="ru-RU" sz="1900" b="1" dirty="0" smtClean="0">
              <a:solidFill>
                <a:schemeClr val="accent4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4258" y="312337"/>
            <a:ext cx="11097322" cy="1282390"/>
          </a:xfrm>
        </p:spPr>
        <p:txBody>
          <a:bodyPr/>
          <a:lstStyle/>
          <a:p>
            <a:r>
              <a:rPr lang="ru-RU" dirty="0"/>
              <a:t>Взаимодействие с </a:t>
            </a:r>
            <a:r>
              <a:rPr lang="ru-RU" dirty="0" smtClean="0"/>
              <a:t>партнерами:</a:t>
            </a:r>
            <a:br>
              <a:rPr lang="ru-RU" dirty="0" smtClean="0"/>
            </a:br>
            <a:r>
              <a:rPr lang="ru-RU" dirty="0" err="1" smtClean="0">
                <a:solidFill>
                  <a:schemeClr val="accent1">
                    <a:lumMod val="75000"/>
                  </a:schemeClr>
                </a:solidFill>
              </a:rPr>
              <a:t>Минобрнауки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России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1"/>
          </p:nvPr>
        </p:nvSpPr>
        <p:spPr>
          <a:xfrm>
            <a:off x="14998390" y="3462084"/>
            <a:ext cx="702526" cy="1158237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7" name="Таблица 6"/>
          <p:cNvPicPr>
            <a:picLocks noGrp="1" noChangeAspect="1"/>
          </p:cNvPicPr>
          <p:nvPr>
            <p:ph type="tbl" sz="quarter" idx="12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70375" y="6048375"/>
            <a:ext cx="3778250" cy="2833688"/>
          </a:xfrm>
        </p:spPr>
      </p:pic>
      <p:sp>
        <p:nvSpPr>
          <p:cNvPr id="6" name="Прямоугольник 5"/>
          <p:cNvSpPr/>
          <p:nvPr/>
        </p:nvSpPr>
        <p:spPr>
          <a:xfrm>
            <a:off x="0" y="6368882"/>
            <a:ext cx="1258348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Отчет о деятельности председателя, Центрального совета и президиума ЦС Профсоюза </a:t>
            </a:r>
            <a:endParaRPr lang="ru-RU" sz="1400" b="1" dirty="0" smtClean="0">
              <a:solidFill>
                <a:schemeClr val="accent4">
                  <a:lumMod val="40000"/>
                  <a:lumOff val="60000"/>
                </a:schemeClr>
              </a:solidFill>
            </a:endParaRPr>
          </a:p>
          <a:p>
            <a:pPr algn="ctr"/>
            <a:r>
              <a:rPr lang="ru-RU" sz="1400" b="1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Г.В. </a:t>
            </a:r>
            <a:r>
              <a:rPr lang="ru-RU" sz="1400" b="1" dirty="0" err="1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Чучева</a:t>
            </a:r>
            <a:r>
              <a:rPr lang="ru-RU" sz="1400" b="1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, Москва, </a:t>
            </a:r>
            <a:r>
              <a:rPr lang="ru-RU" sz="1400" b="1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22-24 </a:t>
            </a:r>
            <a:r>
              <a:rPr lang="ru-RU" sz="1400" b="1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апреля 2025 г</a:t>
            </a:r>
            <a:r>
              <a:rPr lang="ru-RU" sz="1400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.</a:t>
            </a:r>
            <a:endParaRPr lang="ru-RU" sz="1400" dirty="0" smtClean="0">
              <a:solidFill>
                <a:schemeClr val="accent4">
                  <a:lumMod val="40000"/>
                  <a:lumOff val="60000"/>
                </a:schemeClr>
              </a:solidFill>
            </a:endParaRPr>
          </a:p>
          <a:p>
            <a:endParaRPr lang="ru-RU" sz="1400" dirty="0">
              <a:solidFill>
                <a:srgbClr val="0070C0"/>
              </a:solidFill>
            </a:endParaRPr>
          </a:p>
          <a:p>
            <a:endParaRPr lang="ru-RU" dirty="0">
              <a:solidFill>
                <a:srgbClr val="0070C0"/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875"/>
          <a:stretch>
            <a:fillRect/>
          </a:stretch>
        </p:blipFill>
        <p:spPr>
          <a:xfrm>
            <a:off x="8447115" y="553085"/>
            <a:ext cx="3519460" cy="1956435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7945" y="3961779"/>
            <a:ext cx="11876048" cy="23069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b="1" dirty="0" smtClean="0">
                <a:solidFill>
                  <a:schemeClr val="accent4"/>
                </a:solidFill>
              </a:rPr>
              <a:t>В ходе ноябрьского заседания </a:t>
            </a:r>
            <a:r>
              <a:rPr lang="ru-RU" b="1" dirty="0">
                <a:solidFill>
                  <a:schemeClr val="accent4"/>
                </a:solidFill>
              </a:rPr>
              <a:t>Центрального </a:t>
            </a:r>
            <a:r>
              <a:rPr lang="ru-RU" b="1" dirty="0" smtClean="0">
                <a:solidFill>
                  <a:schemeClr val="accent4"/>
                </a:solidFill>
              </a:rPr>
              <a:t>совета в </a:t>
            </a:r>
            <a:r>
              <a:rPr lang="ru-RU" b="1" dirty="0">
                <a:solidFill>
                  <a:schemeClr val="accent4"/>
                </a:solidFill>
              </a:rPr>
              <a:t>режиме ВКС состоялась встреча с директором Департамента экономической политики </a:t>
            </a:r>
            <a:r>
              <a:rPr lang="ru-RU" b="1" dirty="0" err="1">
                <a:solidFill>
                  <a:schemeClr val="accent4"/>
                </a:solidFill>
              </a:rPr>
              <a:t>Минобрнауки</a:t>
            </a:r>
            <a:r>
              <a:rPr lang="ru-RU" b="1" dirty="0">
                <a:solidFill>
                  <a:schemeClr val="accent4"/>
                </a:solidFill>
              </a:rPr>
              <a:t> А.С. </a:t>
            </a:r>
            <a:r>
              <a:rPr lang="ru-RU" b="1" dirty="0" err="1">
                <a:solidFill>
                  <a:schemeClr val="accent4"/>
                </a:solidFill>
              </a:rPr>
              <a:t>Канукоевым</a:t>
            </a:r>
            <a:r>
              <a:rPr lang="ru-RU" b="1" dirty="0">
                <a:solidFill>
                  <a:schemeClr val="accent4"/>
                </a:solidFill>
              </a:rPr>
              <a:t>, который рассказал об основных итогах работы департамента в текущем </a:t>
            </a:r>
            <a:r>
              <a:rPr lang="ru-RU" b="1" dirty="0" smtClean="0">
                <a:solidFill>
                  <a:schemeClr val="accent4"/>
                </a:solidFill>
              </a:rPr>
              <a:t>году, </a:t>
            </a:r>
            <a:r>
              <a:rPr lang="ru-RU" b="1" dirty="0">
                <a:solidFill>
                  <a:schemeClr val="accent4"/>
                </a:solidFill>
              </a:rPr>
              <a:t>бюджетных проектировках на трехлетний </a:t>
            </a:r>
            <a:r>
              <a:rPr lang="ru-RU" b="1" dirty="0" smtClean="0">
                <a:solidFill>
                  <a:schemeClr val="accent4"/>
                </a:solidFill>
              </a:rPr>
              <a:t>период и ответил на вопросы профактива. </a:t>
            </a:r>
            <a:endParaRPr lang="ru-RU" b="1" dirty="0" smtClean="0">
              <a:solidFill>
                <a:schemeClr val="accent4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ru-RU" b="1" dirty="0">
              <a:solidFill>
                <a:schemeClr val="accent6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b="1" dirty="0" smtClean="0">
                <a:solidFill>
                  <a:schemeClr val="accent6"/>
                </a:solidFill>
              </a:rPr>
              <a:t>Представители </a:t>
            </a:r>
            <a:r>
              <a:rPr lang="ru-RU" b="1" dirty="0">
                <a:solidFill>
                  <a:schemeClr val="accent6"/>
                </a:solidFill>
              </a:rPr>
              <a:t>Профсоюза  </a:t>
            </a:r>
            <a:r>
              <a:rPr lang="ru-RU" b="1" dirty="0" smtClean="0">
                <a:solidFill>
                  <a:schemeClr val="accent6"/>
                </a:solidFill>
              </a:rPr>
              <a:t>в </a:t>
            </a:r>
            <a:r>
              <a:rPr lang="ru-RU" b="1" dirty="0">
                <a:solidFill>
                  <a:schemeClr val="accent6"/>
                </a:solidFill>
              </a:rPr>
              <a:t>течение года </a:t>
            </a:r>
            <a:r>
              <a:rPr lang="ru-RU" b="1" dirty="0" smtClean="0">
                <a:solidFill>
                  <a:schemeClr val="accent6"/>
                </a:solidFill>
              </a:rPr>
              <a:t>в рабочем режиме проводили </a:t>
            </a:r>
            <a:r>
              <a:rPr lang="ru-RU" b="1" dirty="0">
                <a:solidFill>
                  <a:schemeClr val="accent6"/>
                </a:solidFill>
              </a:rPr>
              <a:t>консультации с представителями министерства по актуальным вопросам.  </a:t>
            </a:r>
            <a:endParaRPr lang="ru-RU" b="1" dirty="0">
              <a:solidFill>
                <a:schemeClr val="accent6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ru-RU" b="1" dirty="0" smtClean="0">
              <a:solidFill>
                <a:schemeClr val="accent6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31800" y="2552700"/>
            <a:ext cx="11515090" cy="144907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marL="0" indent="0">
              <a:buFont typeface="Wingdings" panose="05000000000000000000" pitchFamily="2" charset="2"/>
              <a:buNone/>
            </a:pPr>
            <a:r>
              <a:rPr lang="ru-RU" b="1" dirty="0">
                <a:solidFill>
                  <a:schemeClr val="accent6"/>
                </a:solidFill>
                <a:sym typeface="+mn-ea"/>
              </a:rPr>
              <a:t>Повестка включала рассмотрение направленных Профсоюзом </a:t>
            </a:r>
            <a:r>
              <a:rPr lang="ru-RU" b="1" dirty="0" smtClean="0">
                <a:solidFill>
                  <a:schemeClr val="accent6"/>
                </a:solidFill>
                <a:sym typeface="+mn-ea"/>
              </a:rPr>
              <a:t>вопросов</a:t>
            </a:r>
            <a:r>
              <a:rPr lang="ru-RU" b="1" dirty="0">
                <a:solidFill>
                  <a:schemeClr val="accent6"/>
                </a:solidFill>
                <a:sym typeface="+mn-ea"/>
              </a:rPr>
              <a:t> и обсуждение перспектив взаимодействия</a:t>
            </a:r>
            <a:r>
              <a:rPr lang="ru-RU" b="1" dirty="0" smtClean="0">
                <a:solidFill>
                  <a:schemeClr val="accent6"/>
                </a:solidFill>
                <a:sym typeface="+mn-ea"/>
              </a:rPr>
              <a:t>. Стороны </a:t>
            </a:r>
            <a:r>
              <a:rPr lang="ru-RU" b="1" dirty="0">
                <a:solidFill>
                  <a:schemeClr val="accent6"/>
                </a:solidFill>
                <a:sym typeface="+mn-ea"/>
              </a:rPr>
              <a:t>договорились расширять взаимодействие и координировать свои действия в актуальных для научного сообщества </a:t>
            </a:r>
            <a:r>
              <a:rPr lang="ru-RU" b="1" dirty="0" smtClean="0">
                <a:solidFill>
                  <a:schemeClr val="accent6"/>
                </a:solidFill>
                <a:sym typeface="+mn-ea"/>
              </a:rPr>
              <a:t>направлениях. </a:t>
            </a:r>
            <a:r>
              <a:rPr lang="ru-RU" b="1" dirty="0">
                <a:solidFill>
                  <a:schemeClr val="accent6"/>
                </a:solidFill>
                <a:sym typeface="+mn-ea"/>
              </a:rPr>
              <a:t>От </a:t>
            </a:r>
            <a:r>
              <a:rPr lang="ru-RU" b="1" dirty="0" smtClean="0">
                <a:solidFill>
                  <a:schemeClr val="accent6"/>
                </a:solidFill>
                <a:sym typeface="+mn-ea"/>
              </a:rPr>
              <a:t>Профсоюза ждут </a:t>
            </a:r>
            <a:r>
              <a:rPr lang="ru-RU" b="1" dirty="0">
                <a:solidFill>
                  <a:schemeClr val="accent6"/>
                </a:solidFill>
                <a:sym typeface="+mn-ea"/>
              </a:rPr>
              <a:t>предложений по мерам и инструментам </a:t>
            </a:r>
            <a:r>
              <a:rPr lang="ru-RU" b="1" dirty="0" err="1">
                <a:solidFill>
                  <a:schemeClr val="accent6"/>
                </a:solidFill>
                <a:sym typeface="+mn-ea"/>
              </a:rPr>
              <a:t>регуляторики</a:t>
            </a:r>
            <a:r>
              <a:rPr lang="ru-RU" b="1" dirty="0">
                <a:solidFill>
                  <a:schemeClr val="accent6"/>
                </a:solidFill>
                <a:sym typeface="+mn-ea"/>
              </a:rPr>
              <a:t>  </a:t>
            </a:r>
            <a:r>
              <a:rPr lang="ru-RU" b="1" dirty="0" err="1">
                <a:solidFill>
                  <a:schemeClr val="accent6"/>
                </a:solidFill>
                <a:sym typeface="+mn-ea"/>
              </a:rPr>
              <a:t>госполитики</a:t>
            </a:r>
            <a:r>
              <a:rPr lang="ru-RU" b="1" dirty="0">
                <a:solidFill>
                  <a:schemeClr val="accent6"/>
                </a:solidFill>
                <a:sym typeface="+mn-ea"/>
              </a:rPr>
              <a:t> в сфере исследований и разработок. </a:t>
            </a:r>
            <a:endParaRPr lang="ru-RU" b="1" dirty="0" smtClean="0">
              <a:solidFill>
                <a:schemeClr val="accent6"/>
              </a:solidFill>
            </a:endParaRPr>
          </a:p>
          <a:p>
            <a:pPr marL="0" indent="0">
              <a:buFont typeface="Wingdings" panose="05000000000000000000" pitchFamily="2" charset="2"/>
              <a:buNone/>
            </a:pPr>
            <a:endParaRPr lang="ru-RU" b="1" dirty="0" smtClean="0">
              <a:solidFill>
                <a:schemeClr val="accent6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58115" y="1503045"/>
            <a:ext cx="8649970" cy="100647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marL="285750" indent="-285750">
              <a:buFont typeface="Wingdings" panose="05000000000000000000" charset="0"/>
              <a:buChar char="v"/>
            </a:pPr>
            <a:r>
              <a:rPr lang="ru-RU" b="1" dirty="0" smtClean="0">
                <a:solidFill>
                  <a:schemeClr val="accent6"/>
                </a:solidFill>
                <a:sym typeface="+mn-ea"/>
              </a:rPr>
              <a:t>9 </a:t>
            </a:r>
            <a:r>
              <a:rPr lang="ru-RU" b="1" dirty="0">
                <a:solidFill>
                  <a:schemeClr val="accent6"/>
                </a:solidFill>
                <a:sym typeface="+mn-ea"/>
              </a:rPr>
              <a:t>октября состоялась рабочая  встреча представителей </a:t>
            </a:r>
            <a:r>
              <a:rPr lang="ru-RU" b="1" dirty="0" smtClean="0">
                <a:solidFill>
                  <a:schemeClr val="accent6"/>
                </a:solidFill>
                <a:sym typeface="+mn-ea"/>
              </a:rPr>
              <a:t>Профсоюза </a:t>
            </a:r>
            <a:r>
              <a:rPr lang="ru-RU" b="1" dirty="0">
                <a:solidFill>
                  <a:schemeClr val="accent6"/>
                </a:solidFill>
                <a:sym typeface="+mn-ea"/>
              </a:rPr>
              <a:t>Г.В. </a:t>
            </a:r>
            <a:r>
              <a:rPr lang="ru-RU" b="1" dirty="0" err="1" smtClean="0">
                <a:solidFill>
                  <a:schemeClr val="accent6"/>
                </a:solidFill>
                <a:sym typeface="+mn-ea"/>
              </a:rPr>
              <a:t>Чучевой</a:t>
            </a:r>
            <a:r>
              <a:rPr lang="ru-RU" b="1" dirty="0" smtClean="0">
                <a:solidFill>
                  <a:schemeClr val="accent6"/>
                </a:solidFill>
                <a:sym typeface="+mn-ea"/>
              </a:rPr>
              <a:t>, В.Ф</a:t>
            </a:r>
            <a:r>
              <a:rPr lang="ru-RU" b="1" dirty="0">
                <a:solidFill>
                  <a:schemeClr val="accent6"/>
                </a:solidFill>
                <a:sym typeface="+mn-ea"/>
              </a:rPr>
              <a:t>. </a:t>
            </a:r>
            <a:r>
              <a:rPr lang="ru-RU" b="1" dirty="0" smtClean="0">
                <a:solidFill>
                  <a:schemeClr val="accent6"/>
                </a:solidFill>
                <a:sym typeface="+mn-ea"/>
              </a:rPr>
              <a:t>Вдовина, </a:t>
            </a:r>
            <a:r>
              <a:rPr lang="ru-RU" b="1" dirty="0">
                <a:solidFill>
                  <a:schemeClr val="accent6"/>
                </a:solidFill>
                <a:sym typeface="+mn-ea"/>
              </a:rPr>
              <a:t>Е.Е. Онищенко, В.А. </a:t>
            </a:r>
            <a:r>
              <a:rPr lang="ru-RU" b="1" dirty="0" smtClean="0">
                <a:solidFill>
                  <a:schemeClr val="accent6"/>
                </a:solidFill>
                <a:sym typeface="+mn-ea"/>
              </a:rPr>
              <a:t>Юркина и  с директором Департамента </a:t>
            </a:r>
            <a:r>
              <a:rPr lang="ru-RU" b="1" dirty="0">
                <a:solidFill>
                  <a:schemeClr val="accent6"/>
                </a:solidFill>
                <a:sym typeface="+mn-ea"/>
              </a:rPr>
              <a:t>стратегического развития </a:t>
            </a:r>
            <a:r>
              <a:rPr lang="ru-RU" b="1" dirty="0" err="1" smtClean="0">
                <a:solidFill>
                  <a:schemeClr val="accent6"/>
                </a:solidFill>
                <a:sym typeface="+mn-ea"/>
              </a:rPr>
              <a:t>Минобрнауки</a:t>
            </a:r>
            <a:r>
              <a:rPr lang="ru-RU" b="1" dirty="0">
                <a:solidFill>
                  <a:schemeClr val="accent6"/>
                </a:solidFill>
                <a:sym typeface="+mn-ea"/>
              </a:rPr>
              <a:t>   Ю.Е. </a:t>
            </a:r>
            <a:r>
              <a:rPr lang="ru-RU" b="1" dirty="0" smtClean="0">
                <a:solidFill>
                  <a:schemeClr val="accent6"/>
                </a:solidFill>
                <a:sym typeface="+mn-ea"/>
              </a:rPr>
              <a:t>Казаковым и др. </a:t>
            </a:r>
            <a:endParaRPr lang="ru-RU" b="1" dirty="0" smtClean="0">
              <a:solidFill>
                <a:schemeClr val="accent6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2594" y="211873"/>
            <a:ext cx="10941205" cy="1438507"/>
          </a:xfrm>
        </p:spPr>
        <p:txBody>
          <a:bodyPr/>
          <a:lstStyle/>
          <a:p>
            <a:r>
              <a:rPr lang="ru-RU" dirty="0"/>
              <a:t>Взаимодействие с </a:t>
            </a:r>
            <a:r>
              <a:rPr lang="ru-RU" dirty="0" smtClean="0"/>
              <a:t>партнерами:</a:t>
            </a:r>
            <a:br>
              <a:rPr lang="ru-RU" dirty="0" smtClean="0"/>
            </a:br>
            <a:r>
              <a:rPr lang="ru-RU" dirty="0" smtClean="0">
                <a:solidFill>
                  <a:srgbClr val="C00000"/>
                </a:solidFill>
              </a:rPr>
              <a:t>Российская академия наук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1"/>
          </p:nvPr>
        </p:nvSpPr>
        <p:spPr>
          <a:xfrm>
            <a:off x="14998390" y="3462084"/>
            <a:ext cx="702526" cy="1158237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Таблица 3"/>
          <p:cNvSpPr>
            <a:spLocks noGrp="1"/>
          </p:cNvSpPr>
          <p:nvPr>
            <p:ph type="tbl" sz="quarter" idx="12"/>
          </p:nvPr>
        </p:nvSpPr>
        <p:spPr>
          <a:xfrm>
            <a:off x="13525527" y="6048540"/>
            <a:ext cx="10667999" cy="2833776"/>
          </a:xfrm>
        </p:spPr>
      </p:sp>
      <p:sp>
        <p:nvSpPr>
          <p:cNvPr id="5" name="Прямоугольник 4"/>
          <p:cNvSpPr/>
          <p:nvPr/>
        </p:nvSpPr>
        <p:spPr>
          <a:xfrm>
            <a:off x="256540" y="2855560"/>
            <a:ext cx="9556533" cy="206311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ru-RU" b="1" dirty="0" smtClean="0">
                <a:solidFill>
                  <a:schemeClr val="accent4"/>
                </a:solidFill>
              </a:rPr>
              <a:t>Комиссии </a:t>
            </a:r>
            <a:r>
              <a:rPr lang="ru-RU" b="1" dirty="0">
                <a:solidFill>
                  <a:schemeClr val="accent4"/>
                </a:solidFill>
              </a:rPr>
              <a:t>РАН по разработке рекомендаций </a:t>
            </a:r>
            <a:r>
              <a:rPr lang="ru-RU" b="1" dirty="0" smtClean="0">
                <a:solidFill>
                  <a:schemeClr val="accent4"/>
                </a:solidFill>
              </a:rPr>
              <a:t>об объеме средств</a:t>
            </a:r>
            <a:r>
              <a:rPr lang="ru-RU" b="1" dirty="0">
                <a:solidFill>
                  <a:schemeClr val="accent4"/>
                </a:solidFill>
              </a:rPr>
              <a:t>, предусматриваемых в федеральном бюджете на очередной финансовый год на финансирование фундаментальных и поисковых </a:t>
            </a:r>
            <a:r>
              <a:rPr lang="ru-RU" b="1" dirty="0" smtClean="0">
                <a:solidFill>
                  <a:schemeClr val="accent4"/>
                </a:solidFill>
              </a:rPr>
              <a:t>исследований, </a:t>
            </a:r>
            <a:r>
              <a:rPr lang="ru-RU" b="1" dirty="0">
                <a:solidFill>
                  <a:schemeClr val="accent4"/>
                </a:solidFill>
              </a:rPr>
              <a:t>и о направлениях их </a:t>
            </a:r>
            <a:r>
              <a:rPr lang="ru-RU" b="1" dirty="0" smtClean="0">
                <a:solidFill>
                  <a:schemeClr val="accent4"/>
                </a:solidFill>
              </a:rPr>
              <a:t>расходования  </a:t>
            </a:r>
            <a:endParaRPr lang="en-US" b="1" dirty="0" smtClean="0">
              <a:solidFill>
                <a:schemeClr val="accent4"/>
              </a:solidFill>
            </a:endParaRPr>
          </a:p>
          <a:p>
            <a:pPr lvl="1"/>
            <a:r>
              <a:rPr lang="ru-RU" b="1" dirty="0" smtClean="0">
                <a:solidFill>
                  <a:schemeClr val="accent4"/>
                </a:solidFill>
              </a:rPr>
              <a:t>                                               </a:t>
            </a:r>
            <a:endParaRPr lang="ru-RU" b="1" dirty="0" smtClean="0">
              <a:solidFill>
                <a:schemeClr val="accent4"/>
              </a:solidFill>
            </a:endParaRP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ru-RU" b="1" dirty="0" smtClean="0">
                <a:solidFill>
                  <a:schemeClr val="accent4"/>
                </a:solidFill>
              </a:rPr>
              <a:t>Комиссии РАН </a:t>
            </a:r>
            <a:r>
              <a:rPr lang="ru-RU" b="1" dirty="0">
                <a:solidFill>
                  <a:schemeClr val="accent4"/>
                </a:solidFill>
              </a:rPr>
              <a:t>по мониторингу и оценке результатов деятельности государственных научных организаций и образовательных организаций высшего образования </a:t>
            </a:r>
            <a:endParaRPr lang="ru-RU" b="1" dirty="0" smtClean="0">
              <a:solidFill>
                <a:schemeClr val="accent4"/>
              </a:solidFill>
            </a:endParaRPr>
          </a:p>
          <a:p>
            <a:pPr marL="742950" lvl="1" indent="-285750">
              <a:buFont typeface="Wingdings" panose="05000000000000000000" pitchFamily="2" charset="2"/>
              <a:buChar char="Ø"/>
            </a:pPr>
            <a:endParaRPr lang="ru-RU" b="1" dirty="0" smtClean="0">
              <a:solidFill>
                <a:schemeClr val="accent4"/>
              </a:solidFill>
            </a:endParaRP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ru-RU" b="1" dirty="0" smtClean="0">
                <a:solidFill>
                  <a:schemeClr val="accent4"/>
                </a:solidFill>
              </a:rPr>
              <a:t>Комиссия </a:t>
            </a:r>
            <a:r>
              <a:rPr lang="ru-RU" b="1" dirty="0">
                <a:solidFill>
                  <a:schemeClr val="accent4"/>
                </a:solidFill>
              </a:rPr>
              <a:t>РАН по модернизации приборной базы научных организаций</a:t>
            </a:r>
            <a:endParaRPr lang="ru-RU" b="1" dirty="0">
              <a:solidFill>
                <a:schemeClr val="accent4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b="1" dirty="0">
              <a:solidFill>
                <a:schemeClr val="accent4"/>
              </a:solidFill>
            </a:endParaRPr>
          </a:p>
          <a:p>
            <a:pPr marL="0" indent="0">
              <a:buFont typeface="Wingdings" panose="05000000000000000000" pitchFamily="2" charset="2"/>
              <a:buNone/>
            </a:pPr>
            <a:endParaRPr lang="ru-RU" b="1" dirty="0" smtClean="0">
              <a:solidFill>
                <a:schemeClr val="accent4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6368882"/>
            <a:ext cx="1258348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Отчет о деятельности председателя, Центрального совета и президиума ЦС Профсоюза </a:t>
            </a:r>
            <a:endParaRPr lang="ru-RU" sz="1400" b="1" dirty="0" smtClean="0">
              <a:solidFill>
                <a:schemeClr val="accent4">
                  <a:lumMod val="40000"/>
                  <a:lumOff val="60000"/>
                </a:schemeClr>
              </a:solidFill>
            </a:endParaRPr>
          </a:p>
          <a:p>
            <a:pPr algn="ctr"/>
            <a:r>
              <a:rPr lang="ru-RU" sz="1400" b="1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Г.В. </a:t>
            </a:r>
            <a:r>
              <a:rPr lang="ru-RU" sz="1400" b="1" dirty="0" err="1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Чучева</a:t>
            </a:r>
            <a:r>
              <a:rPr lang="ru-RU" sz="1400" b="1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, Москва, </a:t>
            </a:r>
            <a:r>
              <a:rPr lang="ru-RU" sz="1400" b="1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22-24 </a:t>
            </a:r>
            <a:r>
              <a:rPr lang="ru-RU" sz="1400" b="1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апреля 2025 г.</a:t>
            </a:r>
            <a:endParaRPr lang="ru-RU" sz="1400" b="1" dirty="0" smtClean="0">
              <a:solidFill>
                <a:schemeClr val="accent4">
                  <a:lumMod val="40000"/>
                  <a:lumOff val="60000"/>
                </a:schemeClr>
              </a:solidFill>
            </a:endParaRPr>
          </a:p>
          <a:p>
            <a:endParaRPr lang="ru-RU" sz="1400" dirty="0">
              <a:solidFill>
                <a:srgbClr val="0070C0"/>
              </a:solidFill>
            </a:endParaRPr>
          </a:p>
          <a:p>
            <a:endParaRPr lang="ru-RU" dirty="0">
              <a:solidFill>
                <a:srgbClr val="0070C0"/>
              </a:solidFill>
            </a:endParaRPr>
          </a:p>
        </p:txBody>
      </p:sp>
      <p:pic>
        <p:nvPicPr>
          <p:cNvPr id="7" name="Изображение 6" descr="Академия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78595" y="69476"/>
            <a:ext cx="2836545" cy="2836545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 flipV="1">
            <a:off x="412750" y="5967095"/>
            <a:ext cx="10983796" cy="45719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endParaRPr lang="ru-RU" b="1" dirty="0" smtClean="0">
              <a:solidFill>
                <a:schemeClr val="accent6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b="1" dirty="0">
              <a:solidFill>
                <a:schemeClr val="accent6"/>
              </a:solidFill>
            </a:endParaRPr>
          </a:p>
          <a:p>
            <a:pPr marL="0" indent="0">
              <a:buFont typeface="Wingdings" panose="05000000000000000000" pitchFamily="2" charset="2"/>
              <a:buNone/>
            </a:pPr>
            <a:endParaRPr lang="ru-RU" b="1" dirty="0" smtClean="0">
              <a:solidFill>
                <a:schemeClr val="accent6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12750" y="1472728"/>
            <a:ext cx="8992870" cy="131572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b="1" dirty="0" smtClean="0">
                <a:solidFill>
                  <a:schemeClr val="accent6"/>
                </a:solidFill>
                <a:sym typeface="+mn-ea"/>
              </a:rPr>
              <a:t>Руководство Профсоюза участвовало в </a:t>
            </a:r>
            <a:r>
              <a:rPr lang="ru-RU" b="1" dirty="0">
                <a:solidFill>
                  <a:schemeClr val="accent6"/>
                </a:solidFill>
                <a:sym typeface="+mn-ea"/>
              </a:rPr>
              <a:t>заседаниях Президиума РАН, работе Общих </a:t>
            </a:r>
            <a:r>
              <a:rPr lang="ru-RU" b="1" dirty="0" smtClean="0">
                <a:solidFill>
                  <a:schemeClr val="accent6"/>
                </a:solidFill>
                <a:sym typeface="+mn-ea"/>
              </a:rPr>
              <a:t>собраний членов РАН.</a:t>
            </a:r>
            <a:endParaRPr lang="ru-RU" b="1" dirty="0" smtClean="0">
              <a:solidFill>
                <a:schemeClr val="accent6"/>
              </a:solidFill>
            </a:endParaRPr>
          </a:p>
          <a:p>
            <a:pPr marL="0" indent="0">
              <a:buFont typeface="Wingdings" panose="05000000000000000000" pitchFamily="2" charset="2"/>
              <a:buNone/>
            </a:pPr>
            <a:r>
              <a:rPr lang="ru-RU" b="1" dirty="0">
                <a:solidFill>
                  <a:schemeClr val="bg1"/>
                </a:solidFill>
                <a:sym typeface="+mn-ea"/>
              </a:rPr>
              <a:t> </a:t>
            </a:r>
            <a:endParaRPr lang="ru-RU" b="1" dirty="0" smtClean="0">
              <a:solidFill>
                <a:schemeClr val="bg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b="1" dirty="0">
                <a:solidFill>
                  <a:schemeClr val="accent4"/>
                </a:solidFill>
                <a:sym typeface="+mn-ea"/>
              </a:rPr>
              <a:t>Представители  Профсоюза </a:t>
            </a:r>
            <a:r>
              <a:rPr lang="ru-RU" b="1" dirty="0" smtClean="0">
                <a:solidFill>
                  <a:schemeClr val="accent4"/>
                </a:solidFill>
                <a:sym typeface="+mn-ea"/>
              </a:rPr>
              <a:t>активно работали в совещательных </a:t>
            </a:r>
            <a:endParaRPr lang="ru-RU" b="1" dirty="0" smtClean="0">
              <a:solidFill>
                <a:schemeClr val="accent4"/>
              </a:solidFill>
              <a:sym typeface="+mn-ea"/>
            </a:endParaRPr>
          </a:p>
          <a:p>
            <a:r>
              <a:rPr lang="ru-RU" b="1" dirty="0">
                <a:solidFill>
                  <a:schemeClr val="accent4"/>
                </a:solidFill>
                <a:sym typeface="+mn-ea"/>
              </a:rPr>
              <a:t> </a:t>
            </a:r>
            <a:r>
              <a:rPr lang="ru-RU" b="1" dirty="0" smtClean="0">
                <a:solidFill>
                  <a:schemeClr val="accent4"/>
                </a:solidFill>
                <a:sym typeface="+mn-ea"/>
              </a:rPr>
              <a:t>    органах РАН:         </a:t>
            </a:r>
            <a:endParaRPr lang="ru-RU" b="1" dirty="0" smtClean="0">
              <a:solidFill>
                <a:schemeClr val="accent4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ru-RU" b="1" dirty="0">
              <a:solidFill>
                <a:schemeClr val="bg1"/>
              </a:solidFill>
            </a:endParaRPr>
          </a:p>
          <a:p>
            <a:pPr marL="0" indent="0">
              <a:buFont typeface="Wingdings" panose="05000000000000000000" pitchFamily="2" charset="2"/>
              <a:buNone/>
            </a:pPr>
            <a:endParaRPr lang="ru-RU" b="1" dirty="0" smtClean="0">
              <a:solidFill>
                <a:srgbClr val="F69000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2594" y="220262"/>
            <a:ext cx="10941205" cy="1086579"/>
          </a:xfrm>
        </p:spPr>
        <p:txBody>
          <a:bodyPr/>
          <a:lstStyle/>
          <a:p>
            <a:r>
              <a:rPr lang="ru-RU" dirty="0"/>
              <a:t>Взаимодействие с </a:t>
            </a:r>
            <a:r>
              <a:rPr lang="ru-RU" dirty="0" smtClean="0"/>
              <a:t>партнерами:</a:t>
            </a:r>
            <a:br>
              <a:rPr lang="ru-RU" dirty="0" smtClean="0"/>
            </a:b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Российская академия наук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1"/>
          </p:nvPr>
        </p:nvSpPr>
        <p:spPr>
          <a:xfrm>
            <a:off x="14998390" y="3462084"/>
            <a:ext cx="702526" cy="1158237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Таблица 3"/>
          <p:cNvSpPr>
            <a:spLocks noGrp="1"/>
          </p:cNvSpPr>
          <p:nvPr>
            <p:ph type="tbl" sz="quarter" idx="12"/>
          </p:nvPr>
        </p:nvSpPr>
        <p:spPr>
          <a:xfrm>
            <a:off x="13525527" y="6048540"/>
            <a:ext cx="10667999" cy="2833776"/>
          </a:xfrm>
        </p:spPr>
      </p:sp>
      <p:sp>
        <p:nvSpPr>
          <p:cNvPr id="5" name="Прямоугольник 4"/>
          <p:cNvSpPr/>
          <p:nvPr/>
        </p:nvSpPr>
        <p:spPr>
          <a:xfrm>
            <a:off x="205105" y="1590570"/>
            <a:ext cx="11698873" cy="207518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marL="285750" lvl="0" indent="-285750">
              <a:lnSpc>
                <a:spcPct val="100000"/>
              </a:lnSpc>
              <a:buFont typeface="Wingdings" panose="05000000000000000000" charset="0"/>
              <a:buChar char="v"/>
            </a:pPr>
            <a:r>
              <a:rPr lang="ru-RU" b="1" dirty="0">
                <a:solidFill>
                  <a:schemeClr val="accent6"/>
                </a:solidFill>
              </a:rPr>
              <a:t>Председатель Профсоюза Г.В. Чучева выступила в дискуссиях </a:t>
            </a:r>
            <a:r>
              <a:rPr lang="ru-RU" b="1" dirty="0" smtClean="0">
                <a:solidFill>
                  <a:schemeClr val="accent6"/>
                </a:solidFill>
              </a:rPr>
              <a:t> на </a:t>
            </a:r>
            <a:r>
              <a:rPr lang="ru-RU" b="1" dirty="0">
                <a:solidFill>
                  <a:schemeClr val="accent6"/>
                </a:solidFill>
              </a:rPr>
              <a:t>проходившем 28 мая </a:t>
            </a:r>
            <a:r>
              <a:rPr lang="ru-RU" b="1" dirty="0" smtClean="0">
                <a:solidFill>
                  <a:schemeClr val="accent6"/>
                </a:solidFill>
              </a:rPr>
              <a:t>Общем собрании членов РАН. Она </a:t>
            </a:r>
            <a:r>
              <a:rPr lang="ru-RU" b="1" dirty="0">
                <a:solidFill>
                  <a:schemeClr val="accent6"/>
                </a:solidFill>
              </a:rPr>
              <a:t>рассказала об акциях Профсоюза в поддержку рекомендаций РАН по финансированию фундаментальных и поисковых исследований, борьбе за выделение дополнительных средств РНФ и целевых </a:t>
            </a:r>
            <a:r>
              <a:rPr lang="ru-RU" b="1" dirty="0" smtClean="0">
                <a:solidFill>
                  <a:schemeClr val="accent6"/>
                </a:solidFill>
              </a:rPr>
              <a:t>ассигнований </a:t>
            </a:r>
            <a:r>
              <a:rPr lang="ru-RU" b="1" dirty="0">
                <a:solidFill>
                  <a:schemeClr val="accent6"/>
                </a:solidFill>
              </a:rPr>
              <a:t>на введение новой системы оплаты </a:t>
            </a:r>
            <a:r>
              <a:rPr lang="ru-RU" b="1" dirty="0" smtClean="0">
                <a:solidFill>
                  <a:schemeClr val="accent6"/>
                </a:solidFill>
              </a:rPr>
              <a:t>труда и  </a:t>
            </a:r>
            <a:r>
              <a:rPr lang="ru-RU" b="1" dirty="0">
                <a:solidFill>
                  <a:schemeClr val="accent6"/>
                </a:solidFill>
              </a:rPr>
              <a:t>призвала членов РАН поддержать эту </a:t>
            </a:r>
            <a:r>
              <a:rPr lang="ru-RU" b="1" dirty="0" smtClean="0">
                <a:solidFill>
                  <a:schemeClr val="accent6"/>
                </a:solidFill>
              </a:rPr>
              <a:t>активность. В </a:t>
            </a:r>
            <a:r>
              <a:rPr lang="ru-RU" b="1" dirty="0">
                <a:solidFill>
                  <a:schemeClr val="accent6"/>
                </a:solidFill>
              </a:rPr>
              <a:t>ответ Г.Я. Красников подчеркнул, что Академия </a:t>
            </a:r>
            <a:r>
              <a:rPr lang="ru-RU" b="1" dirty="0" smtClean="0">
                <a:solidFill>
                  <a:schemeClr val="accent6"/>
                </a:solidFill>
              </a:rPr>
              <a:t>наук намерена активизировать борьбу </a:t>
            </a:r>
            <a:r>
              <a:rPr lang="ru-RU" b="1" dirty="0">
                <a:solidFill>
                  <a:schemeClr val="accent6"/>
                </a:solidFill>
              </a:rPr>
              <a:t>за </a:t>
            </a:r>
            <a:r>
              <a:rPr lang="ru-RU" b="1" dirty="0" smtClean="0">
                <a:solidFill>
                  <a:schemeClr val="accent6"/>
                </a:solidFill>
              </a:rPr>
              <a:t>выполнение рекомендаций Общего собрания по финансированию </a:t>
            </a:r>
            <a:r>
              <a:rPr lang="ru-RU" b="1" dirty="0">
                <a:solidFill>
                  <a:schemeClr val="accent6"/>
                </a:solidFill>
              </a:rPr>
              <a:t>науки</a:t>
            </a:r>
            <a:r>
              <a:rPr lang="ru-RU" b="1" dirty="0" smtClean="0">
                <a:solidFill>
                  <a:schemeClr val="accent6"/>
                </a:solidFill>
              </a:rPr>
              <a:t>.</a:t>
            </a:r>
            <a:endParaRPr lang="ru-RU" b="1" dirty="0" smtClean="0">
              <a:solidFill>
                <a:schemeClr val="accent6"/>
              </a:solidFill>
            </a:endParaRPr>
          </a:p>
          <a:p>
            <a:pPr marL="742950" lvl="1" indent="-285750">
              <a:buFont typeface="Wingdings" panose="05000000000000000000" charset="0"/>
              <a:buChar char="v"/>
            </a:pPr>
            <a:endParaRPr lang="ru-RU" b="1" dirty="0" smtClean="0">
              <a:solidFill>
                <a:schemeClr val="accent6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6368882"/>
            <a:ext cx="1258348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Отчет о деятельности председателя, Центрального совета и президиума ЦС Профсоюза</a:t>
            </a:r>
            <a:br>
              <a:rPr lang="ru-RU" sz="1400" b="1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</a:br>
            <a:r>
              <a:rPr lang="ru-RU" sz="1400" b="1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Г.В. </a:t>
            </a:r>
            <a:r>
              <a:rPr lang="ru-RU" sz="1400" b="1" dirty="0" err="1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Чучева</a:t>
            </a:r>
            <a:r>
              <a:rPr lang="ru-RU" sz="1400" b="1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, Москва, </a:t>
            </a:r>
            <a:r>
              <a:rPr lang="ru-RU" sz="1400" b="1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22-24 </a:t>
            </a:r>
            <a:r>
              <a:rPr lang="ru-RU" sz="1400" b="1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апреля 2025 г.</a:t>
            </a:r>
            <a:endParaRPr lang="ru-RU" sz="1400" b="1" dirty="0" smtClean="0">
              <a:solidFill>
                <a:schemeClr val="accent4">
                  <a:lumMod val="40000"/>
                  <a:lumOff val="60000"/>
                </a:schemeClr>
              </a:solidFill>
            </a:endParaRPr>
          </a:p>
          <a:p>
            <a:endParaRPr lang="ru-RU" sz="1400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  <a:p>
            <a:endParaRPr lang="ru-RU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7" name="Изображение 6" descr="Общее с 01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23543" y="3758332"/>
            <a:ext cx="5234305" cy="2130425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281305" y="3909491"/>
            <a:ext cx="6421755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1" indent="-285750">
              <a:buFont typeface="Wingdings" panose="05000000000000000000" charset="0"/>
              <a:buChar char="v"/>
            </a:pPr>
            <a:r>
              <a:rPr lang="ru-RU" b="1" dirty="0" smtClean="0">
                <a:solidFill>
                  <a:schemeClr val="accent4"/>
                </a:solidFill>
                <a:sym typeface="+mn-ea"/>
              </a:rPr>
              <a:t>На декабрьском Общем собрании членов РАН Г.В. Чучева направила в президиум записку по поводу прописанного в ФЗ от 17.12. 24 г. положения о возможности назначения директора НИИ учредителем. Глава РАН публично пообещал, что этот порядок будет применяться только для учреждений, не относящихся к </a:t>
            </a:r>
            <a:r>
              <a:rPr lang="ru-RU" b="1" dirty="0" err="1" smtClean="0">
                <a:solidFill>
                  <a:schemeClr val="accent4"/>
                </a:solidFill>
                <a:sym typeface="+mn-ea"/>
              </a:rPr>
              <a:t>Минобрнауки</a:t>
            </a:r>
            <a:r>
              <a:rPr lang="ru-RU" b="1" dirty="0" smtClean="0">
                <a:solidFill>
                  <a:schemeClr val="accent4"/>
                </a:solidFill>
                <a:sym typeface="+mn-ea"/>
              </a:rPr>
              <a:t>.</a:t>
            </a:r>
            <a:endParaRPr lang="ru-RU" b="1" dirty="0" smtClean="0">
              <a:solidFill>
                <a:schemeClr val="accent4"/>
              </a:solidFill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53631" y="-53183"/>
            <a:ext cx="9908829" cy="1846580"/>
          </a:xfrm>
        </p:spPr>
        <p:txBody>
          <a:bodyPr/>
          <a:lstStyle/>
          <a:p>
            <a:r>
              <a:rPr lang="ru-RU" dirty="0" smtClean="0"/>
              <a:t>    </a:t>
            </a:r>
            <a:br>
              <a:rPr lang="ru-RU" dirty="0" smtClean="0"/>
            </a:br>
            <a:r>
              <a:rPr lang="ru-RU" dirty="0" smtClean="0"/>
              <a:t>Обращения</a:t>
            </a:r>
            <a:r>
              <a:rPr lang="ru-RU" dirty="0"/>
              <a:t>, </a:t>
            </a:r>
            <a:br>
              <a:rPr lang="ru-RU" dirty="0"/>
            </a:br>
            <a:r>
              <a:rPr lang="ru-RU" dirty="0"/>
              <a:t>заключения, предложения</a:t>
            </a:r>
            <a:endParaRPr lang="ru-RU" dirty="0"/>
          </a:p>
        </p:txBody>
      </p:sp>
      <p:sp>
        <p:nvSpPr>
          <p:cNvPr id="8" name="Title 3"/>
          <p:cNvSpPr txBox="1"/>
          <p:nvPr/>
        </p:nvSpPr>
        <p:spPr>
          <a:xfrm>
            <a:off x="633296" y="2061635"/>
            <a:ext cx="10291450" cy="138499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b" anchorCtr="0">
            <a:spAutoFit/>
          </a:bodyPr>
          <a:lstStyle>
            <a:lvl1pPr algn="ctr" defTabSz="932815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000" b="1" i="0" kern="1200" cap="none" spc="-50" baseline="0" dirty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marL="342900" indent="-342900" algn="l">
              <a:buFont typeface="Wingdings" panose="05000000000000000000" pitchFamily="2" charset="2"/>
              <a:buChar char="v"/>
            </a:pPr>
            <a:r>
              <a:rPr lang="ru-RU" sz="1800" dirty="0"/>
              <a:t>Вице-премьеру Правительства РФ Д.Н. Чернышенко</a:t>
            </a:r>
            <a:r>
              <a:rPr lang="ru-RU" sz="1800" dirty="0">
                <a:hlinkClick r:id="rId1"/>
              </a:rPr>
              <a:t> </a:t>
            </a:r>
            <a:r>
              <a:rPr lang="ru-RU" sz="1800" dirty="0"/>
              <a:t>и Министру науки и высшего образования В.Н. </a:t>
            </a:r>
            <a:r>
              <a:rPr lang="ru-RU" sz="1800" dirty="0" err="1"/>
              <a:t>Фалькову</a:t>
            </a:r>
            <a:r>
              <a:rPr lang="ru-RU" sz="1800" dirty="0"/>
              <a:t> </a:t>
            </a:r>
            <a:r>
              <a:rPr lang="ru-RU" sz="1800" dirty="0" smtClean="0"/>
              <a:t> </a:t>
            </a:r>
            <a:r>
              <a:rPr lang="ru-RU" sz="1800" dirty="0"/>
              <a:t>направлены предложения </a:t>
            </a:r>
            <a:r>
              <a:rPr lang="ru-RU" sz="1800" dirty="0" smtClean="0"/>
              <a:t>по </a:t>
            </a:r>
            <a:r>
              <a:rPr lang="ru-RU" sz="1800" dirty="0"/>
              <a:t>корректировке Проекта постановления Правительства РФ «О порядке определения показателей эффективности мер и инструментов государственной политики в области научно-технологического развития РФ</a:t>
            </a:r>
            <a:r>
              <a:rPr lang="ru-RU" sz="1800" dirty="0" smtClean="0"/>
              <a:t>».                                                                                                                                                                                                                   </a:t>
            </a:r>
            <a:endParaRPr lang="ru-RU" sz="18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0" y="6310159"/>
            <a:ext cx="1258348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Отчет о деятельности председателя, Центрального совета и президиума ЦС Профсоюза </a:t>
            </a:r>
            <a:endParaRPr lang="ru-RU" sz="1400" dirty="0" smtClean="0">
              <a:solidFill>
                <a:schemeClr val="accent4">
                  <a:lumMod val="40000"/>
                  <a:lumOff val="60000"/>
                </a:schemeClr>
              </a:solidFill>
            </a:endParaRPr>
          </a:p>
          <a:p>
            <a:pPr algn="ctr"/>
            <a:r>
              <a:rPr lang="ru-RU" sz="1400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Г.В. </a:t>
            </a:r>
            <a:r>
              <a:rPr lang="ru-RU" sz="1400" dirty="0" err="1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Чучева</a:t>
            </a:r>
            <a:r>
              <a:rPr lang="ru-RU" sz="1400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, Москва,</a:t>
            </a:r>
            <a:r>
              <a:rPr lang="ru-RU" sz="1400" b="1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1400" b="1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22-24</a:t>
            </a:r>
            <a:r>
              <a:rPr lang="ru-RU" sz="1400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 апреля 2025 г.</a:t>
            </a:r>
            <a:endParaRPr lang="ru-RU" sz="1400" dirty="0" smtClean="0">
              <a:solidFill>
                <a:schemeClr val="accent4">
                  <a:lumMod val="40000"/>
                  <a:lumOff val="60000"/>
                </a:schemeClr>
              </a:solidFill>
            </a:endParaRPr>
          </a:p>
          <a:p>
            <a:endParaRPr lang="ru-RU" sz="1400" dirty="0"/>
          </a:p>
          <a:p>
            <a:endParaRPr lang="ru-RU" dirty="0"/>
          </a:p>
        </p:txBody>
      </p:sp>
      <p:pic>
        <p:nvPicPr>
          <p:cNvPr id="2" name="Изображение 1" descr="ПИСЬМО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78110" y="428625"/>
            <a:ext cx="1678305" cy="1675130"/>
          </a:xfrm>
          <a:prstGeom prst="rect">
            <a:avLst/>
          </a:prstGeom>
        </p:spPr>
      </p:pic>
      <p:sp>
        <p:nvSpPr>
          <p:cNvPr id="7" name="Title 3"/>
          <p:cNvSpPr txBox="1"/>
          <p:nvPr/>
        </p:nvSpPr>
        <p:spPr>
          <a:xfrm>
            <a:off x="1876266" y="3363167"/>
            <a:ext cx="10291450" cy="166199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b" anchorCtr="0">
            <a:spAutoFit/>
          </a:bodyPr>
          <a:lstStyle>
            <a:lvl1pPr algn="ctr" defTabSz="932815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000" b="1" i="0" kern="1200" cap="none" spc="-50" baseline="0" dirty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marL="342900" indent="-342900" algn="l">
              <a:buFont typeface="Wingdings" panose="05000000000000000000" pitchFamily="2" charset="2"/>
              <a:buChar char="v"/>
            </a:pPr>
            <a:endParaRPr lang="ru-RU" sz="1800" dirty="0"/>
          </a:p>
          <a:p>
            <a:pPr marL="342900" indent="-342900" algn="l">
              <a:buFont typeface="Wingdings" panose="05000000000000000000" pitchFamily="2" charset="2"/>
              <a:buChar char="v"/>
            </a:pPr>
            <a:r>
              <a:rPr lang="ru-RU" sz="1800" dirty="0"/>
              <a:t>В </a:t>
            </a:r>
            <a:r>
              <a:rPr lang="ru-RU" sz="1800" dirty="0" err="1"/>
              <a:t>Минобрнауки</a:t>
            </a:r>
            <a:r>
              <a:rPr lang="ru-RU" sz="1800" dirty="0"/>
              <a:t>, на regulation.gov.ru и в РАН направлено заключение на проект нормативного акта об утверждении Порядка приема на обучение по программам подготовки научных и научно-педагогических кадров в аспирантуре с предложением внести принципиальные для академических организаций изменения.</a:t>
            </a:r>
            <a:endParaRPr lang="ru-RU" sz="1800" dirty="0"/>
          </a:p>
          <a:p>
            <a:pPr marL="342900" indent="-342900" algn="l">
              <a:buFont typeface="Wingdings" panose="05000000000000000000" pitchFamily="2" charset="2"/>
              <a:buChar char="v"/>
            </a:pPr>
            <a:endParaRPr lang="ru-RU" sz="1800" dirty="0"/>
          </a:p>
        </p:txBody>
      </p:sp>
      <p:sp>
        <p:nvSpPr>
          <p:cNvPr id="9" name="Title 3"/>
          <p:cNvSpPr txBox="1"/>
          <p:nvPr/>
        </p:nvSpPr>
        <p:spPr>
          <a:xfrm>
            <a:off x="678037" y="4698255"/>
            <a:ext cx="10291450" cy="166199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b" anchorCtr="0">
            <a:spAutoFit/>
          </a:bodyPr>
          <a:lstStyle>
            <a:lvl1pPr algn="ctr" defTabSz="932815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000" b="1" i="0" kern="1200" cap="none" spc="-50" baseline="0" dirty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marL="342900" indent="-342900" algn="l">
              <a:buFont typeface="Wingdings" panose="05000000000000000000" pitchFamily="2" charset="2"/>
              <a:buChar char="v"/>
            </a:pPr>
            <a:endParaRPr lang="ru-RU" sz="1800" dirty="0"/>
          </a:p>
          <a:p>
            <a:pPr marL="342900" indent="-342900" algn="l">
              <a:buFont typeface="Wingdings" panose="05000000000000000000" pitchFamily="2" charset="2"/>
              <a:buChar char="v"/>
            </a:pPr>
            <a:r>
              <a:rPr lang="ru-RU" sz="1800" dirty="0"/>
              <a:t>В Госдуму РФ направлено письмо в поддержку решения РКК-Наука по поводу скандального законопроекта о передаче статуса </a:t>
            </a:r>
            <a:r>
              <a:rPr lang="ru-RU" sz="1800" dirty="0" err="1"/>
              <a:t>Наукограда</a:t>
            </a:r>
            <a:r>
              <a:rPr lang="ru-RU" sz="1800" dirty="0"/>
              <a:t> РФ поглотившему его муниципальному образованию. Обращение  было зачитано на пленарном заседании Госдумы 13 ноября депутатом О. Н. Смолиным.</a:t>
            </a:r>
            <a:endParaRPr lang="ru-RU" sz="1800" dirty="0"/>
          </a:p>
          <a:p>
            <a:pPr marL="342900" indent="-342900" algn="l">
              <a:buFont typeface="Wingdings" panose="05000000000000000000" pitchFamily="2" charset="2"/>
              <a:buChar char="v"/>
            </a:pPr>
            <a:endParaRPr lang="ru-RU" sz="18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46795" y="589712"/>
            <a:ext cx="9239342" cy="1231106"/>
          </a:xfrm>
        </p:spPr>
        <p:txBody>
          <a:bodyPr/>
          <a:lstStyle/>
          <a:p>
            <a:r>
              <a:rPr lang="ru-RU" dirty="0" smtClean="0"/>
              <a:t>Обращения</a:t>
            </a:r>
            <a:r>
              <a:rPr lang="ru-RU" dirty="0"/>
              <a:t>, </a:t>
            </a:r>
            <a:br>
              <a:rPr lang="ru-RU" dirty="0"/>
            </a:br>
            <a:r>
              <a:rPr lang="ru-RU" dirty="0"/>
              <a:t>заключения, предложения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2"/>
          </p:nvPr>
        </p:nvSpPr>
        <p:spPr>
          <a:xfrm>
            <a:off x="690557" y="2150446"/>
            <a:ext cx="10827833" cy="3077737"/>
          </a:xfrm>
        </p:spPr>
        <p:txBody>
          <a:bodyPr/>
          <a:lstStyle/>
          <a:p>
            <a:pPr marL="342900" indent="-342900" algn="l">
              <a:buFont typeface="Wingdings" panose="05000000000000000000" pitchFamily="2" charset="2"/>
              <a:buChar char="v"/>
            </a:pPr>
            <a:r>
              <a:rPr lang="ru-RU" b="1" dirty="0" smtClean="0"/>
              <a:t>Обращения в </a:t>
            </a:r>
            <a:r>
              <a:rPr lang="ru-RU" b="1" dirty="0" err="1" smtClean="0"/>
              <a:t>Минобрнауки</a:t>
            </a:r>
            <a:r>
              <a:rPr lang="ru-RU" b="1" dirty="0" smtClean="0"/>
              <a:t>:</a:t>
            </a:r>
            <a:r>
              <a:rPr lang="ru-RU" dirty="0" smtClean="0"/>
              <a:t> </a:t>
            </a:r>
            <a:r>
              <a:rPr lang="ru-RU" b="1" dirty="0" smtClean="0"/>
              <a:t> </a:t>
            </a:r>
            <a:endParaRPr lang="ru-RU" b="1" dirty="0"/>
          </a:p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ru-RU" dirty="0"/>
              <a:t>по критически низким зарплатам библиотекарей </a:t>
            </a:r>
            <a:r>
              <a:rPr lang="ru-RU" dirty="0" smtClean="0"/>
              <a:t> </a:t>
            </a:r>
            <a:r>
              <a:rPr lang="ru-RU" dirty="0" smtClean="0"/>
              <a:t>и библиографов в </a:t>
            </a:r>
            <a:r>
              <a:rPr lang="ru-RU" dirty="0"/>
              <a:t>научных организациях</a:t>
            </a:r>
            <a:endParaRPr lang="ru-RU" dirty="0"/>
          </a:p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ru-RU" dirty="0" smtClean="0"/>
              <a:t>с просьбой извещать </a:t>
            </a:r>
            <a:r>
              <a:rPr lang="ru-RU" dirty="0"/>
              <a:t>профсоюз о действиях по реорганизации, </a:t>
            </a:r>
            <a:r>
              <a:rPr lang="ru-RU" dirty="0" smtClean="0"/>
              <a:t>присоединении, ликвидации академических организаций </a:t>
            </a:r>
            <a:endParaRPr lang="ru-RU" dirty="0"/>
          </a:p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ru-RU" dirty="0" smtClean="0"/>
              <a:t>с требованием </a:t>
            </a:r>
            <a:r>
              <a:rPr lang="ru-RU" dirty="0"/>
              <a:t>разъяснить порядок </a:t>
            </a:r>
            <a:r>
              <a:rPr lang="ru-RU" dirty="0" smtClean="0"/>
              <a:t>согласования </a:t>
            </a:r>
            <a:r>
              <a:rPr lang="ru-RU" dirty="0"/>
              <a:t>тем </a:t>
            </a:r>
            <a:r>
              <a:rPr lang="ru-RU" dirty="0" smtClean="0"/>
              <a:t>НИР на 2025 г. в </a:t>
            </a:r>
            <a:r>
              <a:rPr lang="ru-RU" dirty="0"/>
              <a:t>связи с </a:t>
            </a:r>
            <a:r>
              <a:rPr lang="ru-RU" dirty="0" smtClean="0"/>
              <a:t>обновлением НИОКТР</a:t>
            </a:r>
            <a:endParaRPr lang="ru-RU" dirty="0"/>
          </a:p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ru-RU" dirty="0" smtClean="0"/>
              <a:t>с вопросами по новой методике </a:t>
            </a:r>
            <a:r>
              <a:rPr lang="ru-RU" dirty="0"/>
              <a:t>расчета </a:t>
            </a:r>
            <a:r>
              <a:rPr lang="ru-RU" dirty="0"/>
              <a:t>Комплексного балла публикационной </a:t>
            </a:r>
            <a:r>
              <a:rPr lang="ru-RU" dirty="0" smtClean="0"/>
              <a:t>результативности (К</a:t>
            </a:r>
            <a:r>
              <a:rPr lang="ru-RU" dirty="0" smtClean="0"/>
              <a:t>БПР)</a:t>
            </a:r>
            <a:endParaRPr lang="ru-RU" dirty="0"/>
          </a:p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ru-RU" dirty="0"/>
              <a:t> </a:t>
            </a:r>
            <a:r>
              <a:rPr lang="ru-RU" dirty="0" smtClean="0"/>
              <a:t>о согласовании </a:t>
            </a:r>
            <a:r>
              <a:rPr lang="ru-RU" dirty="0"/>
              <a:t>проекта </a:t>
            </a:r>
            <a:r>
              <a:rPr lang="ru-RU" dirty="0" smtClean="0"/>
              <a:t>дорожной </a:t>
            </a:r>
            <a:r>
              <a:rPr lang="ru-RU" dirty="0"/>
              <a:t>карты по </a:t>
            </a:r>
            <a:r>
              <a:rPr lang="ru-RU" dirty="0" smtClean="0"/>
              <a:t>разработке </a:t>
            </a:r>
            <a:r>
              <a:rPr lang="ru-RU" dirty="0"/>
              <a:t>и </a:t>
            </a:r>
            <a:r>
              <a:rPr lang="ru-RU" dirty="0" smtClean="0"/>
              <a:t>внедрению новой системы оценки </a:t>
            </a:r>
            <a:r>
              <a:rPr lang="ru-RU" dirty="0"/>
              <a:t>результативности</a:t>
            </a:r>
            <a:endParaRPr lang="ru-RU" dirty="0"/>
          </a:p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ru-RU" dirty="0" smtClean="0"/>
              <a:t>по статусу приказа о стипендиальном </a:t>
            </a:r>
            <a:r>
              <a:rPr lang="ru-RU" dirty="0"/>
              <a:t>обеспечении на аспирантов</a:t>
            </a:r>
            <a:endParaRPr lang="ru-RU" dirty="0"/>
          </a:p>
          <a:p>
            <a:pPr marL="342900" indent="-342900" algn="l">
              <a:buFont typeface="Wingdings" panose="05000000000000000000" pitchFamily="2" charset="2"/>
              <a:buChar char="v"/>
            </a:pPr>
            <a:endParaRPr lang="ru-RU" dirty="0" smtClean="0"/>
          </a:p>
          <a:p>
            <a:pPr marL="342900" indent="-342900" algn="l">
              <a:buFont typeface="Wingdings" panose="05000000000000000000" pitchFamily="2" charset="2"/>
              <a:buChar char="v"/>
            </a:pPr>
            <a:r>
              <a:rPr lang="ru-RU" b="1" dirty="0" smtClean="0"/>
              <a:t>В </a:t>
            </a:r>
            <a:r>
              <a:rPr lang="ru-RU" b="1" dirty="0"/>
              <a:t>Госдуму </a:t>
            </a:r>
            <a:r>
              <a:rPr lang="ru-RU" b="1" dirty="0" smtClean="0"/>
              <a:t>:</a:t>
            </a:r>
            <a:r>
              <a:rPr lang="ru-RU" dirty="0" smtClean="0"/>
              <a:t> заключение </a:t>
            </a:r>
            <a:r>
              <a:rPr lang="ru-RU" dirty="0"/>
              <a:t>на проект закона о </a:t>
            </a:r>
            <a:r>
              <a:rPr lang="ru-RU" dirty="0" smtClean="0"/>
              <a:t>бюджете </a:t>
            </a:r>
            <a:r>
              <a:rPr lang="ru-RU" dirty="0"/>
              <a:t>на 2025 и </a:t>
            </a:r>
            <a:r>
              <a:rPr lang="ru-RU" dirty="0" smtClean="0"/>
              <a:t>период  2026-2027 гг.</a:t>
            </a:r>
            <a:endParaRPr lang="ru-RU" dirty="0" smtClean="0"/>
          </a:p>
          <a:p>
            <a:pPr marL="342900" indent="-342900" algn="l">
              <a:buFont typeface="Wingdings" panose="05000000000000000000" pitchFamily="2" charset="2"/>
              <a:buChar char="v"/>
            </a:pPr>
            <a:r>
              <a:rPr lang="ru-RU" b="1" dirty="0" smtClean="0"/>
              <a:t>Президенту РФ:</a:t>
            </a:r>
            <a:r>
              <a:rPr lang="ru-RU" dirty="0" smtClean="0"/>
              <a:t> о финансировании </a:t>
            </a:r>
            <a:r>
              <a:rPr lang="ru-RU" dirty="0"/>
              <a:t>и </a:t>
            </a:r>
            <a:r>
              <a:rPr lang="ru-RU" dirty="0" smtClean="0"/>
              <a:t>сохранении </a:t>
            </a:r>
            <a:r>
              <a:rPr lang="ru-RU" dirty="0"/>
              <a:t>проекта </a:t>
            </a:r>
            <a:r>
              <a:rPr lang="ru-RU" dirty="0" smtClean="0"/>
              <a:t>Большая российская энциклопедия</a:t>
            </a:r>
            <a:endParaRPr lang="ru-RU" dirty="0"/>
          </a:p>
          <a:p>
            <a:pPr marL="342900" indent="-342900" algn="l">
              <a:buFont typeface="Wingdings" panose="05000000000000000000" pitchFamily="2" charset="2"/>
              <a:buChar char="v"/>
            </a:pPr>
            <a:r>
              <a:rPr lang="ru-RU" b="1" dirty="0" smtClean="0"/>
              <a:t>РНФ:</a:t>
            </a:r>
            <a:r>
              <a:rPr lang="ru-RU" dirty="0" smtClean="0"/>
              <a:t> по </a:t>
            </a:r>
            <a:r>
              <a:rPr lang="ru-RU" dirty="0"/>
              <a:t>поводу готовности </a:t>
            </a:r>
            <a:r>
              <a:rPr lang="ru-RU" dirty="0" smtClean="0"/>
              <a:t>Профсоюза добиваться дополнительных средств для Фонда, обещанных в поручении Президента РФ.</a:t>
            </a:r>
            <a:endParaRPr lang="ru-RU" dirty="0"/>
          </a:p>
          <a:p>
            <a:pPr marL="342900" indent="-342900" algn="l">
              <a:buFont typeface="Wingdings" panose="05000000000000000000" pitchFamily="2" charset="2"/>
              <a:buChar char="v"/>
            </a:pPr>
            <a:endParaRPr lang="ru-RU" sz="32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09143" y="279907"/>
            <a:ext cx="6747903" cy="925551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Акции 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1"/>
          </p:nvPr>
        </p:nvSpPr>
        <p:spPr>
          <a:xfrm>
            <a:off x="4817326" y="1107804"/>
            <a:ext cx="7374673" cy="6289288"/>
          </a:xfrm>
        </p:spPr>
        <p:txBody>
          <a:bodyPr/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dirty="0" smtClean="0">
                <a:solidFill>
                  <a:schemeClr val="accent6"/>
                </a:solidFill>
              </a:rPr>
              <a:t>Проведена пресс-конференция «</a:t>
            </a:r>
            <a:r>
              <a:rPr lang="ru-RU" dirty="0">
                <a:solidFill>
                  <a:schemeClr val="accent6"/>
                </a:solidFill>
              </a:rPr>
              <a:t>Безрадостные финансовые перспективы российской науки в год 300-летия РАН</a:t>
            </a:r>
            <a:r>
              <a:rPr lang="ru-RU" dirty="0" smtClean="0">
                <a:solidFill>
                  <a:schemeClr val="accent6"/>
                </a:solidFill>
              </a:rPr>
              <a:t>»          29 февраля </a:t>
            </a:r>
            <a:r>
              <a:rPr lang="ru-RU" dirty="0">
                <a:solidFill>
                  <a:schemeClr val="accent6"/>
                </a:solidFill>
              </a:rPr>
              <a:t>с участием академика </a:t>
            </a:r>
            <a:r>
              <a:rPr lang="ru-RU" dirty="0" smtClean="0">
                <a:solidFill>
                  <a:schemeClr val="accent6"/>
                </a:solidFill>
              </a:rPr>
              <a:t>Б.С. Кашина</a:t>
            </a:r>
            <a:r>
              <a:rPr lang="ru-RU" dirty="0">
                <a:solidFill>
                  <a:schemeClr val="accent6"/>
                </a:solidFill>
              </a:rPr>
              <a:t>, председателя Профобъединения «РКК-Наука»                      </a:t>
            </a:r>
            <a:r>
              <a:rPr lang="ru-RU" dirty="0" smtClean="0">
                <a:solidFill>
                  <a:schemeClr val="accent6"/>
                </a:solidFill>
              </a:rPr>
              <a:t>А.С. </a:t>
            </a:r>
            <a:r>
              <a:rPr lang="ru-RU" dirty="0">
                <a:solidFill>
                  <a:schemeClr val="accent6"/>
                </a:solidFill>
              </a:rPr>
              <a:t>Миронова, представителей </a:t>
            </a:r>
            <a:r>
              <a:rPr lang="ru-RU" dirty="0" smtClean="0">
                <a:solidFill>
                  <a:schemeClr val="accent6"/>
                </a:solidFill>
              </a:rPr>
              <a:t>Профсоюза </a:t>
            </a:r>
            <a:r>
              <a:rPr lang="ru-RU" dirty="0" err="1" smtClean="0">
                <a:solidFill>
                  <a:schemeClr val="accent6"/>
                </a:solidFill>
              </a:rPr>
              <a:t>Г.В.Чучевой</a:t>
            </a:r>
            <a:r>
              <a:rPr lang="ru-RU" dirty="0">
                <a:solidFill>
                  <a:schemeClr val="accent6"/>
                </a:solidFill>
              </a:rPr>
              <a:t>,    </a:t>
            </a:r>
            <a:r>
              <a:rPr lang="ru-RU" dirty="0" err="1" smtClean="0">
                <a:solidFill>
                  <a:schemeClr val="accent6"/>
                </a:solidFill>
              </a:rPr>
              <a:t>Е.Е.Онищенко</a:t>
            </a:r>
            <a:r>
              <a:rPr lang="ru-RU" dirty="0">
                <a:solidFill>
                  <a:schemeClr val="accent6"/>
                </a:solidFill>
              </a:rPr>
              <a:t>,  </a:t>
            </a:r>
            <a:r>
              <a:rPr lang="ru-RU" dirty="0" err="1" smtClean="0">
                <a:solidFill>
                  <a:schemeClr val="accent6"/>
                </a:solidFill>
              </a:rPr>
              <a:t>В.П.Калинушкина</a:t>
            </a:r>
            <a:r>
              <a:rPr lang="ru-RU" b="0" dirty="0">
                <a:solidFill>
                  <a:schemeClr val="accent6"/>
                </a:solidFill>
              </a:rPr>
              <a:t>.</a:t>
            </a:r>
            <a:endParaRPr lang="ru-RU" b="0" dirty="0" smtClean="0">
              <a:solidFill>
                <a:schemeClr val="accent6"/>
              </a:solidFill>
            </a:endParaRPr>
          </a:p>
          <a:p>
            <a:pPr marL="285750" indent="-285750" fontAlgn="base">
              <a:buFont typeface="Wingdings" panose="05000000000000000000" pitchFamily="2" charset="2"/>
              <a:buChar char="v"/>
            </a:pPr>
            <a:r>
              <a:rPr lang="ru-RU" dirty="0">
                <a:solidFill>
                  <a:schemeClr val="accent4"/>
                </a:solidFill>
              </a:rPr>
              <a:t>По итогам встречи </a:t>
            </a:r>
            <a:r>
              <a:rPr lang="ru-RU" dirty="0" smtClean="0">
                <a:solidFill>
                  <a:schemeClr val="accent4"/>
                </a:solidFill>
              </a:rPr>
              <a:t>представителей </a:t>
            </a:r>
            <a:r>
              <a:rPr lang="ru-RU" dirty="0">
                <a:solidFill>
                  <a:schemeClr val="accent4"/>
                </a:solidFill>
              </a:rPr>
              <a:t>Профсоюза </a:t>
            </a:r>
            <a:r>
              <a:rPr lang="ru-RU" dirty="0" err="1" smtClean="0">
                <a:solidFill>
                  <a:schemeClr val="accent4"/>
                </a:solidFill>
              </a:rPr>
              <a:t>Г.В.Чучевой</a:t>
            </a:r>
            <a:r>
              <a:rPr lang="ru-RU" dirty="0" smtClean="0">
                <a:solidFill>
                  <a:schemeClr val="accent4"/>
                </a:solidFill>
              </a:rPr>
              <a:t>,   </a:t>
            </a:r>
            <a:r>
              <a:rPr lang="ru-RU" dirty="0" err="1" smtClean="0">
                <a:solidFill>
                  <a:schemeClr val="accent4"/>
                </a:solidFill>
              </a:rPr>
              <a:t>А.В.Майоровой</a:t>
            </a:r>
            <a:r>
              <a:rPr lang="ru-RU" dirty="0" smtClean="0">
                <a:solidFill>
                  <a:schemeClr val="accent4"/>
                </a:solidFill>
              </a:rPr>
              <a:t>, </a:t>
            </a:r>
            <a:r>
              <a:rPr lang="ru-RU" dirty="0" err="1" smtClean="0">
                <a:solidFill>
                  <a:schemeClr val="accent4"/>
                </a:solidFill>
              </a:rPr>
              <a:t>Е.В.Климовой</a:t>
            </a:r>
            <a:r>
              <a:rPr lang="ru-RU" dirty="0" smtClean="0">
                <a:solidFill>
                  <a:schemeClr val="accent4"/>
                </a:solidFill>
              </a:rPr>
              <a:t>, </a:t>
            </a:r>
            <a:r>
              <a:rPr lang="ru-RU" dirty="0" err="1" smtClean="0">
                <a:solidFill>
                  <a:schemeClr val="accent4"/>
                </a:solidFill>
              </a:rPr>
              <a:t>Е.А.Киселевой</a:t>
            </a:r>
            <a:r>
              <a:rPr lang="ru-RU" dirty="0" smtClean="0">
                <a:solidFill>
                  <a:schemeClr val="accent4"/>
                </a:solidFill>
              </a:rPr>
              <a:t>  22 </a:t>
            </a:r>
            <a:r>
              <a:rPr lang="ru-RU" dirty="0">
                <a:solidFill>
                  <a:schemeClr val="accent4"/>
                </a:solidFill>
              </a:rPr>
              <a:t>апреля  </a:t>
            </a:r>
            <a:r>
              <a:rPr lang="ru-RU" dirty="0" smtClean="0">
                <a:solidFill>
                  <a:schemeClr val="accent4"/>
                </a:solidFill>
              </a:rPr>
              <a:t>    с заместителем гендиректора </a:t>
            </a:r>
            <a:r>
              <a:rPr lang="ru-RU" dirty="0">
                <a:solidFill>
                  <a:schemeClr val="accent4"/>
                </a:solidFill>
              </a:rPr>
              <a:t>Российского научного фонда </a:t>
            </a:r>
            <a:r>
              <a:rPr lang="ru-RU" dirty="0" smtClean="0">
                <a:solidFill>
                  <a:schemeClr val="accent4"/>
                </a:solidFill>
              </a:rPr>
              <a:t>                   </a:t>
            </a:r>
            <a:r>
              <a:rPr lang="ru-RU" dirty="0" err="1" smtClean="0">
                <a:solidFill>
                  <a:schemeClr val="accent4"/>
                </a:solidFill>
              </a:rPr>
              <a:t>А.Блиновым</a:t>
            </a:r>
            <a:r>
              <a:rPr lang="ru-RU" dirty="0" smtClean="0">
                <a:solidFill>
                  <a:schemeClr val="accent4"/>
                </a:solidFill>
              </a:rPr>
              <a:t> и его коллегами, в том числе по вопросам </a:t>
            </a:r>
            <a:r>
              <a:rPr lang="ru-RU" dirty="0">
                <a:solidFill>
                  <a:schemeClr val="accent4"/>
                </a:solidFill>
              </a:rPr>
              <a:t>финансирования </a:t>
            </a:r>
            <a:r>
              <a:rPr lang="ru-RU" dirty="0" smtClean="0">
                <a:solidFill>
                  <a:schemeClr val="accent4"/>
                </a:solidFill>
              </a:rPr>
              <a:t>РНФ, Профсоюз провел акцию </a:t>
            </a:r>
            <a:r>
              <a:rPr lang="ru-RU" dirty="0">
                <a:solidFill>
                  <a:schemeClr val="accent4"/>
                </a:solidFill>
              </a:rPr>
              <a:t>по массовой отправке обращений </a:t>
            </a:r>
            <a:r>
              <a:rPr lang="ru-RU" dirty="0" smtClean="0">
                <a:solidFill>
                  <a:schemeClr val="accent4"/>
                </a:solidFill>
              </a:rPr>
              <a:t>председателю  Правительства РФ </a:t>
            </a:r>
            <a:r>
              <a:rPr lang="ru-RU" dirty="0">
                <a:solidFill>
                  <a:schemeClr val="accent4"/>
                </a:solidFill>
              </a:rPr>
              <a:t>с </a:t>
            </a:r>
            <a:r>
              <a:rPr lang="ru-RU" dirty="0" smtClean="0">
                <a:solidFill>
                  <a:schemeClr val="accent4"/>
                </a:solidFill>
              </a:rPr>
              <a:t>требованием </a:t>
            </a:r>
            <a:r>
              <a:rPr lang="ru-RU" dirty="0">
                <a:solidFill>
                  <a:schemeClr val="accent4"/>
                </a:solidFill>
              </a:rPr>
              <a:t>своевременно довести  до РНФ дополнительные ассигнования </a:t>
            </a:r>
            <a:r>
              <a:rPr lang="ru-RU" dirty="0" smtClean="0">
                <a:solidFill>
                  <a:schemeClr val="accent4"/>
                </a:solidFill>
              </a:rPr>
              <a:t> в соответствии с поручением Президента РФ. Посылались запросы и главе государства, поскольку Минфин отказался выполнять его поручение, ссылаясь на наличие на </a:t>
            </a:r>
            <a:r>
              <a:rPr lang="ru-RU" dirty="0">
                <a:solidFill>
                  <a:schemeClr val="accent4"/>
                </a:solidFill>
              </a:rPr>
              <a:t>счетах РНФ </a:t>
            </a:r>
            <a:r>
              <a:rPr lang="ru-RU" dirty="0" smtClean="0">
                <a:solidFill>
                  <a:schemeClr val="accent4"/>
                </a:solidFill>
              </a:rPr>
              <a:t>остатков средств прошлого года.</a:t>
            </a:r>
            <a:endParaRPr lang="ru-RU" dirty="0">
              <a:solidFill>
                <a:schemeClr val="accent4"/>
              </a:solidFill>
            </a:endParaRPr>
          </a:p>
          <a:p>
            <a:endParaRPr lang="ru-RU" dirty="0" smtClean="0">
              <a:solidFill>
                <a:schemeClr val="accent4"/>
              </a:solidFill>
            </a:endParaRPr>
          </a:p>
          <a:p>
            <a:endParaRPr lang="ru-RU" dirty="0"/>
          </a:p>
          <a:p>
            <a:endParaRPr lang="ru-RU" dirty="0" smtClean="0"/>
          </a:p>
          <a:p>
            <a:pPr algn="ctr"/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0" y="6368882"/>
            <a:ext cx="1258348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Отчет о деятельности председателя, Центрального совета и президиума ЦС Профсоюза </a:t>
            </a:r>
            <a:endParaRPr lang="ru-RU" sz="1400" b="1" dirty="0" smtClean="0">
              <a:solidFill>
                <a:schemeClr val="accent4">
                  <a:lumMod val="40000"/>
                  <a:lumOff val="60000"/>
                </a:schemeClr>
              </a:solidFill>
            </a:endParaRPr>
          </a:p>
          <a:p>
            <a:pPr algn="ctr"/>
            <a:r>
              <a:rPr lang="ru-RU" sz="1400" b="1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Г.В. </a:t>
            </a:r>
            <a:r>
              <a:rPr lang="ru-RU" sz="1400" b="1" dirty="0" err="1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Чучева</a:t>
            </a:r>
            <a:r>
              <a:rPr lang="ru-RU" sz="1400" b="1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, Москва, </a:t>
            </a:r>
            <a:r>
              <a:rPr lang="ru-RU" sz="1400" b="1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22-24 </a:t>
            </a:r>
            <a:r>
              <a:rPr lang="ru-RU" sz="1400" b="1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апреля 2025 г.</a:t>
            </a:r>
            <a:endParaRPr lang="ru-RU" sz="1400" b="1" dirty="0" smtClean="0">
              <a:solidFill>
                <a:schemeClr val="accent4">
                  <a:lumMod val="40000"/>
                  <a:lumOff val="60000"/>
                </a:schemeClr>
              </a:solidFill>
            </a:endParaRPr>
          </a:p>
          <a:p>
            <a:endParaRPr lang="ru-RU" sz="1400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  <a:p>
            <a:endParaRPr lang="ru-RU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355" y="360726"/>
            <a:ext cx="4124635" cy="254164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Изображение 5" descr="IMG_182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066" y="3147223"/>
            <a:ext cx="4150360" cy="311277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4645" y="180975"/>
            <a:ext cx="11541760" cy="793115"/>
          </a:xfrm>
        </p:spPr>
        <p:txBody>
          <a:bodyPr/>
          <a:lstStyle/>
          <a:p>
            <a:r>
              <a:rPr lang="ru-RU" dirty="0" smtClean="0">
                <a:solidFill>
                  <a:schemeClr val="accent4"/>
                </a:solidFill>
              </a:rPr>
              <a:t>Выездное </a:t>
            </a:r>
            <a:r>
              <a:rPr lang="ru-RU" dirty="0">
                <a:solidFill>
                  <a:schemeClr val="accent4"/>
                </a:solidFill>
              </a:rPr>
              <a:t>заседание</a:t>
            </a:r>
            <a:r>
              <a:rPr lang="ru-RU" dirty="0"/>
              <a:t> Центрального совета </a:t>
            </a:r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1"/>
          </p:nvPr>
        </p:nvSpPr>
        <p:spPr>
          <a:xfrm>
            <a:off x="234315" y="955675"/>
            <a:ext cx="8338185" cy="4349115"/>
          </a:xfrm>
        </p:spPr>
        <p:txBody>
          <a:bodyPr/>
          <a:lstStyle/>
          <a:p>
            <a:r>
              <a:rPr lang="ru-RU" b="1" dirty="0">
                <a:solidFill>
                  <a:schemeClr val="accent6"/>
                </a:solidFill>
              </a:rPr>
              <a:t>В Санкт-Петербурге </a:t>
            </a:r>
            <a:r>
              <a:rPr lang="ru-RU" b="1" dirty="0" smtClean="0">
                <a:solidFill>
                  <a:schemeClr val="accent6"/>
                </a:solidFill>
              </a:rPr>
              <a:t>15-17 </a:t>
            </a:r>
            <a:r>
              <a:rPr lang="ru-RU" b="1" dirty="0">
                <a:solidFill>
                  <a:schemeClr val="accent6"/>
                </a:solidFill>
              </a:rPr>
              <a:t>мая прошло открытое выездное заседание Центрального совета Профсоюза работников РАН, посвященное       300-летию Академии </a:t>
            </a:r>
            <a:r>
              <a:rPr lang="ru-RU" b="1" dirty="0" smtClean="0">
                <a:solidFill>
                  <a:schemeClr val="accent6"/>
                </a:solidFill>
              </a:rPr>
              <a:t>наук с участием представителей территориальных </a:t>
            </a:r>
            <a:r>
              <a:rPr lang="ru-RU" b="1" dirty="0">
                <a:solidFill>
                  <a:schemeClr val="accent6"/>
                </a:solidFill>
              </a:rPr>
              <a:t>и первичных организаций со всей страны.</a:t>
            </a:r>
            <a:endParaRPr lang="ru-RU" b="1" dirty="0">
              <a:solidFill>
                <a:schemeClr val="accent6"/>
              </a:solidFill>
            </a:endParaRPr>
          </a:p>
          <a:p>
            <a:r>
              <a:rPr lang="ru-RU" b="1" dirty="0">
                <a:solidFill>
                  <a:schemeClr val="accent4"/>
                </a:solidFill>
              </a:rPr>
              <a:t>Торжественная часть была проведена в историческом здании Академии, </a:t>
            </a:r>
            <a:r>
              <a:rPr lang="ru-RU" b="1" dirty="0" smtClean="0">
                <a:solidFill>
                  <a:schemeClr val="accent4"/>
                </a:solidFill>
              </a:rPr>
              <a:t>где </a:t>
            </a:r>
            <a:r>
              <a:rPr lang="ru-RU" b="1" dirty="0">
                <a:solidFill>
                  <a:schemeClr val="accent4"/>
                </a:solidFill>
              </a:rPr>
              <a:t>размещается Санкт-Петербургское отделение РАН. </a:t>
            </a:r>
            <a:r>
              <a:rPr lang="ru-RU" b="1" dirty="0" smtClean="0">
                <a:solidFill>
                  <a:schemeClr val="accent4"/>
                </a:solidFill>
              </a:rPr>
              <a:t>Участников </a:t>
            </a:r>
            <a:r>
              <a:rPr lang="ru-RU" b="1" dirty="0">
                <a:solidFill>
                  <a:schemeClr val="accent4"/>
                </a:solidFill>
              </a:rPr>
              <a:t>поприветствовали заместитель Министра науки и высшего образования </a:t>
            </a:r>
            <a:r>
              <a:rPr lang="ru-RU" b="1" dirty="0" err="1" smtClean="0">
                <a:solidFill>
                  <a:schemeClr val="accent4"/>
                </a:solidFill>
              </a:rPr>
              <a:t>А.В.Омельчук</a:t>
            </a:r>
            <a:r>
              <a:rPr lang="ru-RU" b="1" dirty="0" smtClean="0">
                <a:solidFill>
                  <a:schemeClr val="accent4"/>
                </a:solidFill>
              </a:rPr>
              <a:t>, </a:t>
            </a:r>
            <a:r>
              <a:rPr lang="ru-RU" b="1" dirty="0">
                <a:solidFill>
                  <a:schemeClr val="accent4"/>
                </a:solidFill>
              </a:rPr>
              <a:t>председатель Комитета по науке и высшей школе правительства города </a:t>
            </a:r>
            <a:r>
              <a:rPr lang="ru-RU" b="1" dirty="0" err="1" smtClean="0">
                <a:solidFill>
                  <a:schemeClr val="accent4"/>
                </a:solidFill>
              </a:rPr>
              <a:t>А.С.Максимов</a:t>
            </a:r>
            <a:r>
              <a:rPr lang="ru-RU" b="1" dirty="0">
                <a:solidFill>
                  <a:schemeClr val="accent4"/>
                </a:solidFill>
              </a:rPr>
              <a:t>. Директора ряда академических организаций Санкт-Петербурге рассказали о работе своих учреждений, их достижениях и проблемах. </a:t>
            </a:r>
            <a:r>
              <a:rPr lang="ru-RU" b="1" dirty="0" smtClean="0">
                <a:solidFill>
                  <a:schemeClr val="accent4"/>
                </a:solidFill>
              </a:rPr>
              <a:t>                                 </a:t>
            </a:r>
            <a:r>
              <a:rPr lang="ru-RU" b="1" dirty="0" err="1" smtClean="0">
                <a:solidFill>
                  <a:schemeClr val="accent4"/>
                </a:solidFill>
              </a:rPr>
              <a:t>Г.В.Чучева</a:t>
            </a:r>
            <a:r>
              <a:rPr lang="ru-RU" b="1" dirty="0">
                <a:solidFill>
                  <a:schemeClr val="accent4"/>
                </a:solidFill>
              </a:rPr>
              <a:t> в докладе «Профсоюз работников РАН: 30 лет из трехсот - вместе с Академией» представила обзор ключевых вопросов, при решении которых Профсоюз эффективно взаимодействовал </a:t>
            </a:r>
            <a:r>
              <a:rPr lang="ru-RU" b="1" dirty="0" smtClean="0">
                <a:solidFill>
                  <a:schemeClr val="accent4"/>
                </a:solidFill>
              </a:rPr>
              <a:t>РАН. </a:t>
            </a:r>
            <a:endParaRPr lang="ru-RU" b="1" dirty="0" smtClean="0">
              <a:solidFill>
                <a:schemeClr val="accent4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b="1" dirty="0" smtClean="0">
              <a:solidFill>
                <a:schemeClr val="accent6"/>
              </a:solidFill>
            </a:endParaRPr>
          </a:p>
        </p:txBody>
      </p:sp>
      <p:sp>
        <p:nvSpPr>
          <p:cNvPr id="4" name="Таблица 3"/>
          <p:cNvSpPr>
            <a:spLocks noGrp="1"/>
          </p:cNvSpPr>
          <p:nvPr>
            <p:ph type="tbl" sz="quarter" idx="12"/>
          </p:nvPr>
        </p:nvSpPr>
        <p:spPr>
          <a:xfrm>
            <a:off x="13035776" y="4186287"/>
            <a:ext cx="11180053" cy="2833776"/>
          </a:xfrm>
        </p:spPr>
      </p:sp>
      <p:pic>
        <p:nvPicPr>
          <p:cNvPr id="5" name="Изображение 4" descr="Питер 002"/>
          <p:cNvPicPr>
            <a:picLocks noChangeAspect="1"/>
          </p:cNvPicPr>
          <p:nvPr/>
        </p:nvPicPr>
        <p:blipFill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6590" t="5559" b="26230"/>
          <a:stretch>
            <a:fillRect/>
          </a:stretch>
        </p:blipFill>
        <p:spPr>
          <a:xfrm>
            <a:off x="8488016" y="990600"/>
            <a:ext cx="3587750" cy="3926205"/>
          </a:xfrm>
          <a:prstGeom prst="rect">
            <a:avLst/>
          </a:prstGeom>
        </p:spPr>
      </p:pic>
      <p:sp>
        <p:nvSpPr>
          <p:cNvPr id="6" name="Текст 2"/>
          <p:cNvSpPr>
            <a:spLocks noGrp="1"/>
          </p:cNvSpPr>
          <p:nvPr/>
        </p:nvSpPr>
        <p:spPr>
          <a:xfrm>
            <a:off x="288290" y="5126990"/>
            <a:ext cx="11670030" cy="1045845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endParaRPr lang="ru-RU" dirty="0"/>
          </a:p>
        </p:txBody>
      </p:sp>
      <p:sp>
        <p:nvSpPr>
          <p:cNvPr id="7" name="Текст 2"/>
          <p:cNvSpPr>
            <a:spLocks noGrp="1"/>
          </p:cNvSpPr>
          <p:nvPr/>
        </p:nvSpPr>
        <p:spPr>
          <a:xfrm>
            <a:off x="288290" y="5069205"/>
            <a:ext cx="11756390" cy="90043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dirty="0" smtClean="0">
                <a:solidFill>
                  <a:schemeClr val="accent6"/>
                </a:solidFill>
                <a:sym typeface="+mn-ea"/>
              </a:rPr>
              <a:t>Текущие </a:t>
            </a:r>
            <a:r>
              <a:rPr lang="ru-RU" b="1" dirty="0">
                <a:solidFill>
                  <a:schemeClr val="accent6"/>
                </a:solidFill>
                <a:sym typeface="+mn-ea"/>
              </a:rPr>
              <a:t>заседания ЦС Профсоюза проводились в офисном здании Ботанического сада </a:t>
            </a:r>
            <a:r>
              <a:rPr lang="ru-RU" b="1" dirty="0" smtClean="0">
                <a:solidFill>
                  <a:schemeClr val="accent6"/>
                </a:solidFill>
                <a:sym typeface="+mn-ea"/>
              </a:rPr>
              <a:t>                      Петра </a:t>
            </a:r>
            <a:r>
              <a:rPr lang="ru-RU" b="1" dirty="0">
                <a:solidFill>
                  <a:schemeClr val="accent6"/>
                </a:solidFill>
                <a:sym typeface="+mn-ea"/>
              </a:rPr>
              <a:t>Великого БИН им. </a:t>
            </a:r>
            <a:r>
              <a:rPr lang="ru-RU" b="1" dirty="0" err="1" smtClean="0">
                <a:solidFill>
                  <a:schemeClr val="accent6"/>
                </a:solidFill>
                <a:sym typeface="+mn-ea"/>
              </a:rPr>
              <a:t>В.Л.Комарова</a:t>
            </a:r>
            <a:r>
              <a:rPr lang="ru-RU" b="1" dirty="0" smtClean="0">
                <a:solidFill>
                  <a:schemeClr val="accent6"/>
                </a:solidFill>
                <a:sym typeface="+mn-ea"/>
              </a:rPr>
              <a:t> </a:t>
            </a:r>
            <a:r>
              <a:rPr lang="ru-RU" b="1" dirty="0">
                <a:solidFill>
                  <a:schemeClr val="accent6"/>
                </a:solidFill>
                <a:sym typeface="+mn-ea"/>
              </a:rPr>
              <a:t>РАН.  </a:t>
            </a:r>
            <a:r>
              <a:rPr lang="ru-RU" b="1" dirty="0" smtClean="0">
                <a:solidFill>
                  <a:schemeClr val="accent6"/>
                </a:solidFill>
                <a:sym typeface="+mn-ea"/>
              </a:rPr>
              <a:t>В деловую  программу была органично                       вплетена  </a:t>
            </a:r>
            <a:r>
              <a:rPr lang="ru-RU" b="1" dirty="0">
                <a:solidFill>
                  <a:schemeClr val="accent6"/>
                </a:solidFill>
                <a:sym typeface="+mn-ea"/>
              </a:rPr>
              <a:t>культурно-познавательная </a:t>
            </a:r>
            <a:r>
              <a:rPr lang="ru-RU" b="1" dirty="0" smtClean="0">
                <a:solidFill>
                  <a:schemeClr val="accent6"/>
                </a:solidFill>
                <a:sym typeface="+mn-ea"/>
              </a:rPr>
              <a:t>часть.</a:t>
            </a:r>
            <a:endParaRPr lang="ru-RU" b="1" dirty="0" smtClean="0">
              <a:solidFill>
                <a:schemeClr val="accent6"/>
              </a:solidFill>
            </a:endParaRPr>
          </a:p>
          <a:p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0" y="6368882"/>
            <a:ext cx="1258348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Отчет о деятельности председателя, Центрального совета и президиума ЦС Профсоюза </a:t>
            </a:r>
            <a:endParaRPr lang="ru-RU" sz="1400" b="1" dirty="0" smtClean="0">
              <a:solidFill>
                <a:schemeClr val="accent4">
                  <a:lumMod val="40000"/>
                  <a:lumOff val="60000"/>
                </a:schemeClr>
              </a:solidFill>
            </a:endParaRPr>
          </a:p>
          <a:p>
            <a:pPr algn="ctr"/>
            <a:r>
              <a:rPr lang="ru-RU" sz="1400" b="1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Г.В. </a:t>
            </a:r>
            <a:r>
              <a:rPr lang="ru-RU" sz="1400" b="1" dirty="0" err="1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Чучева</a:t>
            </a:r>
            <a:r>
              <a:rPr lang="ru-RU" sz="1400" b="1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, Москва, </a:t>
            </a:r>
            <a:r>
              <a:rPr lang="ru-RU" sz="1400" b="1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22-24 </a:t>
            </a:r>
            <a:r>
              <a:rPr lang="ru-RU" sz="1400" b="1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апреля 2025 г.</a:t>
            </a:r>
            <a:endParaRPr lang="ru-RU" sz="1400" b="1" dirty="0" smtClean="0">
              <a:solidFill>
                <a:schemeClr val="accent4">
                  <a:lumMod val="40000"/>
                  <a:lumOff val="60000"/>
                </a:schemeClr>
              </a:solidFill>
            </a:endParaRPr>
          </a:p>
          <a:p>
            <a:endParaRPr lang="ru-RU" sz="1400" b="1" dirty="0">
              <a:solidFill>
                <a:schemeClr val="bg1"/>
              </a:solidFill>
            </a:endParaRPr>
          </a:p>
          <a:p>
            <a:endParaRPr lang="ru-RU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3317" y="256859"/>
            <a:ext cx="10591800" cy="646332"/>
          </a:xfrm>
        </p:spPr>
        <p:txBody>
          <a:bodyPr/>
          <a:lstStyle/>
          <a:p>
            <a:r>
              <a:rPr lang="ru-RU" dirty="0" smtClean="0">
                <a:solidFill>
                  <a:schemeClr val="accent1"/>
                </a:solidFill>
              </a:rPr>
              <a:t>Всероссийская (Поволжская) ассамблея</a:t>
            </a:r>
            <a:br>
              <a:rPr lang="ru-RU" dirty="0" smtClean="0">
                <a:solidFill>
                  <a:schemeClr val="accent1"/>
                </a:solidFill>
              </a:rPr>
            </a:br>
            <a:endParaRPr lang="ru-RU" dirty="0">
              <a:solidFill>
                <a:schemeClr val="accent1"/>
              </a:solidFill>
            </a:endParaRPr>
          </a:p>
        </p:txBody>
      </p:sp>
      <p:pic>
        <p:nvPicPr>
          <p:cNvPr id="6" name="Таблица 5"/>
          <p:cNvPicPr>
            <a:picLocks noGrp="1" noChangeAspect="1"/>
          </p:cNvPicPr>
          <p:nvPr>
            <p:ph type="tbl" sz="quarter" idx="12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17472" y="4186238"/>
            <a:ext cx="4217331" cy="2833687"/>
          </a:xfrm>
        </p:spPr>
      </p:pic>
      <p:sp>
        <p:nvSpPr>
          <p:cNvPr id="5" name="Прямоугольник 4"/>
          <p:cNvSpPr/>
          <p:nvPr/>
        </p:nvSpPr>
        <p:spPr>
          <a:xfrm>
            <a:off x="0" y="6368882"/>
            <a:ext cx="1258348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</a:rPr>
              <a:t>Отчет о деятельности председателя, Центрального совета и президиума ЦС Профсоюза </a:t>
            </a:r>
            <a:endParaRPr lang="ru-RU" sz="1400" b="1" dirty="0" smtClean="0">
              <a:solidFill>
                <a:schemeClr val="bg1"/>
              </a:solidFill>
            </a:endParaRPr>
          </a:p>
          <a:p>
            <a:pPr algn="ctr"/>
            <a:r>
              <a:rPr lang="ru-RU" sz="1400" b="1" dirty="0" smtClean="0">
                <a:solidFill>
                  <a:schemeClr val="bg1"/>
                </a:solidFill>
              </a:rPr>
              <a:t>Г.В. </a:t>
            </a:r>
            <a:r>
              <a:rPr lang="ru-RU" sz="1400" b="1" dirty="0" err="1" smtClean="0">
                <a:solidFill>
                  <a:schemeClr val="bg1"/>
                </a:solidFill>
              </a:rPr>
              <a:t>Чучева</a:t>
            </a:r>
            <a:r>
              <a:rPr lang="ru-RU" sz="1400" b="1" dirty="0" smtClean="0">
                <a:solidFill>
                  <a:schemeClr val="bg1"/>
                </a:solidFill>
              </a:rPr>
              <a:t>, Москва, 22 апреля 2025 г</a:t>
            </a:r>
            <a:r>
              <a:rPr lang="ru-RU" sz="1400" dirty="0" smtClean="0">
                <a:solidFill>
                  <a:schemeClr val="bg1"/>
                </a:solidFill>
              </a:rPr>
              <a:t>.</a:t>
            </a:r>
            <a:endParaRPr lang="ru-RU" sz="1400" dirty="0" smtClean="0">
              <a:solidFill>
                <a:schemeClr val="bg1"/>
              </a:solidFill>
            </a:endParaRPr>
          </a:p>
          <a:p>
            <a:endParaRPr lang="ru-RU" sz="1400" dirty="0">
              <a:solidFill>
                <a:srgbClr val="0070C0"/>
              </a:solidFill>
            </a:endParaRPr>
          </a:p>
          <a:p>
            <a:endParaRPr lang="ru-RU" dirty="0">
              <a:solidFill>
                <a:srgbClr val="0070C0"/>
              </a:solidFill>
            </a:endParaRPr>
          </a:p>
        </p:txBody>
      </p:sp>
      <p:pic>
        <p:nvPicPr>
          <p:cNvPr id="9" name="Изображение 8" descr="vladikavkaz-01-1536x69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17180" y="974090"/>
            <a:ext cx="4088765" cy="1852930"/>
          </a:xfrm>
          <a:prstGeom prst="rect">
            <a:avLst/>
          </a:prstGeom>
        </p:spPr>
      </p:pic>
      <p:sp>
        <p:nvSpPr>
          <p:cNvPr id="10" name="Текст 2"/>
          <p:cNvSpPr>
            <a:spLocks noGrp="1"/>
          </p:cNvSpPr>
          <p:nvPr/>
        </p:nvSpPr>
        <p:spPr>
          <a:xfrm>
            <a:off x="493395" y="948055"/>
            <a:ext cx="11597005" cy="2004695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endParaRPr lang="ru-RU" dirty="0"/>
          </a:p>
        </p:txBody>
      </p:sp>
      <p:sp>
        <p:nvSpPr>
          <p:cNvPr id="11" name="Текст 2"/>
          <p:cNvSpPr>
            <a:spLocks noGrp="1"/>
          </p:cNvSpPr>
          <p:nvPr/>
        </p:nvSpPr>
        <p:spPr>
          <a:xfrm>
            <a:off x="234176" y="955675"/>
            <a:ext cx="7630933" cy="2064362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b="1" dirty="0">
                <a:solidFill>
                  <a:schemeClr val="accent6"/>
                </a:solidFill>
                <a:sym typeface="+mn-ea"/>
              </a:rPr>
              <a:t>С 25 до 27 сентября на базе Владикавказского научного центра прошла 29-я Всероссийская (Поволжская) ассамблея </a:t>
            </a:r>
            <a:r>
              <a:rPr lang="ru-RU" b="1" dirty="0" smtClean="0">
                <a:solidFill>
                  <a:schemeClr val="accent6"/>
                </a:solidFill>
                <a:sym typeface="+mn-ea"/>
              </a:rPr>
              <a:t>Профсоюза. </a:t>
            </a:r>
            <a:r>
              <a:rPr lang="ru-RU" b="1" dirty="0">
                <a:solidFill>
                  <a:schemeClr val="accent6"/>
                </a:solidFill>
                <a:sym typeface="+mn-ea"/>
              </a:rPr>
              <a:t>В форуме приняли участие 104 делегата, представлявших  первичные и территориальные организации из 18 регионов, в том числе организаций Карачаево-Черкесии, Кабардино-Балкарии, Северной Осетии – Алании, Чеченской Республики, Дагестана, Крыма (Севастополя)  и </a:t>
            </a:r>
            <a:r>
              <a:rPr lang="ru-RU" b="1" dirty="0" smtClean="0">
                <a:solidFill>
                  <a:schemeClr val="accent6"/>
                </a:solidFill>
                <a:sym typeface="+mn-ea"/>
              </a:rPr>
              <a:t>Донбасса.</a:t>
            </a:r>
            <a:endParaRPr lang="ru-RU" b="1" dirty="0" smtClean="0">
              <a:solidFill>
                <a:schemeClr val="accent6"/>
              </a:solidFill>
              <a:sym typeface="+mn-ea"/>
            </a:endParaRPr>
          </a:p>
          <a:p>
            <a:pPr algn="dist"/>
            <a:endParaRPr lang="ru-RU" b="1" dirty="0"/>
          </a:p>
          <a:p>
            <a:pPr algn="dist"/>
            <a:endParaRPr lang="ru-RU" b="1" dirty="0">
              <a:sym typeface="+mn-ea"/>
            </a:endParaRPr>
          </a:p>
          <a:p>
            <a:pPr algn="dist"/>
            <a:endParaRPr lang="ru-RU" dirty="0" smtClean="0"/>
          </a:p>
          <a:p>
            <a:pPr algn="dist"/>
            <a:endParaRPr lang="ru-RU" dirty="0"/>
          </a:p>
          <a:p>
            <a:pPr algn="dist"/>
            <a:endParaRPr lang="ru-RU" dirty="0"/>
          </a:p>
        </p:txBody>
      </p:sp>
      <p:sp>
        <p:nvSpPr>
          <p:cNvPr id="12" name="Текст 2"/>
          <p:cNvSpPr>
            <a:spLocks noGrp="1"/>
          </p:cNvSpPr>
          <p:nvPr/>
        </p:nvSpPr>
        <p:spPr>
          <a:xfrm>
            <a:off x="260741" y="2987211"/>
            <a:ext cx="11745204" cy="2064362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b="1" dirty="0">
                <a:solidFill>
                  <a:schemeClr val="accent4"/>
                </a:solidFill>
                <a:sym typeface="+mn-ea"/>
              </a:rPr>
              <a:t>Состоялось шесть рабочих заседаний</a:t>
            </a:r>
            <a:endParaRPr lang="ru-RU" b="1" dirty="0">
              <a:solidFill>
                <a:schemeClr val="accent4"/>
              </a:solidFill>
              <a:sym typeface="+mn-ea"/>
            </a:endParaRPr>
          </a:p>
          <a:p>
            <a:r>
              <a:rPr lang="ru-RU" b="1" dirty="0">
                <a:solidFill>
                  <a:schemeClr val="accent4"/>
                </a:solidFill>
                <a:sym typeface="+mn-ea"/>
              </a:rPr>
              <a:t>Обсуждались специфические проблемы научной сферы в этих регионах, укрепление их связей </a:t>
            </a:r>
            <a:r>
              <a:rPr lang="ru-RU" b="1" dirty="0" smtClean="0">
                <a:solidFill>
                  <a:schemeClr val="accent4"/>
                </a:solidFill>
                <a:sym typeface="+mn-ea"/>
              </a:rPr>
              <a:t>                   с </a:t>
            </a:r>
            <a:r>
              <a:rPr lang="ru-RU" b="1" dirty="0">
                <a:solidFill>
                  <a:schemeClr val="accent4"/>
                </a:solidFill>
                <a:sym typeface="+mn-ea"/>
              </a:rPr>
              <a:t>Профсоюзом. </a:t>
            </a:r>
            <a:r>
              <a:rPr lang="ru-RU" b="1" dirty="0" smtClean="0">
                <a:solidFill>
                  <a:schemeClr val="accent4"/>
                </a:solidFill>
                <a:sym typeface="+mn-ea"/>
              </a:rPr>
              <a:t>Акцент </a:t>
            </a:r>
            <a:r>
              <a:rPr lang="ru-RU" b="1" dirty="0">
                <a:solidFill>
                  <a:schemeClr val="accent4"/>
                </a:solidFill>
                <a:sym typeface="+mn-ea"/>
              </a:rPr>
              <a:t>был сделан на проблемах научных коллективов и профсоюзных организаций Юга России и новых территорий. </a:t>
            </a:r>
            <a:endParaRPr lang="ru-RU" b="1" dirty="0">
              <a:solidFill>
                <a:schemeClr val="accent4"/>
              </a:solidFill>
              <a:sym typeface="+mn-ea"/>
            </a:endParaRPr>
          </a:p>
          <a:p>
            <a:r>
              <a:rPr lang="ru-RU" b="1" dirty="0">
                <a:solidFill>
                  <a:schemeClr val="accent4"/>
                </a:solidFill>
                <a:sym typeface="+mn-ea"/>
              </a:rPr>
              <a:t>Рассматривались наиболее острые вопросы, связанные  с деятельностью академического сектора науки. Обсуждались «вечнозеленые» профсоюзные темы — развитие социального партнерства на разных уровнях, необходимость укрепления правовой и финансовой дисциплины. </a:t>
            </a:r>
            <a:r>
              <a:rPr lang="ru-RU" b="1" dirty="0" err="1">
                <a:solidFill>
                  <a:schemeClr val="accent4"/>
                </a:solidFill>
                <a:sym typeface="+mn-ea"/>
              </a:rPr>
              <a:t>Профактивисты</a:t>
            </a:r>
            <a:r>
              <a:rPr lang="ru-RU" b="1" dirty="0">
                <a:solidFill>
                  <a:schemeClr val="accent4"/>
                </a:solidFill>
                <a:sym typeface="+mn-ea"/>
              </a:rPr>
              <a:t> предлагали новые формы и методы работы, способствующие росту профсоюзных рядов.</a:t>
            </a:r>
            <a:endParaRPr lang="ru-RU" b="1" dirty="0">
              <a:solidFill>
                <a:schemeClr val="accent4"/>
              </a:solidFill>
              <a:sym typeface="+mn-ea"/>
            </a:endParaRPr>
          </a:p>
          <a:p>
            <a:endParaRPr lang="ru-RU" b="1" dirty="0">
              <a:solidFill>
                <a:schemeClr val="accent4"/>
              </a:solidFill>
              <a:sym typeface="+mn-ea"/>
            </a:endParaRPr>
          </a:p>
          <a:p>
            <a:endParaRPr lang="ru-RU" dirty="0" smtClean="0"/>
          </a:p>
          <a:p>
            <a:r>
              <a:rPr lang="ru-RU" dirty="0" smtClean="0"/>
              <a:t>-</a:t>
            </a:r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6485" y="318075"/>
            <a:ext cx="10591800" cy="646332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chemeClr val="accent1"/>
                </a:solidFill>
              </a:rPr>
              <a:t>Форумы, </a:t>
            </a:r>
            <a:r>
              <a:rPr lang="ru-RU" dirty="0" smtClean="0">
                <a:solidFill>
                  <a:schemeClr val="accent6"/>
                </a:solidFill>
              </a:rPr>
              <a:t>конференции,</a:t>
            </a:r>
            <a:r>
              <a:rPr lang="ru-RU" dirty="0" smtClean="0">
                <a:solidFill>
                  <a:schemeClr val="accent1"/>
                </a:solidFill>
              </a:rPr>
              <a:t> семинары</a:t>
            </a:r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1"/>
          </p:nvPr>
        </p:nvSpPr>
        <p:spPr>
          <a:xfrm>
            <a:off x="263525" y="1181100"/>
            <a:ext cx="8301355" cy="2128520"/>
          </a:xfrm>
        </p:spPr>
        <p:txBody>
          <a:bodyPr/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b="1" dirty="0" smtClean="0">
                <a:solidFill>
                  <a:schemeClr val="accent6"/>
                </a:solidFill>
              </a:rPr>
              <a:t>VIII </a:t>
            </a:r>
            <a:r>
              <a:rPr lang="ru-RU" b="1" dirty="0">
                <a:solidFill>
                  <a:schemeClr val="accent6"/>
                </a:solidFill>
              </a:rPr>
              <a:t>Межрегиональная междисциплинарная молодежная научно-практическая </a:t>
            </a:r>
            <a:r>
              <a:rPr lang="ru-RU" b="1" dirty="0" smtClean="0">
                <a:solidFill>
                  <a:schemeClr val="accent6"/>
                </a:solidFill>
              </a:rPr>
              <a:t>конференция</a:t>
            </a:r>
            <a:r>
              <a:rPr lang="ru-RU" dirty="0">
                <a:solidFill>
                  <a:schemeClr val="accent6"/>
                </a:solidFill>
              </a:rPr>
              <a:t> </a:t>
            </a:r>
            <a:r>
              <a:rPr lang="ru-RU" b="1" dirty="0" err="1" smtClean="0">
                <a:solidFill>
                  <a:schemeClr val="accent6"/>
                </a:solidFill>
              </a:rPr>
              <a:t>состояась</a:t>
            </a:r>
            <a:r>
              <a:rPr lang="ru-RU" dirty="0" smtClean="0">
                <a:solidFill>
                  <a:schemeClr val="accent6"/>
                </a:solidFill>
              </a:rPr>
              <a:t> </a:t>
            </a:r>
            <a:r>
              <a:rPr lang="ru-RU" b="1" dirty="0" smtClean="0">
                <a:solidFill>
                  <a:schemeClr val="accent6"/>
                </a:solidFill>
              </a:rPr>
              <a:t>на </a:t>
            </a:r>
            <a:r>
              <a:rPr lang="ru-RU" b="1" dirty="0">
                <a:solidFill>
                  <a:schemeClr val="accent6"/>
                </a:solidFill>
              </a:rPr>
              <a:t>базе отдыха Института прикладной физики РАН </a:t>
            </a:r>
            <a:r>
              <a:rPr lang="ru-RU" b="1" dirty="0">
                <a:solidFill>
                  <a:schemeClr val="accent6"/>
                </a:solidFill>
                <a:sym typeface="+mn-ea"/>
              </a:rPr>
              <a:t>« </a:t>
            </a:r>
            <a:r>
              <a:rPr lang="ru-RU" b="1" dirty="0" smtClean="0">
                <a:solidFill>
                  <a:schemeClr val="accent6"/>
                </a:solidFill>
              </a:rPr>
              <a:t>Варнавино</a:t>
            </a:r>
            <a:r>
              <a:rPr lang="ru-RU" b="1" dirty="0">
                <a:solidFill>
                  <a:schemeClr val="accent6"/>
                </a:solidFill>
                <a:sym typeface="+mn-ea"/>
              </a:rPr>
              <a:t> »</a:t>
            </a:r>
            <a:r>
              <a:rPr lang="ru-RU" b="1" dirty="0" smtClean="0">
                <a:solidFill>
                  <a:schemeClr val="accent6"/>
                </a:solidFill>
              </a:rPr>
              <a:t> </a:t>
            </a:r>
            <a:r>
              <a:rPr lang="ru-RU" b="1" dirty="0">
                <a:solidFill>
                  <a:schemeClr val="accent6"/>
                </a:solidFill>
              </a:rPr>
              <a:t>11-14 </a:t>
            </a:r>
            <a:r>
              <a:rPr lang="ru-RU" b="1" dirty="0" smtClean="0">
                <a:solidFill>
                  <a:schemeClr val="accent6"/>
                </a:solidFill>
              </a:rPr>
              <a:t>июня. Участвовали </a:t>
            </a:r>
            <a:r>
              <a:rPr lang="ru-RU" b="1" dirty="0">
                <a:solidFill>
                  <a:schemeClr val="accent6"/>
                </a:solidFill>
              </a:rPr>
              <a:t>более 60 ученых из 20 научных организаций. Программа включала  более 30 докладов по научным, социально-трудовым, </a:t>
            </a:r>
            <a:r>
              <a:rPr lang="ru-RU" b="1" dirty="0" smtClean="0">
                <a:solidFill>
                  <a:schemeClr val="accent6"/>
                </a:solidFill>
              </a:rPr>
              <a:t>профсоюзным </a:t>
            </a:r>
            <a:r>
              <a:rPr lang="ru-RU" b="1" dirty="0">
                <a:solidFill>
                  <a:schemeClr val="accent6"/>
                </a:solidFill>
              </a:rPr>
              <a:t> вопросам, просветительской тематике, а также круглые столы по финансированию </a:t>
            </a:r>
            <a:r>
              <a:rPr lang="ru-RU" b="1" dirty="0" smtClean="0">
                <a:solidFill>
                  <a:schemeClr val="accent6"/>
                </a:solidFill>
              </a:rPr>
              <a:t>исследований и </a:t>
            </a:r>
            <a:r>
              <a:rPr lang="ru-RU" b="1" dirty="0">
                <a:solidFill>
                  <a:schemeClr val="accent6"/>
                </a:solidFill>
              </a:rPr>
              <a:t> проблемам молодых ученых.  </a:t>
            </a:r>
            <a:endParaRPr lang="ru-RU" b="1" dirty="0" smtClean="0">
              <a:solidFill>
                <a:schemeClr val="accent6"/>
              </a:solidFill>
            </a:endParaRPr>
          </a:p>
          <a:p>
            <a:pPr>
              <a:buFont typeface="Wingdings" panose="05000000000000000000" pitchFamily="2" charset="2"/>
            </a:pPr>
            <a:r>
              <a:rPr lang="ru-RU" b="1" dirty="0">
                <a:solidFill>
                  <a:schemeClr val="accent4"/>
                </a:solidFill>
              </a:rPr>
              <a:t> </a:t>
            </a:r>
            <a:endParaRPr lang="ru-RU" b="1" dirty="0">
              <a:solidFill>
                <a:schemeClr val="accent4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ru-RU" b="1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b="1" dirty="0"/>
          </a:p>
        </p:txBody>
      </p:sp>
      <p:pic>
        <p:nvPicPr>
          <p:cNvPr id="6" name="Таблица 5"/>
          <p:cNvPicPr>
            <a:picLocks noGrp="1" noChangeAspect="1"/>
          </p:cNvPicPr>
          <p:nvPr>
            <p:ph type="tbl" sz="quarter" idx="12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37013" y="4186238"/>
            <a:ext cx="3778249" cy="2833687"/>
          </a:xfrm>
        </p:spPr>
      </p:pic>
      <p:sp>
        <p:nvSpPr>
          <p:cNvPr id="5" name="Прямоугольник 4"/>
          <p:cNvSpPr/>
          <p:nvPr/>
        </p:nvSpPr>
        <p:spPr>
          <a:xfrm>
            <a:off x="0" y="6368882"/>
            <a:ext cx="1258348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Отчет о деятельности председателя, Центрального совета и президиума ЦС Профсоюза </a:t>
            </a:r>
            <a:endParaRPr lang="ru-RU" sz="1400" b="1" dirty="0" smtClean="0">
              <a:solidFill>
                <a:schemeClr val="accent4">
                  <a:lumMod val="40000"/>
                  <a:lumOff val="60000"/>
                </a:schemeClr>
              </a:solidFill>
            </a:endParaRPr>
          </a:p>
          <a:p>
            <a:pPr algn="ctr"/>
            <a:r>
              <a:rPr lang="ru-RU" sz="1400" b="1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Г.В. </a:t>
            </a:r>
            <a:r>
              <a:rPr lang="ru-RU" sz="1400" b="1" dirty="0" err="1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Чучева</a:t>
            </a:r>
            <a:r>
              <a:rPr lang="ru-RU" sz="1400" b="1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, Москва, </a:t>
            </a:r>
            <a:r>
              <a:rPr lang="ru-RU" sz="1400" b="1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22-24 </a:t>
            </a:r>
            <a:r>
              <a:rPr lang="ru-RU" sz="1400" b="1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апреля 2025 г.</a:t>
            </a:r>
            <a:endParaRPr lang="ru-RU" sz="1400" b="1" dirty="0" smtClean="0">
              <a:solidFill>
                <a:schemeClr val="accent4">
                  <a:lumMod val="40000"/>
                  <a:lumOff val="60000"/>
                </a:schemeClr>
              </a:solidFill>
            </a:endParaRPr>
          </a:p>
          <a:p>
            <a:endParaRPr lang="ru-RU" sz="1400" b="1" dirty="0">
              <a:solidFill>
                <a:schemeClr val="bg1"/>
              </a:solidFill>
            </a:endParaRPr>
          </a:p>
          <a:p>
            <a:endParaRPr lang="ru-RU" dirty="0">
              <a:solidFill>
                <a:srgbClr val="0070C0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11" t="9365"/>
          <a:stretch>
            <a:fillRect/>
          </a:stretch>
        </p:blipFill>
        <p:spPr>
          <a:xfrm>
            <a:off x="8686800" y="1043940"/>
            <a:ext cx="3382645" cy="2402840"/>
          </a:xfrm>
          <a:prstGeom prst="rect">
            <a:avLst/>
          </a:prstGeom>
        </p:spPr>
      </p:pic>
      <p:sp>
        <p:nvSpPr>
          <p:cNvPr id="4" name="Текст 2"/>
          <p:cNvSpPr>
            <a:spLocks noGrp="1"/>
          </p:cNvSpPr>
          <p:nvPr/>
        </p:nvSpPr>
        <p:spPr>
          <a:xfrm>
            <a:off x="216535" y="3477260"/>
            <a:ext cx="11820525" cy="212852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b="1" dirty="0" smtClean="0">
                <a:solidFill>
                  <a:schemeClr val="accent4"/>
                </a:solidFill>
                <a:sym typeface="+mn-ea"/>
              </a:rPr>
              <a:t>Санкт-Петербургское региональное отделение Профсоюза  </a:t>
            </a:r>
            <a:r>
              <a:rPr lang="ru-RU" b="1" dirty="0">
                <a:solidFill>
                  <a:schemeClr val="accent4"/>
                </a:solidFill>
                <a:sym typeface="+mn-ea"/>
              </a:rPr>
              <a:t>и актив </a:t>
            </a:r>
            <a:r>
              <a:rPr lang="ru-RU" b="1" dirty="0" smtClean="0">
                <a:solidFill>
                  <a:schemeClr val="accent4"/>
                </a:solidFill>
                <a:sym typeface="+mn-ea"/>
              </a:rPr>
              <a:t>профсоюзного </a:t>
            </a:r>
            <a:r>
              <a:rPr lang="ru-RU" b="1" dirty="0">
                <a:solidFill>
                  <a:schemeClr val="accent4"/>
                </a:solidFill>
                <a:sym typeface="+mn-ea"/>
              </a:rPr>
              <a:t>молодежного объединения «Парус на Неве» в рамках I Съезда советов молодых ученых и студенческих научных обществ Северо-Западного федерального округа организовали 31 октября обучающий семинар для членов ППО и СМУС местных научных </a:t>
            </a:r>
            <a:r>
              <a:rPr lang="ru-RU" b="1" dirty="0" smtClean="0">
                <a:solidFill>
                  <a:schemeClr val="accent4"/>
                </a:solidFill>
                <a:sym typeface="+mn-ea"/>
              </a:rPr>
              <a:t>организаций. Намечены планы совместных действий. </a:t>
            </a:r>
            <a:endParaRPr lang="ru-RU" b="1" dirty="0">
              <a:solidFill>
                <a:schemeClr val="accent4"/>
              </a:solidFill>
            </a:endParaRPr>
          </a:p>
          <a:p>
            <a:pPr marL="285750" indent="-285750" fontAlgn="base">
              <a:buFont typeface="Wingdings" panose="05000000000000000000" pitchFamily="2" charset="2"/>
              <a:buChar char="v"/>
            </a:pPr>
            <a:r>
              <a:rPr lang="ru-RU" b="1" dirty="0" smtClean="0">
                <a:solidFill>
                  <a:schemeClr val="accent6"/>
                </a:solidFill>
                <a:sym typeface="+mn-ea"/>
              </a:rPr>
              <a:t>«</a:t>
            </a:r>
            <a:r>
              <a:rPr lang="ru-RU" b="1" dirty="0">
                <a:solidFill>
                  <a:schemeClr val="accent6"/>
                </a:solidFill>
                <a:sym typeface="+mn-ea"/>
              </a:rPr>
              <a:t>Парус» организовал пять из 32 секций </a:t>
            </a:r>
            <a:r>
              <a:rPr lang="ru-RU" b="1" dirty="0" smtClean="0">
                <a:solidFill>
                  <a:schemeClr val="accent6"/>
                </a:solidFill>
                <a:sym typeface="+mn-ea"/>
              </a:rPr>
              <a:t>Съезда, в которых </a:t>
            </a:r>
            <a:r>
              <a:rPr lang="ru-RU" b="1" dirty="0">
                <a:solidFill>
                  <a:schemeClr val="accent6"/>
                </a:solidFill>
                <a:sym typeface="+mn-ea"/>
              </a:rPr>
              <a:t>приняли участие с </a:t>
            </a:r>
            <a:r>
              <a:rPr lang="ru-RU" b="1" dirty="0" smtClean="0">
                <a:solidFill>
                  <a:schemeClr val="accent6"/>
                </a:solidFill>
                <a:sym typeface="+mn-ea"/>
              </a:rPr>
              <a:t>докладами члены </a:t>
            </a:r>
            <a:r>
              <a:rPr lang="ru-RU" b="1" dirty="0">
                <a:solidFill>
                  <a:schemeClr val="accent6"/>
                </a:solidFill>
                <a:sym typeface="+mn-ea"/>
              </a:rPr>
              <a:t>молодежных профсоюзных </a:t>
            </a:r>
            <a:r>
              <a:rPr lang="ru-RU" b="1" dirty="0" smtClean="0">
                <a:solidFill>
                  <a:schemeClr val="accent6"/>
                </a:solidFill>
                <a:sym typeface="+mn-ea"/>
              </a:rPr>
              <a:t>объединений «</a:t>
            </a:r>
            <a:r>
              <a:rPr lang="ru-RU" b="1" dirty="0" err="1">
                <a:solidFill>
                  <a:schemeClr val="accent6"/>
                </a:solidFill>
                <a:sym typeface="+mn-ea"/>
              </a:rPr>
              <a:t>Стрим</a:t>
            </a:r>
            <a:r>
              <a:rPr lang="ru-RU" b="1" dirty="0">
                <a:solidFill>
                  <a:schemeClr val="accent6"/>
                </a:solidFill>
                <a:sym typeface="+mn-ea"/>
              </a:rPr>
              <a:t>» (Сибирь), «</a:t>
            </a:r>
            <a:r>
              <a:rPr lang="ru-RU" b="1" dirty="0" err="1">
                <a:solidFill>
                  <a:schemeClr val="accent6"/>
                </a:solidFill>
                <a:sym typeface="+mn-ea"/>
              </a:rPr>
              <a:t>Оптимус</a:t>
            </a:r>
            <a:r>
              <a:rPr lang="ru-RU" b="1" dirty="0">
                <a:solidFill>
                  <a:schemeClr val="accent6"/>
                </a:solidFill>
                <a:sym typeface="+mn-ea"/>
              </a:rPr>
              <a:t>» (Поволжье) и «Компас» (Москва). </a:t>
            </a:r>
            <a:r>
              <a:rPr lang="ru-RU" b="1" dirty="0" smtClean="0">
                <a:solidFill>
                  <a:schemeClr val="accent6"/>
                </a:solidFill>
                <a:sym typeface="+mn-ea"/>
              </a:rPr>
              <a:t> По </a:t>
            </a:r>
            <a:r>
              <a:rPr lang="ru-RU" b="1" dirty="0">
                <a:solidFill>
                  <a:schemeClr val="accent6"/>
                </a:solidFill>
                <a:sym typeface="+mn-ea"/>
              </a:rPr>
              <a:t>итогам форума была создана Ассоциация СМУ </a:t>
            </a:r>
            <a:r>
              <a:rPr lang="ru-RU" b="1" dirty="0" smtClean="0">
                <a:solidFill>
                  <a:schemeClr val="accent6"/>
                </a:solidFill>
                <a:sym typeface="+mn-ea"/>
              </a:rPr>
              <a:t>и </a:t>
            </a:r>
            <a:r>
              <a:rPr lang="ru-RU" b="1" dirty="0">
                <a:solidFill>
                  <a:schemeClr val="accent6"/>
                </a:solidFill>
                <a:sym typeface="+mn-ea"/>
              </a:rPr>
              <a:t>СНО СЗФО, в состав правления которого  вошли члены «Паруса».</a:t>
            </a:r>
            <a:endParaRPr lang="ru-RU" b="1" dirty="0">
              <a:solidFill>
                <a:schemeClr val="accent6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b="1" dirty="0">
              <a:solidFill>
                <a:schemeClr val="accent6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1321" y="348685"/>
            <a:ext cx="6997770" cy="901065"/>
          </a:xfrm>
        </p:spPr>
        <p:txBody>
          <a:bodyPr/>
          <a:lstStyle/>
          <a:p>
            <a:pPr algn="ctr"/>
            <a:r>
              <a:rPr lang="ru-RU" dirty="0" err="1" smtClean="0">
                <a:solidFill>
                  <a:schemeClr val="accent1"/>
                </a:solidFill>
              </a:rPr>
              <a:t>Академиады</a:t>
            </a:r>
            <a:r>
              <a:rPr lang="ru-RU" dirty="0" smtClean="0">
                <a:solidFill>
                  <a:schemeClr val="accent1"/>
                </a:solidFill>
              </a:rPr>
              <a:t> РАН</a:t>
            </a:r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1"/>
          </p:nvPr>
        </p:nvSpPr>
        <p:spPr>
          <a:xfrm>
            <a:off x="326352" y="1297123"/>
            <a:ext cx="6787512" cy="4462328"/>
          </a:xfrm>
        </p:spPr>
        <p:txBody>
          <a:bodyPr/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ru-RU" b="1" dirty="0">
                <a:solidFill>
                  <a:schemeClr val="accent6"/>
                </a:solidFill>
              </a:rPr>
              <a:t>В конце февраля </a:t>
            </a:r>
            <a:r>
              <a:rPr lang="ru-RU" b="1" dirty="0" smtClean="0">
                <a:solidFill>
                  <a:schemeClr val="accent6"/>
                </a:solidFill>
              </a:rPr>
              <a:t>- начале </a:t>
            </a:r>
            <a:r>
              <a:rPr lang="ru-RU" b="1" dirty="0">
                <a:solidFill>
                  <a:schemeClr val="accent6"/>
                </a:solidFill>
              </a:rPr>
              <a:t>марта в Красноярске состоялись XVII Всероссийская лыжная “</a:t>
            </a:r>
            <a:r>
              <a:rPr lang="ru-RU" b="1" dirty="0" err="1">
                <a:solidFill>
                  <a:schemeClr val="accent6"/>
                </a:solidFill>
              </a:rPr>
              <a:t>Академиада</a:t>
            </a:r>
            <a:r>
              <a:rPr lang="ru-RU" b="1" dirty="0">
                <a:solidFill>
                  <a:schemeClr val="accent6"/>
                </a:solidFill>
              </a:rPr>
              <a:t> ” и VII </a:t>
            </a:r>
            <a:r>
              <a:rPr lang="ru-RU" b="1" dirty="0" err="1">
                <a:solidFill>
                  <a:schemeClr val="accent6"/>
                </a:solidFill>
              </a:rPr>
              <a:t>Академиада</a:t>
            </a:r>
            <a:r>
              <a:rPr lang="ru-RU" b="1" dirty="0">
                <a:solidFill>
                  <a:schemeClr val="accent6"/>
                </a:solidFill>
              </a:rPr>
              <a:t> по горным лыжам и сноуборду</a:t>
            </a:r>
            <a:r>
              <a:rPr lang="ru-RU" b="1" dirty="0" smtClean="0">
                <a:solidFill>
                  <a:schemeClr val="accent6"/>
                </a:solidFill>
              </a:rPr>
              <a:t>.</a:t>
            </a:r>
            <a:r>
              <a:rPr lang="ru-RU" b="1" dirty="0">
                <a:solidFill>
                  <a:schemeClr val="accent6"/>
                </a:solidFill>
              </a:rPr>
              <a:t>      </a:t>
            </a:r>
            <a:r>
              <a:rPr lang="ru-RU" b="1" dirty="0" smtClean="0">
                <a:solidFill>
                  <a:schemeClr val="accent6"/>
                </a:solidFill>
              </a:rPr>
              <a:t>В лыжных соревнованиях приняли </a:t>
            </a:r>
            <a:r>
              <a:rPr lang="ru-RU" b="1" dirty="0">
                <a:solidFill>
                  <a:schemeClr val="accent6"/>
                </a:solidFill>
              </a:rPr>
              <a:t>участие 55 человек из 9 научных центров </a:t>
            </a:r>
            <a:r>
              <a:rPr lang="ru-RU" b="1" dirty="0" smtClean="0">
                <a:solidFill>
                  <a:schemeClr val="accent6"/>
                </a:solidFill>
              </a:rPr>
              <a:t>РАН, в горнолыжных - более </a:t>
            </a:r>
            <a:r>
              <a:rPr lang="ru-RU" b="1" dirty="0">
                <a:solidFill>
                  <a:schemeClr val="accent6"/>
                </a:solidFill>
              </a:rPr>
              <a:t>50 спортсменов из 8 </a:t>
            </a:r>
            <a:r>
              <a:rPr lang="ru-RU" b="1" dirty="0" smtClean="0">
                <a:solidFill>
                  <a:schemeClr val="accent6"/>
                </a:solidFill>
              </a:rPr>
              <a:t>городов.</a:t>
            </a:r>
            <a:r>
              <a:rPr lang="ru-RU" b="1" dirty="0">
                <a:solidFill>
                  <a:schemeClr val="accent6"/>
                </a:solidFill>
              </a:rPr>
              <a:t> </a:t>
            </a:r>
            <a:endParaRPr lang="ru-RU" b="1" dirty="0" smtClean="0">
              <a:solidFill>
                <a:schemeClr val="accent6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ru-RU" b="1" dirty="0">
                <a:solidFill>
                  <a:schemeClr val="accent4"/>
                </a:solidFill>
              </a:rPr>
              <a:t>С 13 по 15 сентября в Бердске проведена                        I Всероссийская </a:t>
            </a:r>
            <a:r>
              <a:rPr lang="ru-RU" b="1" dirty="0" err="1">
                <a:solidFill>
                  <a:schemeClr val="accent4"/>
                </a:solidFill>
              </a:rPr>
              <a:t>Академиада</a:t>
            </a:r>
            <a:r>
              <a:rPr lang="ru-RU" b="1" dirty="0">
                <a:solidFill>
                  <a:schemeClr val="accent4"/>
                </a:solidFill>
              </a:rPr>
              <a:t> РАН по настольному теннису «Профсоюзная ракетка», </a:t>
            </a:r>
            <a:r>
              <a:rPr lang="ru-RU" b="1" dirty="0" smtClean="0">
                <a:solidFill>
                  <a:schemeClr val="accent4"/>
                </a:solidFill>
              </a:rPr>
              <a:t>организаторы -  </a:t>
            </a:r>
            <a:r>
              <a:rPr lang="ru-RU" b="1" dirty="0">
                <a:solidFill>
                  <a:schemeClr val="accent4"/>
                </a:solidFill>
              </a:rPr>
              <a:t>Профсоюз </a:t>
            </a:r>
            <a:r>
              <a:rPr lang="ru-RU" b="1" dirty="0" smtClean="0">
                <a:solidFill>
                  <a:schemeClr val="accent4"/>
                </a:solidFill>
              </a:rPr>
              <a:t>и </a:t>
            </a:r>
            <a:r>
              <a:rPr lang="ru-RU" b="1" dirty="0">
                <a:solidFill>
                  <a:schemeClr val="accent4"/>
                </a:solidFill>
              </a:rPr>
              <a:t>Новосибирская местная </a:t>
            </a:r>
            <a:r>
              <a:rPr lang="ru-RU" b="1" dirty="0" smtClean="0">
                <a:solidFill>
                  <a:schemeClr val="accent4"/>
                </a:solidFill>
              </a:rPr>
              <a:t>организация.  Участвовали 9 команд, представлявших 6 </a:t>
            </a:r>
            <a:r>
              <a:rPr lang="ru-RU" b="1" dirty="0">
                <a:solidFill>
                  <a:schemeClr val="accent4"/>
                </a:solidFill>
              </a:rPr>
              <a:t>научных центров.</a:t>
            </a:r>
            <a:endParaRPr lang="ru-RU" b="1" dirty="0">
              <a:solidFill>
                <a:schemeClr val="accent4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ru-RU" b="1" dirty="0" smtClean="0">
                <a:solidFill>
                  <a:schemeClr val="accent6"/>
                </a:solidFill>
              </a:rPr>
              <a:t>В </a:t>
            </a:r>
            <a:r>
              <a:rPr lang="ru-RU" b="1" dirty="0">
                <a:solidFill>
                  <a:schemeClr val="accent6"/>
                </a:solidFill>
              </a:rPr>
              <a:t>играх VI  Всероссийской </a:t>
            </a:r>
            <a:r>
              <a:rPr lang="ru-RU" b="1" dirty="0" err="1" smtClean="0">
                <a:solidFill>
                  <a:schemeClr val="accent6"/>
                </a:solidFill>
              </a:rPr>
              <a:t>Академиады</a:t>
            </a:r>
            <a:r>
              <a:rPr lang="ru-RU" b="1" dirty="0" smtClean="0">
                <a:solidFill>
                  <a:schemeClr val="accent6"/>
                </a:solidFill>
              </a:rPr>
              <a:t> </a:t>
            </a:r>
            <a:r>
              <a:rPr lang="ru-RU" b="1" dirty="0">
                <a:solidFill>
                  <a:schemeClr val="accent6"/>
                </a:solidFill>
              </a:rPr>
              <a:t>по волейболу, проходившей 30 ноября-1 декабря в </a:t>
            </a:r>
            <a:r>
              <a:rPr lang="ru-RU" b="1" dirty="0" smtClean="0">
                <a:solidFill>
                  <a:schemeClr val="accent6"/>
                </a:solidFill>
              </a:rPr>
              <a:t>Казани, </a:t>
            </a:r>
            <a:r>
              <a:rPr lang="ru-RU" b="1" dirty="0">
                <a:solidFill>
                  <a:schemeClr val="accent6"/>
                </a:solidFill>
              </a:rPr>
              <a:t>приняли участие 110 спортсменов  </a:t>
            </a:r>
            <a:r>
              <a:rPr lang="ru-RU" b="1" dirty="0" smtClean="0">
                <a:solidFill>
                  <a:schemeClr val="accent6"/>
                </a:solidFill>
              </a:rPr>
              <a:t>из </a:t>
            </a:r>
            <a:r>
              <a:rPr lang="ru-RU" b="1" dirty="0">
                <a:solidFill>
                  <a:schemeClr val="accent6"/>
                </a:solidFill>
              </a:rPr>
              <a:t>14 городов.</a:t>
            </a:r>
            <a:endParaRPr lang="ru-RU" b="1" dirty="0">
              <a:solidFill>
                <a:schemeClr val="accent6"/>
              </a:solidFill>
            </a:endParaRPr>
          </a:p>
        </p:txBody>
      </p:sp>
      <p:sp>
        <p:nvSpPr>
          <p:cNvPr id="4" name="Таблица 3"/>
          <p:cNvSpPr>
            <a:spLocks noGrp="1"/>
          </p:cNvSpPr>
          <p:nvPr>
            <p:ph type="tbl" sz="quarter" idx="12"/>
          </p:nvPr>
        </p:nvSpPr>
        <p:spPr>
          <a:xfrm>
            <a:off x="13035776" y="4186287"/>
            <a:ext cx="11180053" cy="2833776"/>
          </a:xfrm>
        </p:spPr>
      </p:sp>
      <p:sp>
        <p:nvSpPr>
          <p:cNvPr id="5" name="Прямоугольник 4"/>
          <p:cNvSpPr/>
          <p:nvPr/>
        </p:nvSpPr>
        <p:spPr>
          <a:xfrm>
            <a:off x="0" y="6368882"/>
            <a:ext cx="1258348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Отчет о деятельности председателя, Центрального совета и президиума ЦС Профсоюза </a:t>
            </a:r>
            <a:br>
              <a:rPr lang="ru-RU" sz="1400" b="1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</a:br>
            <a:r>
              <a:rPr lang="ru-RU" sz="1400" b="1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Г.В. </a:t>
            </a:r>
            <a:r>
              <a:rPr lang="ru-RU" sz="1400" b="1" dirty="0" err="1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Чучева</a:t>
            </a:r>
            <a:r>
              <a:rPr lang="ru-RU" sz="1400" b="1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, Москва, 22 апреля 2025 г.</a:t>
            </a:r>
            <a:endParaRPr lang="ru-RU" sz="1400" b="1" dirty="0" smtClean="0">
              <a:solidFill>
                <a:schemeClr val="accent4">
                  <a:lumMod val="40000"/>
                  <a:lumOff val="60000"/>
                </a:schemeClr>
              </a:solidFill>
            </a:endParaRPr>
          </a:p>
          <a:p>
            <a:endParaRPr lang="ru-RU" sz="1400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  <a:p>
            <a:endParaRPr lang="ru-RU" dirty="0">
              <a:solidFill>
                <a:srgbClr val="0070C0"/>
              </a:solidFill>
            </a:endParaRPr>
          </a:p>
        </p:txBody>
      </p:sp>
      <p:pic>
        <p:nvPicPr>
          <p:cNvPr id="6" name="Изображение 5" descr="Академ 008"/>
          <p:cNvPicPr>
            <a:picLocks noChangeAspect="1"/>
          </p:cNvPicPr>
          <p:nvPr/>
        </p:nvPicPr>
        <p:blipFill>
          <a:blip r:embed="rId1"/>
          <a:srcRect b="12563"/>
          <a:stretch>
            <a:fillRect/>
          </a:stretch>
        </p:blipFill>
        <p:spPr>
          <a:xfrm>
            <a:off x="8046720" y="570230"/>
            <a:ext cx="3834765" cy="2519045"/>
          </a:xfrm>
          <a:prstGeom prst="rect">
            <a:avLst/>
          </a:prstGeom>
        </p:spPr>
      </p:pic>
      <p:pic>
        <p:nvPicPr>
          <p:cNvPr id="7" name="Изображение 6" descr="Казань вол 2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77200" y="3225165"/>
            <a:ext cx="3801745" cy="253428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0985" y="267460"/>
            <a:ext cx="11348224" cy="1213197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chemeClr val="accent1"/>
                </a:solidFill>
              </a:rPr>
              <a:t>Мероприятия с участием </a:t>
            </a:r>
            <a:br>
              <a:rPr lang="ru-RU" dirty="0" smtClean="0">
                <a:solidFill>
                  <a:schemeClr val="accent1"/>
                </a:solidFill>
              </a:rPr>
            </a:br>
            <a:r>
              <a:rPr lang="ru-RU" dirty="0" smtClean="0">
                <a:solidFill>
                  <a:schemeClr val="accent1"/>
                </a:solidFill>
              </a:rPr>
              <a:t>представителей Профсоюза: </a:t>
            </a:r>
            <a:r>
              <a:rPr lang="ru-RU" dirty="0" smtClean="0">
                <a:solidFill>
                  <a:schemeClr val="accent6"/>
                </a:solidFill>
              </a:rPr>
              <a:t>300 лет РАН</a:t>
            </a:r>
            <a:endParaRPr lang="ru-RU" dirty="0" smtClean="0">
              <a:solidFill>
                <a:schemeClr val="accent6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1"/>
          </p:nvPr>
        </p:nvSpPr>
        <p:spPr>
          <a:xfrm>
            <a:off x="78105" y="1812925"/>
            <a:ext cx="6641477" cy="2553970"/>
          </a:xfrm>
        </p:spPr>
        <p:txBody>
          <a:bodyPr/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b="1" dirty="0">
                <a:solidFill>
                  <a:schemeClr val="accent6"/>
                </a:solidFill>
              </a:rPr>
              <a:t>Делегация Профсоюза работников РАН побывала на праздничном </a:t>
            </a:r>
            <a:r>
              <a:rPr lang="ru-RU" b="1" dirty="0" smtClean="0">
                <a:solidFill>
                  <a:schemeClr val="accent6"/>
                </a:solidFill>
              </a:rPr>
              <a:t>мероприятии, </a:t>
            </a:r>
            <a:r>
              <a:rPr lang="ru-RU" b="1" dirty="0">
                <a:solidFill>
                  <a:schemeClr val="accent6"/>
                </a:solidFill>
              </a:rPr>
              <a:t>посвященном 300-летию Российской академии наук в Государственном Кремлевском дворце. Региональные </a:t>
            </a:r>
            <a:r>
              <a:rPr lang="ru-RU" b="1" dirty="0" smtClean="0">
                <a:solidFill>
                  <a:schemeClr val="accent6"/>
                </a:solidFill>
              </a:rPr>
              <a:t>организации Профсоюза отметили знаменательную дату широко и ярко. </a:t>
            </a:r>
            <a:endParaRPr lang="ru-RU" b="1" dirty="0" smtClean="0">
              <a:solidFill>
                <a:schemeClr val="accent6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b="1" dirty="0" smtClean="0">
                <a:solidFill>
                  <a:schemeClr val="accent4"/>
                </a:solidFill>
              </a:rPr>
              <a:t>В </a:t>
            </a:r>
            <a:r>
              <a:rPr lang="ru-RU" b="1" dirty="0">
                <a:solidFill>
                  <a:schemeClr val="accent4"/>
                </a:solidFill>
              </a:rPr>
              <a:t>Томском </a:t>
            </a:r>
            <a:r>
              <a:rPr lang="ru-RU" b="1" dirty="0" err="1" smtClean="0">
                <a:solidFill>
                  <a:schemeClr val="accent4"/>
                </a:solidFill>
              </a:rPr>
              <a:t>академгородке</a:t>
            </a:r>
            <a:r>
              <a:rPr lang="ru-RU" b="1" dirty="0" smtClean="0">
                <a:solidFill>
                  <a:schemeClr val="accent4"/>
                </a:solidFill>
              </a:rPr>
              <a:t> силами сотрудников институтов был организован праздничный </a:t>
            </a:r>
            <a:r>
              <a:rPr lang="ru-RU" b="1" dirty="0">
                <a:solidFill>
                  <a:schemeClr val="accent4"/>
                </a:solidFill>
              </a:rPr>
              <a:t>концерт «</a:t>
            </a:r>
            <a:r>
              <a:rPr lang="ru-RU" b="1" dirty="0" smtClean="0">
                <a:solidFill>
                  <a:schemeClr val="accent4"/>
                </a:solidFill>
              </a:rPr>
              <a:t>Необыкновенная </a:t>
            </a:r>
            <a:r>
              <a:rPr lang="ru-RU" b="1" dirty="0">
                <a:solidFill>
                  <a:schemeClr val="accent4"/>
                </a:solidFill>
              </a:rPr>
              <a:t>научная Ассамблея</a:t>
            </a:r>
            <a:r>
              <a:rPr lang="ru-RU" b="1" dirty="0" smtClean="0">
                <a:solidFill>
                  <a:schemeClr val="accent4"/>
                </a:solidFill>
              </a:rPr>
              <a:t>». </a:t>
            </a:r>
            <a:endParaRPr lang="ru-RU" b="1" dirty="0" smtClean="0">
              <a:solidFill>
                <a:schemeClr val="accent4"/>
              </a:solidFill>
            </a:endParaRPr>
          </a:p>
          <a:p>
            <a:pPr>
              <a:buFont typeface="Wingdings" panose="05000000000000000000" pitchFamily="2" charset="2"/>
            </a:pPr>
            <a:endParaRPr lang="ru-RU" b="1" dirty="0" smtClean="0">
              <a:solidFill>
                <a:schemeClr val="accent6"/>
              </a:solidFill>
            </a:endParaRPr>
          </a:p>
        </p:txBody>
      </p:sp>
      <p:pic>
        <p:nvPicPr>
          <p:cNvPr id="6" name="Таблица 5"/>
          <p:cNvPicPr>
            <a:picLocks noGrp="1" noChangeAspect="1"/>
          </p:cNvPicPr>
          <p:nvPr>
            <p:ph type="tbl" sz="quarter" idx="12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01909" y="4186238"/>
            <a:ext cx="4248456" cy="2833687"/>
          </a:xfrm>
        </p:spPr>
      </p:pic>
      <p:sp>
        <p:nvSpPr>
          <p:cNvPr id="5" name="Прямоугольник 4"/>
          <p:cNvSpPr/>
          <p:nvPr/>
        </p:nvSpPr>
        <p:spPr>
          <a:xfrm>
            <a:off x="0" y="6368882"/>
            <a:ext cx="1258348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Отчет о деятельности председателя, Центрального совета и президиума ЦС Профсоюза </a:t>
            </a:r>
            <a:endParaRPr lang="ru-RU" sz="1400" b="1" dirty="0" smtClean="0">
              <a:solidFill>
                <a:schemeClr val="accent4">
                  <a:lumMod val="40000"/>
                  <a:lumOff val="60000"/>
                </a:schemeClr>
              </a:solidFill>
            </a:endParaRPr>
          </a:p>
          <a:p>
            <a:pPr algn="ctr"/>
            <a:r>
              <a:rPr lang="ru-RU" sz="1400" b="1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Г.В. </a:t>
            </a:r>
            <a:r>
              <a:rPr lang="ru-RU" sz="1400" b="1" dirty="0" err="1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Чучева</a:t>
            </a:r>
            <a:r>
              <a:rPr lang="ru-RU" sz="1400" b="1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, Москва, </a:t>
            </a:r>
            <a:r>
              <a:rPr lang="ru-RU" sz="1400" b="1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22-24 </a:t>
            </a:r>
            <a:r>
              <a:rPr lang="ru-RU" sz="1400" b="1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апреля 2025 г.</a:t>
            </a:r>
            <a:endParaRPr lang="ru-RU" sz="1400" b="1" dirty="0" smtClean="0">
              <a:solidFill>
                <a:schemeClr val="accent4">
                  <a:lumMod val="40000"/>
                  <a:lumOff val="60000"/>
                </a:schemeClr>
              </a:solidFill>
            </a:endParaRPr>
          </a:p>
          <a:p>
            <a:endParaRPr lang="ru-RU" sz="1400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  <a:p>
            <a:endParaRPr lang="ru-RU" dirty="0">
              <a:solidFill>
                <a:srgbClr val="0070C0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23595"/>
          <a:stretch>
            <a:fillRect/>
          </a:stretch>
        </p:blipFill>
        <p:spPr>
          <a:xfrm>
            <a:off x="6694447" y="1678305"/>
            <a:ext cx="5167353" cy="2633636"/>
          </a:xfrm>
          <a:prstGeom prst="rect">
            <a:avLst/>
          </a:prstGeom>
        </p:spPr>
      </p:pic>
      <p:sp>
        <p:nvSpPr>
          <p:cNvPr id="4" name="Текст 2"/>
          <p:cNvSpPr>
            <a:spLocks noGrp="1"/>
          </p:cNvSpPr>
          <p:nvPr/>
        </p:nvSpPr>
        <p:spPr>
          <a:xfrm>
            <a:off x="93345" y="4538345"/>
            <a:ext cx="11936730" cy="255397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b="1" dirty="0" smtClean="0">
                <a:solidFill>
                  <a:schemeClr val="accent6"/>
                </a:solidFill>
                <a:sym typeface="+mn-ea"/>
              </a:rPr>
              <a:t>В </a:t>
            </a:r>
            <a:r>
              <a:rPr lang="ru-RU" b="1" dirty="0">
                <a:solidFill>
                  <a:schemeClr val="accent6"/>
                </a:solidFill>
                <a:sym typeface="+mn-ea"/>
              </a:rPr>
              <a:t>Конгресс-холле Уфы </a:t>
            </a:r>
            <a:r>
              <a:rPr lang="ru-RU" b="1" dirty="0" smtClean="0">
                <a:solidFill>
                  <a:schemeClr val="accent6"/>
                </a:solidFill>
                <a:sym typeface="+mn-ea"/>
              </a:rPr>
              <a:t>работников15 </a:t>
            </a:r>
            <a:r>
              <a:rPr lang="ru-RU" b="1" dirty="0">
                <a:solidFill>
                  <a:schemeClr val="accent6"/>
                </a:solidFill>
                <a:sym typeface="+mn-ea"/>
              </a:rPr>
              <a:t>организаций Уфимского ФИЦ </a:t>
            </a:r>
            <a:r>
              <a:rPr lang="ru-RU" b="1" dirty="0" smtClean="0">
                <a:solidFill>
                  <a:schemeClr val="accent6"/>
                </a:solidFill>
                <a:sym typeface="+mn-ea"/>
              </a:rPr>
              <a:t>РАН, в том числе профактив, </a:t>
            </a:r>
            <a:r>
              <a:rPr lang="ru-RU" b="1" dirty="0">
                <a:solidFill>
                  <a:schemeClr val="accent6"/>
                </a:solidFill>
                <a:sym typeface="+mn-ea"/>
              </a:rPr>
              <a:t>поприветствовал президент Республики Башкортостан Р. Ф. </a:t>
            </a:r>
            <a:r>
              <a:rPr lang="ru-RU" b="1" dirty="0" err="1" smtClean="0">
                <a:solidFill>
                  <a:schemeClr val="accent6"/>
                </a:solidFill>
                <a:sym typeface="+mn-ea"/>
              </a:rPr>
              <a:t>Хабиров</a:t>
            </a:r>
            <a:r>
              <a:rPr lang="ru-RU" b="1" dirty="0" smtClean="0">
                <a:solidFill>
                  <a:schemeClr val="accent6"/>
                </a:solidFill>
                <a:sym typeface="+mn-ea"/>
              </a:rPr>
              <a:t>. </a:t>
            </a:r>
            <a:endParaRPr lang="ru-RU" b="1" dirty="0" smtClean="0">
              <a:solidFill>
                <a:schemeClr val="accent6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b="1" dirty="0" smtClean="0">
                <a:solidFill>
                  <a:schemeClr val="accent4"/>
                </a:solidFill>
                <a:sym typeface="+mn-ea"/>
              </a:rPr>
              <a:t>Нижегородская </a:t>
            </a:r>
            <a:r>
              <a:rPr lang="ru-RU" b="1" dirty="0">
                <a:solidFill>
                  <a:schemeClr val="accent4"/>
                </a:solidFill>
                <a:sym typeface="+mn-ea"/>
              </a:rPr>
              <a:t>региональная организация </a:t>
            </a:r>
            <a:r>
              <a:rPr lang="ru-RU" b="1" dirty="0" smtClean="0">
                <a:solidFill>
                  <a:schemeClr val="accent4"/>
                </a:solidFill>
                <a:sym typeface="+mn-ea"/>
              </a:rPr>
              <a:t> пригласила в гости известную </a:t>
            </a:r>
            <a:r>
              <a:rPr lang="ru-RU" b="1" dirty="0">
                <a:solidFill>
                  <a:schemeClr val="accent4"/>
                </a:solidFill>
                <a:sym typeface="+mn-ea"/>
              </a:rPr>
              <a:t>в городе </a:t>
            </a:r>
            <a:r>
              <a:rPr lang="ru-RU" b="1" dirty="0" smtClean="0">
                <a:solidFill>
                  <a:schemeClr val="accent4"/>
                </a:solidFill>
                <a:sym typeface="+mn-ea"/>
              </a:rPr>
              <a:t>                             джаз-группу</a:t>
            </a:r>
            <a:r>
              <a:rPr lang="ru-RU" b="1" dirty="0">
                <a:solidFill>
                  <a:schemeClr val="accent4"/>
                </a:solidFill>
                <a:sym typeface="+mn-ea"/>
              </a:rPr>
              <a:t> «</a:t>
            </a:r>
            <a:r>
              <a:rPr lang="ru-RU" b="1" dirty="0" err="1">
                <a:solidFill>
                  <a:schemeClr val="accent4"/>
                </a:solidFill>
                <a:sym typeface="+mn-ea"/>
              </a:rPr>
              <a:t>Аlex</a:t>
            </a:r>
            <a:r>
              <a:rPr lang="ru-RU" b="1" dirty="0">
                <a:solidFill>
                  <a:schemeClr val="accent4"/>
                </a:solidFill>
                <a:sym typeface="+mn-ea"/>
              </a:rPr>
              <a:t> </a:t>
            </a:r>
            <a:r>
              <a:rPr lang="ru-RU" b="1" dirty="0" err="1">
                <a:solidFill>
                  <a:schemeClr val="accent4"/>
                </a:solidFill>
                <a:sym typeface="+mn-ea"/>
              </a:rPr>
              <a:t>band</a:t>
            </a:r>
            <a:r>
              <a:rPr lang="ru-RU" b="1" dirty="0">
                <a:solidFill>
                  <a:schemeClr val="accent4"/>
                </a:solidFill>
                <a:sym typeface="+mn-ea"/>
              </a:rPr>
              <a:t> </a:t>
            </a:r>
            <a:r>
              <a:rPr lang="ru-RU" b="1" dirty="0" smtClean="0">
                <a:solidFill>
                  <a:schemeClr val="accent4"/>
                </a:solidFill>
                <a:sym typeface="+mn-ea"/>
              </a:rPr>
              <a:t>+».</a:t>
            </a:r>
            <a:endParaRPr lang="ru-RU" b="1" dirty="0">
              <a:solidFill>
                <a:schemeClr val="accent4"/>
              </a:solidFill>
            </a:endParaRPr>
          </a:p>
          <a:p>
            <a:pPr>
              <a:buFont typeface="Wingdings" panose="05000000000000000000" pitchFamily="2" charset="2"/>
            </a:pPr>
            <a:endParaRPr lang="ru-RU" b="1" dirty="0">
              <a:solidFill>
                <a:schemeClr val="accent6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38740" y="158403"/>
            <a:ext cx="11348224" cy="1213197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chemeClr val="accent6"/>
                </a:solidFill>
              </a:rPr>
              <a:t>Мероприятия </a:t>
            </a:r>
            <a:br>
              <a:rPr lang="ru-RU" dirty="0" smtClean="0">
                <a:solidFill>
                  <a:schemeClr val="accent6"/>
                </a:solidFill>
              </a:rPr>
            </a:br>
            <a:r>
              <a:rPr lang="ru-RU" dirty="0" smtClean="0">
                <a:solidFill>
                  <a:schemeClr val="accent1"/>
                </a:solidFill>
              </a:rPr>
              <a:t>с участием представителей Профсоюза</a:t>
            </a:r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1"/>
          </p:nvPr>
        </p:nvSpPr>
        <p:spPr>
          <a:xfrm>
            <a:off x="352338" y="1489250"/>
            <a:ext cx="7432645" cy="4005540"/>
          </a:xfrm>
        </p:spPr>
        <p:txBody>
          <a:bodyPr/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b="1" dirty="0">
                <a:solidFill>
                  <a:schemeClr val="accent6"/>
                </a:solidFill>
              </a:rPr>
              <a:t>Представители Профсоюза  приняли участие во Всероссийской конференции «Охрана труда и кадровая работа в организациях, подведомственных </a:t>
            </a:r>
            <a:r>
              <a:rPr lang="ru-RU" b="1" dirty="0" err="1" smtClean="0">
                <a:solidFill>
                  <a:schemeClr val="accent6"/>
                </a:solidFill>
              </a:rPr>
              <a:t>Минобрнауки</a:t>
            </a:r>
            <a:r>
              <a:rPr lang="ru-RU" b="1" dirty="0" smtClean="0">
                <a:solidFill>
                  <a:schemeClr val="accent6"/>
                </a:solidFill>
              </a:rPr>
              <a:t>», </a:t>
            </a:r>
            <a:r>
              <a:rPr lang="ru-RU" b="1" dirty="0">
                <a:solidFill>
                  <a:schemeClr val="accent6"/>
                </a:solidFill>
              </a:rPr>
              <a:t>проходившей 20-21 июня в Санкт-Петербургском политехническом университете Петра Великого.</a:t>
            </a:r>
            <a:endParaRPr lang="ru-RU" b="1" dirty="0">
              <a:solidFill>
                <a:schemeClr val="accent6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b="1" dirty="0" smtClean="0">
                <a:solidFill>
                  <a:schemeClr val="accent4"/>
                </a:solidFill>
              </a:rPr>
              <a:t>На </a:t>
            </a:r>
            <a:r>
              <a:rPr lang="ru-RU" b="1" dirty="0">
                <a:solidFill>
                  <a:schemeClr val="accent4"/>
                </a:solidFill>
              </a:rPr>
              <a:t>площадке </a:t>
            </a:r>
            <a:r>
              <a:rPr lang="ru-RU" b="1" dirty="0" smtClean="0">
                <a:solidFill>
                  <a:schemeClr val="accent4"/>
                </a:solidFill>
              </a:rPr>
              <a:t>состоявшегося во </a:t>
            </a:r>
            <a:r>
              <a:rPr lang="ru-RU" b="1" dirty="0">
                <a:solidFill>
                  <a:schemeClr val="accent4"/>
                </a:solidFill>
              </a:rPr>
              <a:t>Владивостоке 15-17 июля </a:t>
            </a:r>
            <a:r>
              <a:rPr lang="ru-RU" b="1" dirty="0" smtClean="0">
                <a:solidFill>
                  <a:schemeClr val="accent4"/>
                </a:solidFill>
              </a:rPr>
              <a:t>XII съезда</a:t>
            </a:r>
            <a:r>
              <a:rPr lang="ru-RU" b="1" dirty="0">
                <a:solidFill>
                  <a:schemeClr val="accent4"/>
                </a:solidFill>
              </a:rPr>
              <a:t> советов молодых ученых и студенческих научных обществ </a:t>
            </a:r>
            <a:r>
              <a:rPr lang="ru-RU" b="1" dirty="0" smtClean="0">
                <a:solidFill>
                  <a:schemeClr val="accent4"/>
                </a:solidFill>
              </a:rPr>
              <a:t>съезда </a:t>
            </a:r>
            <a:r>
              <a:rPr lang="ru-RU" b="1" dirty="0">
                <a:solidFill>
                  <a:schemeClr val="accent4"/>
                </a:solidFill>
              </a:rPr>
              <a:t>был проведен круглый стол «СМУ и Профсоюзы – PRO </a:t>
            </a:r>
            <a:r>
              <a:rPr lang="ru-RU" b="1" dirty="0" err="1">
                <a:solidFill>
                  <a:schemeClr val="accent4"/>
                </a:solidFill>
              </a:rPr>
              <a:t>et</a:t>
            </a:r>
            <a:r>
              <a:rPr lang="ru-RU" b="1" dirty="0">
                <a:solidFill>
                  <a:schemeClr val="accent4"/>
                </a:solidFill>
              </a:rPr>
              <a:t> </a:t>
            </a:r>
            <a:r>
              <a:rPr lang="ru-RU" b="1" dirty="0" smtClean="0">
                <a:solidFill>
                  <a:schemeClr val="accent4"/>
                </a:solidFill>
              </a:rPr>
              <a:t>CONTRA». Представители Профсоюза предложили </a:t>
            </a:r>
            <a:r>
              <a:rPr lang="ru-RU" b="1" dirty="0">
                <a:solidFill>
                  <a:schemeClr val="accent4"/>
                </a:solidFill>
              </a:rPr>
              <a:t>к обсуждению тему </a:t>
            </a:r>
            <a:r>
              <a:rPr lang="ru-RU" b="1" dirty="0" smtClean="0">
                <a:solidFill>
                  <a:schemeClr val="accent4"/>
                </a:solidFill>
              </a:rPr>
              <a:t>«Синергизм </a:t>
            </a:r>
            <a:r>
              <a:rPr lang="ru-RU" b="1" dirty="0">
                <a:solidFill>
                  <a:schemeClr val="accent4"/>
                </a:solidFill>
              </a:rPr>
              <a:t>усилий СМУ и профсоюзов по структуризации социальной жизни молодых ученых». </a:t>
            </a:r>
            <a:r>
              <a:rPr lang="ru-RU" b="1" dirty="0" smtClean="0">
                <a:solidFill>
                  <a:schemeClr val="accent4"/>
                </a:solidFill>
              </a:rPr>
              <a:t>Председатель </a:t>
            </a:r>
            <a:r>
              <a:rPr lang="ru-RU" b="1" dirty="0">
                <a:solidFill>
                  <a:schemeClr val="accent4"/>
                </a:solidFill>
              </a:rPr>
              <a:t>Приморской региональной организации Профсоюза </a:t>
            </a:r>
            <a:r>
              <a:rPr lang="ru-RU" b="1" dirty="0" smtClean="0">
                <a:solidFill>
                  <a:schemeClr val="accent4"/>
                </a:solidFill>
              </a:rPr>
              <a:t>О.С. </a:t>
            </a:r>
            <a:r>
              <a:rPr lang="ru-RU" b="1" dirty="0" err="1" smtClean="0">
                <a:solidFill>
                  <a:schemeClr val="accent4"/>
                </a:solidFill>
              </a:rPr>
              <a:t>Громашева</a:t>
            </a:r>
            <a:r>
              <a:rPr lang="ru-RU" b="1" dirty="0" smtClean="0">
                <a:solidFill>
                  <a:schemeClr val="accent4"/>
                </a:solidFill>
              </a:rPr>
              <a:t> </a:t>
            </a:r>
            <a:r>
              <a:rPr lang="ru-RU" b="1" dirty="0">
                <a:solidFill>
                  <a:schemeClr val="accent4"/>
                </a:solidFill>
              </a:rPr>
              <a:t>рассказала о сотрудничестве ПРО </a:t>
            </a:r>
            <a:r>
              <a:rPr lang="ru-RU" b="1" dirty="0" smtClean="0">
                <a:solidFill>
                  <a:schemeClr val="accent4"/>
                </a:solidFill>
              </a:rPr>
              <a:t>со СМУ </a:t>
            </a:r>
            <a:r>
              <a:rPr lang="ru-RU" b="1" dirty="0">
                <a:solidFill>
                  <a:schemeClr val="accent4"/>
                </a:solidFill>
              </a:rPr>
              <a:t>ДВО РАН и Федерацией профсоюзов Приморского края</a:t>
            </a:r>
            <a:r>
              <a:rPr lang="ru-RU" b="1" dirty="0" smtClean="0">
                <a:solidFill>
                  <a:schemeClr val="accent4"/>
                </a:solidFill>
              </a:rPr>
              <a:t>.</a:t>
            </a:r>
            <a:endParaRPr lang="ru-RU" b="1" dirty="0" smtClean="0">
              <a:solidFill>
                <a:schemeClr val="accent4"/>
              </a:solidFill>
            </a:endParaRPr>
          </a:p>
        </p:txBody>
      </p:sp>
      <p:sp>
        <p:nvSpPr>
          <p:cNvPr id="4" name="Таблица 3"/>
          <p:cNvSpPr>
            <a:spLocks noGrp="1"/>
          </p:cNvSpPr>
          <p:nvPr>
            <p:ph type="tbl" sz="quarter" idx="12"/>
          </p:nvPr>
        </p:nvSpPr>
        <p:spPr>
          <a:xfrm>
            <a:off x="13035776" y="4186287"/>
            <a:ext cx="11180053" cy="2833776"/>
          </a:xfrm>
        </p:spPr>
      </p:sp>
      <p:sp>
        <p:nvSpPr>
          <p:cNvPr id="5" name="Прямоугольник 4"/>
          <p:cNvSpPr/>
          <p:nvPr/>
        </p:nvSpPr>
        <p:spPr>
          <a:xfrm>
            <a:off x="0" y="6368882"/>
            <a:ext cx="1258348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Отчет о деятельности председателя, Центрального совета и президиума ЦС Профсоюза </a:t>
            </a:r>
            <a:br>
              <a:rPr lang="ru-RU" sz="1400" b="1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</a:br>
            <a:r>
              <a:rPr lang="ru-RU" sz="1400" b="1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Г.В. </a:t>
            </a:r>
            <a:r>
              <a:rPr lang="ru-RU" sz="1400" b="1" dirty="0" err="1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Чучева</a:t>
            </a:r>
            <a:r>
              <a:rPr lang="ru-RU" sz="1400" b="1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, Москва, 22 апреля 2025 г.</a:t>
            </a:r>
            <a:endParaRPr lang="ru-RU" sz="1400" b="1" dirty="0" smtClean="0">
              <a:solidFill>
                <a:schemeClr val="accent4">
                  <a:lumMod val="40000"/>
                  <a:lumOff val="60000"/>
                </a:schemeClr>
              </a:solidFill>
            </a:endParaRPr>
          </a:p>
          <a:p>
            <a:endParaRPr lang="ru-RU" sz="1400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  <a:p>
            <a:endParaRPr lang="ru-RU" dirty="0">
              <a:solidFill>
                <a:srgbClr val="0070C0"/>
              </a:solidFill>
            </a:endParaRPr>
          </a:p>
        </p:txBody>
      </p:sp>
      <p:pic>
        <p:nvPicPr>
          <p:cNvPr id="6" name="Изображение 5" descr="Питер универ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168640" y="1403985"/>
            <a:ext cx="3292475" cy="2284730"/>
          </a:xfrm>
          <a:prstGeom prst="rect">
            <a:avLst/>
          </a:prstGeom>
        </p:spPr>
      </p:pic>
      <p:pic>
        <p:nvPicPr>
          <p:cNvPr id="8" name="Изображение 7" descr="ДВ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68640" y="3772535"/>
            <a:ext cx="3292475" cy="209359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0985" y="158403"/>
            <a:ext cx="11348224" cy="1213197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chemeClr val="accent6"/>
                </a:solidFill>
              </a:rPr>
              <a:t>Мероприятия </a:t>
            </a:r>
            <a:br>
              <a:rPr lang="ru-RU" dirty="0" smtClean="0">
                <a:solidFill>
                  <a:schemeClr val="accent6"/>
                </a:solidFill>
              </a:rPr>
            </a:br>
            <a:r>
              <a:rPr lang="ru-RU" dirty="0" smtClean="0">
                <a:solidFill>
                  <a:schemeClr val="accent1"/>
                </a:solidFill>
              </a:rPr>
              <a:t>с участием представителей Профсоюза</a:t>
            </a:r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1"/>
          </p:nvPr>
        </p:nvSpPr>
        <p:spPr>
          <a:xfrm>
            <a:off x="431800" y="1428750"/>
            <a:ext cx="11360785" cy="1271905"/>
          </a:xfrm>
        </p:spPr>
        <p:txBody>
          <a:bodyPr/>
          <a:lstStyle/>
          <a:p>
            <a:r>
              <a:rPr lang="ru-RU" b="1" dirty="0" smtClean="0">
                <a:solidFill>
                  <a:schemeClr val="accent6"/>
                </a:solidFill>
              </a:rPr>
              <a:t>Актив молодежных профсоюзных объединений принял </a:t>
            </a:r>
            <a:r>
              <a:rPr lang="ru-RU" b="1" dirty="0">
                <a:solidFill>
                  <a:schemeClr val="accent6"/>
                </a:solidFill>
              </a:rPr>
              <a:t>участие в IV Конгрессе молодых ученых, проходившем 27-29 ноября в Сочи. </a:t>
            </a:r>
            <a:r>
              <a:rPr lang="ru-RU" b="1" dirty="0" smtClean="0">
                <a:solidFill>
                  <a:schemeClr val="accent6"/>
                </a:solidFill>
              </a:rPr>
              <a:t>Активисты </a:t>
            </a:r>
            <a:r>
              <a:rPr lang="ru-RU" b="1" dirty="0">
                <a:solidFill>
                  <a:schemeClr val="accent6"/>
                </a:solidFill>
              </a:rPr>
              <a:t>посещали лекции, участвовали в дискуссиях и круглых </a:t>
            </a:r>
            <a:r>
              <a:rPr lang="ru-RU" b="1" dirty="0" smtClean="0">
                <a:solidFill>
                  <a:schemeClr val="accent6"/>
                </a:solidFill>
              </a:rPr>
              <a:t>столах, </a:t>
            </a:r>
            <a:r>
              <a:rPr lang="ru-RU" b="1" dirty="0">
                <a:solidFill>
                  <a:schemeClr val="accent6"/>
                </a:solidFill>
              </a:rPr>
              <a:t>заседании Совета молодых ученых Международной ассоциации Академий </a:t>
            </a:r>
            <a:r>
              <a:rPr lang="ru-RU" b="1" dirty="0" smtClean="0">
                <a:solidFill>
                  <a:schemeClr val="accent6"/>
                </a:solidFill>
              </a:rPr>
              <a:t>наук, </a:t>
            </a:r>
            <a:r>
              <a:rPr lang="ru-RU" b="1" dirty="0">
                <a:solidFill>
                  <a:schemeClr val="accent6"/>
                </a:solidFill>
              </a:rPr>
              <a:t>«</a:t>
            </a:r>
            <a:r>
              <a:rPr lang="ru-RU" b="1" dirty="0" smtClean="0">
                <a:solidFill>
                  <a:schemeClr val="accent6"/>
                </a:solidFill>
              </a:rPr>
              <a:t>Открытом диалоге </a:t>
            </a:r>
            <a:r>
              <a:rPr lang="ru-RU" b="1" dirty="0">
                <a:solidFill>
                  <a:schemeClr val="accent6"/>
                </a:solidFill>
              </a:rPr>
              <a:t>с Государственной Думой»</a:t>
            </a:r>
            <a:r>
              <a:rPr lang="ru-RU" b="1" dirty="0" smtClean="0">
                <a:solidFill>
                  <a:schemeClr val="accent6"/>
                </a:solidFill>
              </a:rPr>
              <a:t>.</a:t>
            </a:r>
            <a:endParaRPr lang="ru-RU" b="1" dirty="0" smtClean="0">
              <a:solidFill>
                <a:schemeClr val="accent6"/>
              </a:solidFill>
            </a:endParaRPr>
          </a:p>
          <a:p>
            <a:endParaRPr lang="ru-RU" b="1" dirty="0" smtClean="0">
              <a:solidFill>
                <a:schemeClr val="accent6"/>
              </a:solidFill>
            </a:endParaRPr>
          </a:p>
        </p:txBody>
      </p:sp>
      <p:sp>
        <p:nvSpPr>
          <p:cNvPr id="4" name="Таблица 3"/>
          <p:cNvSpPr>
            <a:spLocks noGrp="1"/>
          </p:cNvSpPr>
          <p:nvPr>
            <p:ph type="tbl" sz="quarter" idx="12"/>
          </p:nvPr>
        </p:nvSpPr>
        <p:spPr>
          <a:xfrm>
            <a:off x="13035776" y="4186287"/>
            <a:ext cx="11180053" cy="2833776"/>
          </a:xfrm>
        </p:spPr>
      </p:sp>
      <p:sp>
        <p:nvSpPr>
          <p:cNvPr id="5" name="Прямоугольник 4"/>
          <p:cNvSpPr/>
          <p:nvPr/>
        </p:nvSpPr>
        <p:spPr>
          <a:xfrm>
            <a:off x="0" y="6368882"/>
            <a:ext cx="1258348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Отчет о деятельности председателя, Центрального совета и президиума ЦС Профсоюза </a:t>
            </a:r>
            <a:endParaRPr lang="ru-RU" sz="1400" b="1" dirty="0" smtClean="0">
              <a:solidFill>
                <a:schemeClr val="accent4">
                  <a:lumMod val="40000"/>
                  <a:lumOff val="60000"/>
                </a:schemeClr>
              </a:solidFill>
            </a:endParaRPr>
          </a:p>
          <a:p>
            <a:pPr algn="ctr"/>
            <a:r>
              <a:rPr lang="ru-RU" sz="1400" b="1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Г.В. </a:t>
            </a:r>
            <a:r>
              <a:rPr lang="ru-RU" sz="1400" b="1" dirty="0" err="1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Чучева</a:t>
            </a:r>
            <a:r>
              <a:rPr lang="ru-RU" sz="1400" b="1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, Москва, </a:t>
            </a:r>
            <a:r>
              <a:rPr lang="ru-RU" sz="1400" b="1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22-24 </a:t>
            </a:r>
            <a:r>
              <a:rPr lang="ru-RU" sz="1400" b="1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апреля 2025 г.</a:t>
            </a:r>
            <a:endParaRPr lang="ru-RU" sz="1400" b="1" dirty="0" smtClean="0">
              <a:solidFill>
                <a:schemeClr val="accent4">
                  <a:lumMod val="40000"/>
                  <a:lumOff val="60000"/>
                </a:schemeClr>
              </a:solidFill>
            </a:endParaRPr>
          </a:p>
          <a:p>
            <a:endParaRPr lang="ru-RU" sz="1400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  <a:p>
            <a:endParaRPr lang="ru-RU" dirty="0">
              <a:solidFill>
                <a:srgbClr val="0070C0"/>
              </a:solidFill>
            </a:endParaRPr>
          </a:p>
        </p:txBody>
      </p:sp>
      <p:pic>
        <p:nvPicPr>
          <p:cNvPr id="6" name="Изображение 5" descr="Б 1"/>
          <p:cNvPicPr>
            <a:picLocks noChangeAspect="1"/>
          </p:cNvPicPr>
          <p:nvPr/>
        </p:nvPicPr>
        <p:blipFill rotWithShape="1">
          <a:blip r:embed="rId1"/>
          <a:srcRect r="6554"/>
          <a:stretch>
            <a:fillRect/>
          </a:stretch>
        </p:blipFill>
        <p:spPr>
          <a:xfrm>
            <a:off x="7998833" y="2886710"/>
            <a:ext cx="3955479" cy="2676525"/>
          </a:xfrm>
          <a:prstGeom prst="rect">
            <a:avLst/>
          </a:prstGeom>
        </p:spPr>
      </p:pic>
      <p:sp>
        <p:nvSpPr>
          <p:cNvPr id="7" name="Текст 2"/>
          <p:cNvSpPr>
            <a:spLocks noGrp="1"/>
          </p:cNvSpPr>
          <p:nvPr/>
        </p:nvSpPr>
        <p:spPr>
          <a:xfrm>
            <a:off x="432435" y="2647950"/>
            <a:ext cx="7562215" cy="1778635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dirty="0" smtClean="0">
                <a:solidFill>
                  <a:schemeClr val="accent4"/>
                </a:solidFill>
                <a:sym typeface="+mn-ea"/>
              </a:rPr>
              <a:t>Профсоюзная </a:t>
            </a:r>
            <a:r>
              <a:rPr lang="ru-RU" b="1" dirty="0">
                <a:solidFill>
                  <a:schemeClr val="accent4"/>
                </a:solidFill>
                <a:sym typeface="+mn-ea"/>
              </a:rPr>
              <a:t>делегация в составе </a:t>
            </a:r>
            <a:r>
              <a:rPr lang="ru-RU" b="1" dirty="0" err="1" smtClean="0">
                <a:solidFill>
                  <a:schemeClr val="accent4"/>
                </a:solidFill>
                <a:sym typeface="+mn-ea"/>
              </a:rPr>
              <a:t>Г.В.Чучевой</a:t>
            </a:r>
            <a:r>
              <a:rPr lang="ru-RU" b="1" dirty="0">
                <a:solidFill>
                  <a:schemeClr val="accent4"/>
                </a:solidFill>
                <a:sym typeface="+mn-ea"/>
              </a:rPr>
              <a:t>, </a:t>
            </a:r>
            <a:r>
              <a:rPr lang="ru-RU" b="1" dirty="0" err="1" smtClean="0">
                <a:solidFill>
                  <a:schemeClr val="accent4"/>
                </a:solidFill>
                <a:sym typeface="+mn-ea"/>
              </a:rPr>
              <a:t>В.А.Юркина</a:t>
            </a:r>
            <a:r>
              <a:rPr lang="ru-RU" b="1" dirty="0">
                <a:solidFill>
                  <a:schemeClr val="accent4"/>
                </a:solidFill>
                <a:sym typeface="+mn-ea"/>
              </a:rPr>
              <a:t>,                         </a:t>
            </a:r>
            <a:r>
              <a:rPr lang="ru-RU" b="1" dirty="0" err="1" smtClean="0">
                <a:solidFill>
                  <a:schemeClr val="accent4"/>
                </a:solidFill>
                <a:sym typeface="+mn-ea"/>
              </a:rPr>
              <a:t>Т.М.Федоровой</a:t>
            </a:r>
            <a:r>
              <a:rPr lang="ru-RU" b="1" dirty="0" smtClean="0">
                <a:solidFill>
                  <a:schemeClr val="accent4"/>
                </a:solidFill>
                <a:sym typeface="+mn-ea"/>
              </a:rPr>
              <a:t> </a:t>
            </a:r>
            <a:r>
              <a:rPr lang="ru-RU" b="1" dirty="0">
                <a:solidFill>
                  <a:schemeClr val="accent4"/>
                </a:solidFill>
                <a:sym typeface="+mn-ea"/>
              </a:rPr>
              <a:t>приняла участие в </a:t>
            </a:r>
            <a:r>
              <a:rPr lang="ru-RU" b="1" dirty="0" smtClean="0">
                <a:solidFill>
                  <a:schemeClr val="accent4"/>
                </a:solidFill>
                <a:sym typeface="+mn-ea"/>
              </a:rPr>
              <a:t>Отчетно-выборной конференции Объединенной отраслевой профсоюзной организации работников Национальной академии наук Беларуси,</a:t>
            </a:r>
            <a:r>
              <a:rPr lang="ru-RU" b="1" dirty="0">
                <a:solidFill>
                  <a:schemeClr val="accent4"/>
                </a:solidFill>
                <a:sym typeface="+mn-ea"/>
              </a:rPr>
              <a:t> которая проходила  в Минске 16 ноября. </a:t>
            </a:r>
            <a:r>
              <a:rPr lang="ru-RU" b="1" dirty="0" smtClean="0">
                <a:solidFill>
                  <a:schemeClr val="accent4"/>
                </a:solidFill>
                <a:sym typeface="+mn-ea"/>
              </a:rPr>
              <a:t>По итогам взаимодействия стороны </a:t>
            </a:r>
            <a:r>
              <a:rPr lang="ru-RU" b="1" dirty="0">
                <a:solidFill>
                  <a:schemeClr val="accent4"/>
                </a:solidFill>
                <a:sym typeface="+mn-ea"/>
              </a:rPr>
              <a:t>договорились </a:t>
            </a:r>
            <a:r>
              <a:rPr lang="ru-RU" b="1" dirty="0" smtClean="0">
                <a:solidFill>
                  <a:schemeClr val="accent4"/>
                </a:solidFill>
                <a:sym typeface="+mn-ea"/>
              </a:rPr>
              <a:t>перезаключить</a:t>
            </a:r>
            <a:r>
              <a:rPr lang="ru-RU" b="1" dirty="0">
                <a:solidFill>
                  <a:schemeClr val="accent4"/>
                </a:solidFill>
                <a:sym typeface="+mn-ea"/>
              </a:rPr>
              <a:t> соглашение о </a:t>
            </a:r>
            <a:r>
              <a:rPr lang="ru-RU" b="1" dirty="0" smtClean="0">
                <a:solidFill>
                  <a:schemeClr val="accent4"/>
                </a:solidFill>
                <a:sym typeface="+mn-ea"/>
              </a:rPr>
              <a:t>сотрудничестве, </a:t>
            </a:r>
            <a:r>
              <a:rPr lang="ru-RU" b="1" dirty="0">
                <a:solidFill>
                  <a:schemeClr val="accent4"/>
                </a:solidFill>
                <a:sym typeface="+mn-ea"/>
              </a:rPr>
              <a:t>проработать вопрос о воссоздании </a:t>
            </a:r>
            <a:r>
              <a:rPr lang="ru-RU" b="1" dirty="0" smtClean="0">
                <a:solidFill>
                  <a:schemeClr val="accent4"/>
                </a:solidFill>
                <a:sym typeface="+mn-ea"/>
              </a:rPr>
              <a:t>Международной </a:t>
            </a:r>
            <a:r>
              <a:rPr lang="ru-RU" b="1" dirty="0">
                <a:solidFill>
                  <a:schemeClr val="accent4"/>
                </a:solidFill>
                <a:sym typeface="+mn-ea"/>
              </a:rPr>
              <a:t>ассоциации профсоюзов академий </a:t>
            </a:r>
            <a:r>
              <a:rPr lang="ru-RU" b="1" dirty="0" smtClean="0">
                <a:solidFill>
                  <a:schemeClr val="accent4"/>
                </a:solidFill>
                <a:sym typeface="+mn-ea"/>
              </a:rPr>
              <a:t>наук, наладить молодежные обмены, оздоровительный отдых членов нашего Профсоюза на </a:t>
            </a:r>
            <a:r>
              <a:rPr lang="ru-RU" b="1" dirty="0">
                <a:solidFill>
                  <a:schemeClr val="accent4"/>
                </a:solidFill>
                <a:sym typeface="+mn-ea"/>
              </a:rPr>
              <a:t>базе санаториев Федерации профсоюзов Беларуси. </a:t>
            </a:r>
            <a:endParaRPr lang="ru-RU" b="1" dirty="0">
              <a:solidFill>
                <a:schemeClr val="accent4"/>
              </a:solidFill>
            </a:endParaRPr>
          </a:p>
          <a:p>
            <a:endParaRPr lang="ru-RU" b="1" dirty="0">
              <a:solidFill>
                <a:schemeClr val="accent4"/>
              </a:solidFill>
            </a:endParaRPr>
          </a:p>
          <a:p>
            <a:endParaRPr lang="ru-RU" b="1" dirty="0">
              <a:solidFill>
                <a:schemeClr val="accent4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7268" y="147250"/>
            <a:ext cx="11485755" cy="1882272"/>
          </a:xfrm>
        </p:spPr>
        <p:txBody>
          <a:bodyPr/>
          <a:lstStyle/>
          <a:p>
            <a:r>
              <a:rPr lang="ru-RU" dirty="0" smtClean="0">
                <a:solidFill>
                  <a:schemeClr val="accent1"/>
                </a:solidFill>
              </a:rPr>
              <a:t>Обучающие и корпоративные мероприятия</a:t>
            </a:r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1"/>
          </p:nvPr>
        </p:nvSpPr>
        <p:spPr>
          <a:xfrm>
            <a:off x="535259" y="1003609"/>
            <a:ext cx="11251580" cy="4962294"/>
          </a:xfrm>
        </p:spPr>
        <p:txBody>
          <a:bodyPr/>
          <a:lstStyle/>
          <a:p>
            <a:pPr marL="285750" indent="-285750" fontAlgn="base">
              <a:buFont typeface="Wingdings" panose="05000000000000000000" pitchFamily="2" charset="2"/>
              <a:buChar char="v"/>
            </a:pPr>
            <a:r>
              <a:rPr lang="ru-RU" b="1" dirty="0" smtClean="0">
                <a:solidFill>
                  <a:schemeClr val="accent6"/>
                </a:solidFill>
              </a:rPr>
              <a:t>Проведен конкурс на лучшую постановку работы первичных профорганизаций «Сильная </a:t>
            </a:r>
            <a:r>
              <a:rPr lang="ru-RU" b="1" dirty="0" err="1" smtClean="0">
                <a:solidFill>
                  <a:schemeClr val="accent6"/>
                </a:solidFill>
              </a:rPr>
              <a:t>первичка</a:t>
            </a:r>
            <a:r>
              <a:rPr lang="ru-RU" b="1" dirty="0" smtClean="0">
                <a:solidFill>
                  <a:schemeClr val="accent6"/>
                </a:solidFill>
              </a:rPr>
              <a:t> – сильный профсоюз», в котором приняли участие 7 ППО. Победители награждены денежными премиями, призеры – дипломами.</a:t>
            </a:r>
            <a:r>
              <a:rPr lang="ru-RU" b="1" dirty="0" smtClean="0"/>
              <a:t> </a:t>
            </a:r>
            <a:endParaRPr lang="ru-RU" b="1" dirty="0" smtClean="0"/>
          </a:p>
          <a:p>
            <a:pPr marL="285750" indent="-285750" fontAlgn="base">
              <a:buFont typeface="Wingdings" panose="05000000000000000000" pitchFamily="2" charset="2"/>
              <a:buChar char="v"/>
            </a:pPr>
            <a:r>
              <a:rPr lang="ru-RU" b="1" dirty="0" smtClean="0">
                <a:solidFill>
                  <a:schemeClr val="accent1"/>
                </a:solidFill>
              </a:rPr>
              <a:t>Представитель Профсоюза в </a:t>
            </a:r>
            <a:r>
              <a:rPr lang="ru-RU" b="1" dirty="0" err="1" smtClean="0">
                <a:solidFill>
                  <a:schemeClr val="accent1"/>
                </a:solidFill>
              </a:rPr>
              <a:t>Жилкомиссии</a:t>
            </a:r>
            <a:r>
              <a:rPr lang="ru-RU" b="1" dirty="0" smtClean="0">
                <a:solidFill>
                  <a:schemeClr val="accent1"/>
                </a:solidFill>
              </a:rPr>
              <a:t> </a:t>
            </a:r>
            <a:r>
              <a:rPr lang="ru-RU" b="1" dirty="0" err="1" smtClean="0">
                <a:solidFill>
                  <a:schemeClr val="accent1"/>
                </a:solidFill>
              </a:rPr>
              <a:t>Минобрнауки</a:t>
            </a:r>
            <a:r>
              <a:rPr lang="ru-RU" b="1" dirty="0" smtClean="0">
                <a:solidFill>
                  <a:schemeClr val="accent1"/>
                </a:solidFill>
              </a:rPr>
              <a:t> </a:t>
            </a:r>
            <a:r>
              <a:rPr lang="ru-RU" b="1" dirty="0" err="1" smtClean="0">
                <a:solidFill>
                  <a:schemeClr val="accent1"/>
                </a:solidFill>
              </a:rPr>
              <a:t>Е.А.Киселева</a:t>
            </a:r>
            <a:r>
              <a:rPr lang="ru-RU" b="1" dirty="0" smtClean="0">
                <a:solidFill>
                  <a:schemeClr val="accent1"/>
                </a:solidFill>
              </a:rPr>
              <a:t> в течение года провела 7 коллективных семинаров и 217 консультаций для соискателей ГЖС.  </a:t>
            </a:r>
            <a:endParaRPr lang="ru-RU" b="1" dirty="0" smtClean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b="1" dirty="0" smtClean="0">
                <a:solidFill>
                  <a:schemeClr val="accent6"/>
                </a:solidFill>
              </a:rPr>
              <a:t>Юрист Профсоюза </a:t>
            </a:r>
            <a:r>
              <a:rPr lang="ru-RU" b="1" dirty="0" err="1" smtClean="0">
                <a:solidFill>
                  <a:schemeClr val="accent6"/>
                </a:solidFill>
              </a:rPr>
              <a:t>И.Г.Богатыренко</a:t>
            </a:r>
            <a:r>
              <a:rPr lang="ru-RU" b="1" dirty="0" smtClean="0">
                <a:solidFill>
                  <a:schemeClr val="accent6"/>
                </a:solidFill>
              </a:rPr>
              <a:t> провел</a:t>
            </a:r>
            <a:r>
              <a:rPr lang="ru-RU" b="1" dirty="0">
                <a:solidFill>
                  <a:schemeClr val="accent6"/>
                </a:solidFill>
              </a:rPr>
              <a:t>  20 июня </a:t>
            </a:r>
            <a:r>
              <a:rPr lang="ru-RU" b="1" dirty="0" err="1">
                <a:solidFill>
                  <a:schemeClr val="accent6"/>
                </a:solidFill>
              </a:rPr>
              <a:t>вебинар</a:t>
            </a:r>
            <a:r>
              <a:rPr lang="ru-RU" b="1" dirty="0">
                <a:solidFill>
                  <a:schemeClr val="accent6"/>
                </a:solidFill>
              </a:rPr>
              <a:t> </a:t>
            </a:r>
            <a:r>
              <a:rPr lang="ru-RU" b="1" dirty="0" smtClean="0">
                <a:solidFill>
                  <a:schemeClr val="accent6"/>
                </a:solidFill>
              </a:rPr>
              <a:t>"Трудовое законодательство. </a:t>
            </a:r>
            <a:r>
              <a:rPr lang="ru-RU" b="1" dirty="0">
                <a:solidFill>
                  <a:schemeClr val="accent6"/>
                </a:solidFill>
              </a:rPr>
              <a:t>Коллективный договор" для профактива. </a:t>
            </a:r>
            <a:r>
              <a:rPr lang="ru-RU" b="1" dirty="0" smtClean="0">
                <a:solidFill>
                  <a:schemeClr val="accent6"/>
                </a:solidFill>
              </a:rPr>
              <a:t>Обсуждались вопросы о порядке </a:t>
            </a:r>
            <a:r>
              <a:rPr lang="ru-RU" b="1" dirty="0">
                <a:solidFill>
                  <a:schemeClr val="accent6"/>
                </a:solidFill>
              </a:rPr>
              <a:t>утверждения </a:t>
            </a:r>
            <a:r>
              <a:rPr lang="ru-RU" b="1" dirty="0" smtClean="0">
                <a:solidFill>
                  <a:schemeClr val="accent6"/>
                </a:solidFill>
              </a:rPr>
              <a:t>локальных</a:t>
            </a:r>
            <a:r>
              <a:rPr lang="ru-RU" b="1" dirty="0">
                <a:solidFill>
                  <a:schemeClr val="accent6"/>
                </a:solidFill>
              </a:rPr>
              <a:t> нормативных </a:t>
            </a:r>
            <a:r>
              <a:rPr lang="ru-RU" b="1" dirty="0" smtClean="0">
                <a:solidFill>
                  <a:schemeClr val="accent6"/>
                </a:solidFill>
              </a:rPr>
              <a:t>актов, взаимодействии с  работодателем в рамках контроля </a:t>
            </a:r>
            <a:r>
              <a:rPr lang="ru-RU" b="1" dirty="0">
                <a:solidFill>
                  <a:schemeClr val="accent6"/>
                </a:solidFill>
              </a:rPr>
              <a:t>исполнения </a:t>
            </a:r>
            <a:r>
              <a:rPr lang="ru-RU" b="1" dirty="0" smtClean="0">
                <a:solidFill>
                  <a:schemeClr val="accent6"/>
                </a:solidFill>
              </a:rPr>
              <a:t>КД, </a:t>
            </a:r>
            <a:r>
              <a:rPr lang="ru-RU" b="1" dirty="0">
                <a:solidFill>
                  <a:schemeClr val="accent6"/>
                </a:solidFill>
              </a:rPr>
              <a:t>возможностях получения </a:t>
            </a:r>
            <a:r>
              <a:rPr lang="ru-RU" b="1" dirty="0" smtClean="0">
                <a:solidFill>
                  <a:schemeClr val="accent6"/>
                </a:solidFill>
              </a:rPr>
              <a:t>данных </a:t>
            </a:r>
            <a:r>
              <a:rPr lang="ru-RU" b="1" dirty="0">
                <a:solidFill>
                  <a:schemeClr val="accent6"/>
                </a:solidFill>
              </a:rPr>
              <a:t>по финансированию и численности </a:t>
            </a:r>
            <a:r>
              <a:rPr lang="ru-RU" b="1" dirty="0" smtClean="0">
                <a:solidFill>
                  <a:schemeClr val="accent6"/>
                </a:solidFill>
              </a:rPr>
              <a:t>учреждения.  Видеозапись </a:t>
            </a:r>
            <a:r>
              <a:rPr lang="ru-RU" b="1" dirty="0" err="1" smtClean="0">
                <a:solidFill>
                  <a:schemeClr val="accent6"/>
                </a:solidFill>
              </a:rPr>
              <a:t>вебинара</a:t>
            </a:r>
            <a:r>
              <a:rPr lang="ru-RU" b="1" dirty="0" smtClean="0">
                <a:solidFill>
                  <a:schemeClr val="accent6"/>
                </a:solidFill>
              </a:rPr>
              <a:t> разослана.</a:t>
            </a:r>
            <a:endParaRPr lang="ru-RU" b="1" dirty="0">
              <a:solidFill>
                <a:schemeClr val="accent6"/>
              </a:solidFill>
            </a:endParaRPr>
          </a:p>
          <a:p>
            <a:pPr marL="285750" indent="-285750" fontAlgn="base">
              <a:buFont typeface="Wingdings" panose="05000000000000000000" pitchFamily="2" charset="2"/>
              <a:buChar char="v"/>
            </a:pPr>
            <a:r>
              <a:rPr lang="ru-RU" b="1" dirty="0" smtClean="0">
                <a:solidFill>
                  <a:schemeClr val="accent1"/>
                </a:solidFill>
              </a:rPr>
              <a:t>При </a:t>
            </a:r>
            <a:r>
              <a:rPr lang="ru-RU" b="1" dirty="0">
                <a:solidFill>
                  <a:schemeClr val="accent1"/>
                </a:solidFill>
              </a:rPr>
              <a:t>поддержке Профсоюза РАН, Профсоюза СО РАН, молодежного объединения «</a:t>
            </a:r>
            <a:r>
              <a:rPr lang="ru-RU" b="1" dirty="0" err="1">
                <a:solidFill>
                  <a:schemeClr val="accent1"/>
                </a:solidFill>
              </a:rPr>
              <a:t>СТрИМ</a:t>
            </a:r>
            <a:r>
              <a:rPr lang="ru-RU" b="1" dirty="0">
                <a:solidFill>
                  <a:schemeClr val="accent1"/>
                </a:solidFill>
              </a:rPr>
              <a:t>» и ТПО </a:t>
            </a:r>
            <a:r>
              <a:rPr lang="ru-RU" b="1" dirty="0" smtClean="0">
                <a:solidFill>
                  <a:schemeClr val="accent1"/>
                </a:solidFill>
              </a:rPr>
              <a:t>Профсоюза </a:t>
            </a:r>
            <a:r>
              <a:rPr lang="ru-RU" b="1" dirty="0" smtClean="0">
                <a:solidFill>
                  <a:schemeClr val="accent1"/>
                </a:solidFill>
              </a:rPr>
              <a:t>17 сентября в </a:t>
            </a:r>
            <a:r>
              <a:rPr lang="ru-RU" b="1" dirty="0">
                <a:solidFill>
                  <a:schemeClr val="accent1"/>
                </a:solidFill>
              </a:rPr>
              <a:t>зале заседания Президиума СО </a:t>
            </a:r>
            <a:r>
              <a:rPr lang="ru-RU" b="1" dirty="0" smtClean="0">
                <a:solidFill>
                  <a:schemeClr val="accent1"/>
                </a:solidFill>
              </a:rPr>
              <a:t>РАН проведен </a:t>
            </a:r>
            <a:r>
              <a:rPr lang="ru-RU" b="1" dirty="0" err="1" smtClean="0">
                <a:solidFill>
                  <a:schemeClr val="accent1"/>
                </a:solidFill>
              </a:rPr>
              <a:t>вебинар</a:t>
            </a:r>
            <a:r>
              <a:rPr lang="ru-RU" b="1" dirty="0" smtClean="0">
                <a:solidFill>
                  <a:schemeClr val="accent1"/>
                </a:solidFill>
              </a:rPr>
              <a:t> </a:t>
            </a:r>
            <a:r>
              <a:rPr lang="ru-RU" b="1" dirty="0">
                <a:solidFill>
                  <a:schemeClr val="accent1"/>
                </a:solidFill>
              </a:rPr>
              <a:t>«</a:t>
            </a:r>
            <a:r>
              <a:rPr lang="ru-RU" b="1" dirty="0" err="1">
                <a:solidFill>
                  <a:schemeClr val="accent1"/>
                </a:solidFill>
              </a:rPr>
              <a:t>Грантовая</a:t>
            </a:r>
            <a:r>
              <a:rPr lang="ru-RU" b="1" dirty="0">
                <a:solidFill>
                  <a:schemeClr val="accent1"/>
                </a:solidFill>
              </a:rPr>
              <a:t> </a:t>
            </a:r>
            <a:r>
              <a:rPr lang="ru-RU" b="1" dirty="0" smtClean="0">
                <a:solidFill>
                  <a:schemeClr val="accent1"/>
                </a:solidFill>
              </a:rPr>
              <a:t>эстафета».</a:t>
            </a:r>
            <a:r>
              <a:rPr lang="ru-RU" b="1" dirty="0">
                <a:solidFill>
                  <a:schemeClr val="accent1"/>
                </a:solidFill>
              </a:rPr>
              <a:t> </a:t>
            </a:r>
            <a:r>
              <a:rPr lang="ru-RU" b="1" dirty="0" smtClean="0">
                <a:solidFill>
                  <a:schemeClr val="accent1"/>
                </a:solidFill>
              </a:rPr>
              <a:t>Обсуждались механизмы </a:t>
            </a:r>
            <a:r>
              <a:rPr lang="ru-RU" b="1" dirty="0">
                <a:solidFill>
                  <a:schemeClr val="accent1"/>
                </a:solidFill>
              </a:rPr>
              <a:t>получения грантов социальных фондов для реализации профсоюзных проектов на проведение обучающих, спортивных, культурных мероприятий,. </a:t>
            </a:r>
            <a:r>
              <a:rPr lang="ru-RU" b="1" dirty="0" smtClean="0">
                <a:solidFill>
                  <a:schemeClr val="accent1"/>
                </a:solidFill>
              </a:rPr>
              <a:t>Видеозапись </a:t>
            </a:r>
            <a:r>
              <a:rPr lang="ru-RU" b="1" dirty="0">
                <a:solidFill>
                  <a:schemeClr val="accent1"/>
                </a:solidFill>
              </a:rPr>
              <a:t>мероприятия, </a:t>
            </a:r>
            <a:r>
              <a:rPr lang="ru-RU" b="1" dirty="0" smtClean="0">
                <a:solidFill>
                  <a:schemeClr val="accent1"/>
                </a:solidFill>
              </a:rPr>
              <a:t>и </a:t>
            </a:r>
            <a:r>
              <a:rPr lang="ru-RU" b="1" dirty="0">
                <a:solidFill>
                  <a:schemeClr val="accent1"/>
                </a:solidFill>
              </a:rPr>
              <a:t>презентации </a:t>
            </a:r>
            <a:r>
              <a:rPr lang="ru-RU" b="1" dirty="0" smtClean="0">
                <a:solidFill>
                  <a:schemeClr val="accent1"/>
                </a:solidFill>
              </a:rPr>
              <a:t>разосланы. </a:t>
            </a:r>
            <a:endParaRPr lang="ru-RU" b="1" dirty="0" smtClean="0">
              <a:solidFill>
                <a:schemeClr val="accent1"/>
              </a:solidFill>
            </a:endParaRPr>
          </a:p>
          <a:p>
            <a:pPr marL="285750" indent="-285750" fontAlgn="base">
              <a:buFont typeface="Wingdings" panose="05000000000000000000" pitchFamily="2" charset="2"/>
              <a:buChar char="v"/>
            </a:pPr>
            <a:endParaRPr lang="ru-RU" b="1" dirty="0"/>
          </a:p>
          <a:p>
            <a:endParaRPr lang="ru-RU" b="1" dirty="0"/>
          </a:p>
        </p:txBody>
      </p:sp>
      <p:sp>
        <p:nvSpPr>
          <p:cNvPr id="4" name="Таблица 3"/>
          <p:cNvSpPr>
            <a:spLocks noGrp="1"/>
          </p:cNvSpPr>
          <p:nvPr>
            <p:ph type="tbl" sz="quarter" idx="12"/>
          </p:nvPr>
        </p:nvSpPr>
        <p:spPr>
          <a:xfrm>
            <a:off x="13035776" y="4186287"/>
            <a:ext cx="11180053" cy="2833776"/>
          </a:xfrm>
        </p:spPr>
      </p:sp>
      <p:sp>
        <p:nvSpPr>
          <p:cNvPr id="5" name="Прямоугольник 4"/>
          <p:cNvSpPr/>
          <p:nvPr/>
        </p:nvSpPr>
        <p:spPr>
          <a:xfrm>
            <a:off x="0" y="6368882"/>
            <a:ext cx="1258348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Отчет о деятельности председателя, Центрального совета и президиума ЦС Профсоюза </a:t>
            </a:r>
            <a:endParaRPr lang="ru-RU" sz="1400" b="1" dirty="0" smtClean="0">
              <a:solidFill>
                <a:schemeClr val="accent4">
                  <a:lumMod val="40000"/>
                  <a:lumOff val="60000"/>
                </a:schemeClr>
              </a:solidFill>
            </a:endParaRPr>
          </a:p>
          <a:p>
            <a:pPr algn="ctr"/>
            <a:r>
              <a:rPr lang="ru-RU" sz="1400" b="1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Г.В. </a:t>
            </a:r>
            <a:r>
              <a:rPr lang="ru-RU" sz="1400" b="1" dirty="0" err="1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Чучева</a:t>
            </a:r>
            <a:r>
              <a:rPr lang="ru-RU" sz="1400" b="1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, Москва, </a:t>
            </a:r>
            <a:r>
              <a:rPr lang="ru-RU" sz="1400" b="1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22-24 </a:t>
            </a:r>
            <a:r>
              <a:rPr lang="ru-RU" sz="1400" b="1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апреля 2025 г.</a:t>
            </a:r>
            <a:endParaRPr lang="ru-RU" sz="1400" b="1" dirty="0" smtClean="0">
              <a:solidFill>
                <a:schemeClr val="accent4">
                  <a:lumMod val="40000"/>
                  <a:lumOff val="60000"/>
                </a:schemeClr>
              </a:solidFill>
            </a:endParaRPr>
          </a:p>
          <a:p>
            <a:endParaRPr lang="ru-RU" sz="1400" b="1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  <a:p>
            <a:endParaRPr lang="ru-RU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26365" y="243840"/>
            <a:ext cx="10052685" cy="1278890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chemeClr val="accent1"/>
                </a:solidFill>
              </a:rPr>
              <a:t>Организационные мероприятия, </a:t>
            </a:r>
            <a:r>
              <a:rPr lang="ru-RU" dirty="0" smtClean="0">
                <a:solidFill>
                  <a:schemeClr val="accent6"/>
                </a:solidFill>
              </a:rPr>
              <a:t>юридические процедуры</a:t>
            </a:r>
            <a:endParaRPr lang="ru-RU" dirty="0" smtClean="0">
              <a:solidFill>
                <a:schemeClr val="accent6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1"/>
          </p:nvPr>
        </p:nvSpPr>
        <p:spPr>
          <a:xfrm>
            <a:off x="230010" y="1618027"/>
            <a:ext cx="8929364" cy="3086842"/>
          </a:xfrm>
        </p:spPr>
        <p:txBody>
          <a:bodyPr/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ru-RU" b="1" dirty="0">
                <a:solidFill>
                  <a:schemeClr val="accent1"/>
                </a:solidFill>
              </a:rPr>
              <a:t>Зарегистрирован Устав Всероссийского профсоюза работников РАН </a:t>
            </a:r>
            <a:r>
              <a:rPr lang="ru-RU" b="1" dirty="0" smtClean="0">
                <a:solidFill>
                  <a:schemeClr val="accent1"/>
                </a:solidFill>
              </a:rPr>
              <a:t>       в </a:t>
            </a:r>
            <a:r>
              <a:rPr lang="ru-RU" b="1" dirty="0">
                <a:solidFill>
                  <a:schemeClr val="accent1"/>
                </a:solidFill>
              </a:rPr>
              <a:t>редакции, утвержденной IX внеочередным съездом профсоюза             19 октября 2023 г. </a:t>
            </a:r>
            <a:r>
              <a:rPr lang="ru-RU" b="1" dirty="0" smtClean="0">
                <a:solidFill>
                  <a:schemeClr val="accent1"/>
                </a:solidFill>
              </a:rPr>
              <a:t>Запись </a:t>
            </a:r>
            <a:r>
              <a:rPr lang="ru-RU" b="1" dirty="0">
                <a:solidFill>
                  <a:schemeClr val="accent1"/>
                </a:solidFill>
              </a:rPr>
              <a:t>внесена в ЕГРЮЛ 22.03.2024 </a:t>
            </a:r>
            <a:r>
              <a:rPr lang="ru-RU" b="1" dirty="0" smtClean="0">
                <a:solidFill>
                  <a:schemeClr val="accent1"/>
                </a:solidFill>
              </a:rPr>
              <a:t>г.</a:t>
            </a:r>
            <a:endParaRPr lang="ru-RU" b="1" dirty="0" smtClean="0">
              <a:solidFill>
                <a:schemeClr val="accent1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ru-RU" b="1" dirty="0" smtClean="0">
                <a:solidFill>
                  <a:schemeClr val="accent6"/>
                </a:solidFill>
              </a:rPr>
              <a:t>Проведено два </a:t>
            </a:r>
            <a:r>
              <a:rPr lang="ru-RU" b="1" dirty="0">
                <a:solidFill>
                  <a:schemeClr val="accent6"/>
                </a:solidFill>
              </a:rPr>
              <a:t>заседания Центрального совета </a:t>
            </a:r>
            <a:r>
              <a:rPr lang="ru-RU" b="1" dirty="0" smtClean="0">
                <a:solidFill>
                  <a:schemeClr val="accent6"/>
                </a:solidFill>
              </a:rPr>
              <a:t>в очном режиме и           5 заседаний президиума ЦС по ВКС</a:t>
            </a:r>
            <a:endParaRPr lang="ru-RU" b="1" dirty="0">
              <a:solidFill>
                <a:schemeClr val="accent6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ru-RU" b="1" dirty="0" smtClean="0">
                <a:solidFill>
                  <a:schemeClr val="accent1"/>
                </a:solidFill>
              </a:rPr>
              <a:t>Проводились </a:t>
            </a:r>
            <a:r>
              <a:rPr lang="ru-RU" b="1" dirty="0">
                <a:solidFill>
                  <a:schemeClr val="accent1"/>
                </a:solidFill>
              </a:rPr>
              <a:t>заседания Комиссий ЦС, Комиссии по Межотраслевому </a:t>
            </a:r>
            <a:r>
              <a:rPr lang="ru-RU" b="1" dirty="0" smtClean="0">
                <a:solidFill>
                  <a:schemeClr val="accent1"/>
                </a:solidFill>
              </a:rPr>
              <a:t>соглашению. </a:t>
            </a:r>
            <a:endParaRPr lang="ru-RU" b="1" dirty="0" smtClean="0">
              <a:solidFill>
                <a:schemeClr val="accent1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ru-RU" b="1" dirty="0">
                <a:solidFill>
                  <a:schemeClr val="accent6"/>
                </a:solidFill>
              </a:rPr>
              <a:t>Р</a:t>
            </a:r>
            <a:r>
              <a:rPr lang="ru-RU" b="1" dirty="0" smtClean="0">
                <a:solidFill>
                  <a:schemeClr val="accent6"/>
                </a:solidFill>
              </a:rPr>
              <a:t>аботала Контрольно-ревизионная комиссия </a:t>
            </a:r>
            <a:endParaRPr lang="ru-RU" b="1" dirty="0" smtClean="0">
              <a:solidFill>
                <a:schemeClr val="accent6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ru-RU" b="1" dirty="0" smtClean="0">
                <a:solidFill>
                  <a:schemeClr val="accent1"/>
                </a:solidFill>
              </a:rPr>
              <a:t>Проводились еженедельные оперативные совещания профсоюзного актива</a:t>
            </a:r>
            <a:endParaRPr lang="ru-RU" b="1" dirty="0" smtClean="0">
              <a:solidFill>
                <a:schemeClr val="accent1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ru-RU" b="1" dirty="0" smtClean="0">
                <a:solidFill>
                  <a:schemeClr val="accent6"/>
                </a:solidFill>
              </a:rPr>
              <a:t>Создан новый сайт Профсоюза на независимой платформе</a:t>
            </a:r>
            <a:endParaRPr lang="ru-RU" b="1" dirty="0" smtClean="0">
              <a:solidFill>
                <a:schemeClr val="accent6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ru-RU" b="1" dirty="0" smtClean="0">
                <a:solidFill>
                  <a:schemeClr val="accent1"/>
                </a:solidFill>
              </a:rPr>
              <a:t>Выпущен Справочник Профсоюза</a:t>
            </a:r>
            <a:endParaRPr lang="ru-RU" b="1" dirty="0">
              <a:solidFill>
                <a:schemeClr val="accent1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v"/>
            </a:pPr>
            <a:endParaRPr lang="ru-RU" b="1" dirty="0" smtClean="0">
              <a:solidFill>
                <a:schemeClr val="accent1"/>
              </a:solidFill>
            </a:endParaRPr>
          </a:p>
          <a:p>
            <a:endParaRPr lang="ru-RU" b="1" dirty="0" smtClean="0">
              <a:solidFill>
                <a:schemeClr val="accent1"/>
              </a:solidFill>
            </a:endParaRPr>
          </a:p>
        </p:txBody>
      </p:sp>
      <p:sp>
        <p:nvSpPr>
          <p:cNvPr id="4" name="Таблица 3"/>
          <p:cNvSpPr>
            <a:spLocks noGrp="1"/>
          </p:cNvSpPr>
          <p:nvPr>
            <p:ph type="tbl" sz="quarter" idx="12"/>
          </p:nvPr>
        </p:nvSpPr>
        <p:spPr>
          <a:xfrm>
            <a:off x="13035776" y="4186287"/>
            <a:ext cx="11180053" cy="2833776"/>
          </a:xfrm>
        </p:spPr>
      </p:sp>
      <p:sp>
        <p:nvSpPr>
          <p:cNvPr id="5" name="Прямоугольник 4"/>
          <p:cNvSpPr/>
          <p:nvPr/>
        </p:nvSpPr>
        <p:spPr>
          <a:xfrm>
            <a:off x="0" y="6368882"/>
            <a:ext cx="1258348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Отчет о деятельности председателя, Центрального совета и президиума ЦС Профсоюза </a:t>
            </a:r>
            <a:endParaRPr lang="ru-RU" sz="1400" b="1" dirty="0" smtClean="0">
              <a:solidFill>
                <a:schemeClr val="accent4">
                  <a:lumMod val="40000"/>
                  <a:lumOff val="60000"/>
                </a:schemeClr>
              </a:solidFill>
            </a:endParaRPr>
          </a:p>
          <a:p>
            <a:pPr algn="ctr"/>
            <a:r>
              <a:rPr lang="ru-RU" sz="1400" b="1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Г.В. </a:t>
            </a:r>
            <a:r>
              <a:rPr lang="ru-RU" sz="1400" b="1" dirty="0" err="1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Чучева</a:t>
            </a:r>
            <a:r>
              <a:rPr lang="ru-RU" sz="1400" b="1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, Москва, </a:t>
            </a:r>
            <a:r>
              <a:rPr lang="ru-RU" sz="1400" b="1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22-24 </a:t>
            </a:r>
            <a:r>
              <a:rPr lang="ru-RU" sz="1400" b="1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апреля 2025 г.</a:t>
            </a:r>
            <a:endParaRPr lang="ru-RU" sz="1400" b="1" dirty="0" smtClean="0">
              <a:solidFill>
                <a:schemeClr val="accent4">
                  <a:lumMod val="40000"/>
                  <a:lumOff val="60000"/>
                </a:schemeClr>
              </a:solidFill>
            </a:endParaRPr>
          </a:p>
          <a:p>
            <a:endParaRPr lang="ru-RU" sz="1400" dirty="0">
              <a:solidFill>
                <a:srgbClr val="0070C0"/>
              </a:solidFill>
            </a:endParaRPr>
          </a:p>
          <a:p>
            <a:endParaRPr lang="ru-RU" dirty="0">
              <a:solidFill>
                <a:srgbClr val="0070C0"/>
              </a:solidFill>
            </a:endParaRPr>
          </a:p>
        </p:txBody>
      </p:sp>
      <p:pic>
        <p:nvPicPr>
          <p:cNvPr id="7" name="Изображение 6" descr="Справочник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72675" y="4425315"/>
            <a:ext cx="2067560" cy="1454785"/>
          </a:xfrm>
          <a:prstGeom prst="rect">
            <a:avLst/>
          </a:prstGeom>
        </p:spPr>
      </p:pic>
      <p:pic>
        <p:nvPicPr>
          <p:cNvPr id="8" name="Изображение 7" descr="Сайт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71330" y="1699895"/>
            <a:ext cx="2668905" cy="2646680"/>
          </a:xfrm>
          <a:prstGeom prst="rect">
            <a:avLst/>
          </a:prstGeom>
        </p:spPr>
      </p:pic>
      <p:pic>
        <p:nvPicPr>
          <p:cNvPr id="10" name="Изображение 9" descr="КРУ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67900" y="222885"/>
            <a:ext cx="2113280" cy="1410335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4559" y="310952"/>
            <a:ext cx="7650758" cy="1278890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chemeClr val="accent1"/>
                </a:solidFill>
              </a:rPr>
              <a:t>Организационная работа: </a:t>
            </a:r>
            <a:br>
              <a:rPr lang="ru-RU" dirty="0" smtClean="0">
                <a:solidFill>
                  <a:schemeClr val="accent1"/>
                </a:solidFill>
              </a:rPr>
            </a:br>
            <a:r>
              <a:rPr lang="ru-RU" dirty="0" smtClean="0">
                <a:solidFill>
                  <a:schemeClr val="accent1"/>
                </a:solidFill>
              </a:rPr>
              <a:t>в диалоге с регионами</a:t>
            </a:r>
            <a:endParaRPr lang="ru-RU" dirty="0" smtClean="0">
              <a:solidFill>
                <a:schemeClr val="accent6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1"/>
          </p:nvPr>
        </p:nvSpPr>
        <p:spPr>
          <a:xfrm>
            <a:off x="316131" y="1515774"/>
            <a:ext cx="7703744" cy="3428488"/>
          </a:xfrm>
        </p:spPr>
        <p:txBody>
          <a:bodyPr/>
          <a:lstStyle/>
          <a:p>
            <a:r>
              <a:rPr lang="ru-RU" b="1" dirty="0">
                <a:solidFill>
                  <a:schemeClr val="accent6"/>
                </a:solidFill>
              </a:rPr>
              <a:t>Председатель Профсоюза </a:t>
            </a:r>
            <a:r>
              <a:rPr lang="ru-RU" b="1" dirty="0" smtClean="0">
                <a:solidFill>
                  <a:schemeClr val="accent6"/>
                </a:solidFill>
              </a:rPr>
              <a:t>выступала </a:t>
            </a:r>
            <a:r>
              <a:rPr lang="ru-RU" b="1" dirty="0">
                <a:solidFill>
                  <a:schemeClr val="accent6"/>
                </a:solidFill>
              </a:rPr>
              <a:t>с докладами об актуальных задачах, решаемых организацией, </a:t>
            </a:r>
            <a:r>
              <a:rPr lang="ru-RU" b="1" dirty="0" smtClean="0">
                <a:solidFill>
                  <a:schemeClr val="accent6"/>
                </a:solidFill>
              </a:rPr>
              <a:t>перед профактивом и коллективами на следующих мероприятиях: </a:t>
            </a:r>
            <a:endParaRPr lang="ru-RU" b="1" dirty="0" smtClean="0">
              <a:solidFill>
                <a:schemeClr val="accent6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b="1" dirty="0" smtClean="0">
                <a:solidFill>
                  <a:schemeClr val="accent6"/>
                </a:solidFill>
              </a:rPr>
              <a:t> на встрече с </a:t>
            </a:r>
            <a:r>
              <a:rPr lang="ru-RU" b="1" dirty="0">
                <a:solidFill>
                  <a:schemeClr val="accent6"/>
                </a:solidFill>
              </a:rPr>
              <a:t>руководителями первичных организаций Юга России и новых территорий, </a:t>
            </a:r>
            <a:r>
              <a:rPr lang="ru-RU" b="1" dirty="0" smtClean="0">
                <a:solidFill>
                  <a:schemeClr val="accent6"/>
                </a:solidFill>
              </a:rPr>
              <a:t>коллективом </a:t>
            </a:r>
            <a:r>
              <a:rPr lang="ru-RU" b="1" dirty="0">
                <a:solidFill>
                  <a:schemeClr val="accent6"/>
                </a:solidFill>
              </a:rPr>
              <a:t>и руководством Владикавказского научного </a:t>
            </a:r>
            <a:r>
              <a:rPr lang="ru-RU" b="1" dirty="0" smtClean="0">
                <a:solidFill>
                  <a:schemeClr val="accent6"/>
                </a:solidFill>
              </a:rPr>
              <a:t>центра во время </a:t>
            </a:r>
            <a:r>
              <a:rPr lang="ru-RU" b="1" dirty="0" smtClean="0">
                <a:solidFill>
                  <a:schemeClr val="accent6"/>
                </a:solidFill>
                <a:sym typeface="+mn-ea"/>
              </a:rPr>
              <a:t>29-й Всероссийской </a:t>
            </a:r>
            <a:r>
              <a:rPr lang="ru-RU" b="1" dirty="0">
                <a:solidFill>
                  <a:schemeClr val="accent6"/>
                </a:solidFill>
                <a:sym typeface="+mn-ea"/>
              </a:rPr>
              <a:t>(</a:t>
            </a:r>
            <a:r>
              <a:rPr lang="ru-RU" b="1" dirty="0" smtClean="0">
                <a:solidFill>
                  <a:schemeClr val="accent6"/>
                </a:solidFill>
                <a:sym typeface="+mn-ea"/>
              </a:rPr>
              <a:t>Поволжской) ассамблеи</a:t>
            </a:r>
            <a:r>
              <a:rPr lang="ru-RU" b="1" dirty="0" smtClean="0">
                <a:solidFill>
                  <a:schemeClr val="accent6"/>
                </a:solidFill>
              </a:rPr>
              <a:t> в сентябре.</a:t>
            </a:r>
            <a:endParaRPr lang="ru-RU" b="1" dirty="0">
              <a:solidFill>
                <a:schemeClr val="accent6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b="1" dirty="0" smtClean="0">
                <a:solidFill>
                  <a:schemeClr val="accent6"/>
                </a:solidFill>
              </a:rPr>
              <a:t>на </a:t>
            </a:r>
            <a:r>
              <a:rPr lang="en-US" b="1" dirty="0" smtClean="0">
                <a:solidFill>
                  <a:schemeClr val="accent6"/>
                </a:solidFill>
              </a:rPr>
              <a:t>XX </a:t>
            </a:r>
            <a:r>
              <a:rPr lang="ru-RU" b="1" dirty="0" smtClean="0">
                <a:solidFill>
                  <a:schemeClr val="accent6"/>
                </a:solidFill>
              </a:rPr>
              <a:t>отчетно-выборной </a:t>
            </a:r>
            <a:r>
              <a:rPr lang="ru-RU" b="1" dirty="0">
                <a:solidFill>
                  <a:schemeClr val="accent6"/>
                </a:solidFill>
              </a:rPr>
              <a:t>конференция Объединенной профсоюзной организации работников Уфимского федерального исследовательского центра РАН в </a:t>
            </a:r>
            <a:r>
              <a:rPr lang="ru-RU" b="1" dirty="0" smtClean="0">
                <a:solidFill>
                  <a:schemeClr val="accent6"/>
                </a:solidFill>
              </a:rPr>
              <a:t>октябре</a:t>
            </a:r>
            <a:endParaRPr lang="ru-RU" b="1" dirty="0">
              <a:solidFill>
                <a:schemeClr val="accent6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b="1" dirty="0" smtClean="0">
                <a:solidFill>
                  <a:schemeClr val="accent6"/>
                </a:solidFill>
              </a:rPr>
              <a:t>На расширенном </a:t>
            </a:r>
            <a:r>
              <a:rPr lang="ru-RU" b="1" dirty="0">
                <a:solidFill>
                  <a:schemeClr val="accent6"/>
                </a:solidFill>
              </a:rPr>
              <a:t>заседании совета Ленинградской региональной организации в ноябре </a:t>
            </a:r>
            <a:endParaRPr lang="ru-RU" b="1" dirty="0" smtClean="0">
              <a:solidFill>
                <a:schemeClr val="accent6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b="1" dirty="0">
                <a:solidFill>
                  <a:schemeClr val="accent6"/>
                </a:solidFill>
              </a:rPr>
              <a:t>на заседаниях Советов и учебных семинарах Московской региональной организации</a:t>
            </a:r>
            <a:endParaRPr lang="ru-RU" b="1" dirty="0">
              <a:solidFill>
                <a:schemeClr val="accent6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ru-RU" b="1" dirty="0"/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ru-RU" b="1" dirty="0" smtClean="0">
              <a:solidFill>
                <a:schemeClr val="accent1"/>
              </a:solidFill>
            </a:endParaRPr>
          </a:p>
          <a:p>
            <a:endParaRPr lang="ru-RU" b="1" dirty="0" smtClean="0">
              <a:solidFill>
                <a:schemeClr val="accent1"/>
              </a:solidFill>
            </a:endParaRPr>
          </a:p>
        </p:txBody>
      </p:sp>
      <p:pic>
        <p:nvPicPr>
          <p:cNvPr id="6" name="Таблица 5"/>
          <p:cNvPicPr>
            <a:picLocks noGrp="1" noChangeAspect="1"/>
          </p:cNvPicPr>
          <p:nvPr>
            <p:ph type="tbl" sz="quarter" idx="12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37013" y="4186238"/>
            <a:ext cx="3778249" cy="2833687"/>
          </a:xfrm>
        </p:spPr>
      </p:pic>
      <p:sp>
        <p:nvSpPr>
          <p:cNvPr id="5" name="Прямоугольник 4"/>
          <p:cNvSpPr/>
          <p:nvPr/>
        </p:nvSpPr>
        <p:spPr>
          <a:xfrm>
            <a:off x="0" y="6368882"/>
            <a:ext cx="1258348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Отчет о деятельности председателя, Центрального совета и президиума ЦС Профсоюза </a:t>
            </a:r>
            <a:endParaRPr lang="ru-RU" sz="1400" dirty="0" smtClean="0">
              <a:solidFill>
                <a:schemeClr val="accent4">
                  <a:lumMod val="40000"/>
                  <a:lumOff val="60000"/>
                </a:schemeClr>
              </a:solidFill>
            </a:endParaRPr>
          </a:p>
          <a:p>
            <a:pPr algn="ctr"/>
            <a:r>
              <a:rPr lang="ru-RU" sz="1400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Г.В. </a:t>
            </a:r>
            <a:r>
              <a:rPr lang="ru-RU" sz="1400" dirty="0" err="1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Чучева</a:t>
            </a:r>
            <a:r>
              <a:rPr lang="ru-RU" sz="1400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, Москва,</a:t>
            </a:r>
            <a:r>
              <a:rPr lang="ru-RU" sz="1400" b="1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 </a:t>
            </a:r>
            <a:r>
              <a:rPr lang="ru-RU" sz="1400" b="1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22-24</a:t>
            </a:r>
            <a:r>
              <a:rPr lang="ru-RU" sz="1400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 апреля 2025 г.</a:t>
            </a:r>
            <a:endParaRPr lang="ru-RU" sz="1400" dirty="0" smtClean="0">
              <a:solidFill>
                <a:schemeClr val="accent4">
                  <a:lumMod val="40000"/>
                  <a:lumOff val="60000"/>
                </a:schemeClr>
              </a:solidFill>
            </a:endParaRPr>
          </a:p>
          <a:p>
            <a:endParaRPr lang="ru-RU" sz="1400" dirty="0">
              <a:solidFill>
                <a:srgbClr val="0070C0"/>
              </a:solidFill>
            </a:endParaRPr>
          </a:p>
          <a:p>
            <a:endParaRPr lang="ru-RU" dirty="0">
              <a:solidFill>
                <a:srgbClr val="0070C0"/>
              </a:solidFill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20" r="13777" b="13214"/>
          <a:stretch>
            <a:fillRect/>
          </a:stretch>
        </p:blipFill>
        <p:spPr>
          <a:xfrm>
            <a:off x="8133844" y="189888"/>
            <a:ext cx="3929526" cy="326637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1641" y="3589313"/>
            <a:ext cx="4681728" cy="2212848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083" y="318475"/>
            <a:ext cx="9136532" cy="1003610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chemeClr val="accent1"/>
                </a:solidFill>
              </a:rPr>
              <a:t>Профсоюз на связи</a:t>
            </a:r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1"/>
          </p:nvPr>
        </p:nvSpPr>
        <p:spPr>
          <a:xfrm>
            <a:off x="223025" y="1237785"/>
            <a:ext cx="6144219" cy="3599799"/>
          </a:xfrm>
        </p:spPr>
        <p:txBody>
          <a:bodyPr/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ru-RU" b="1" dirty="0" smtClean="0">
                <a:solidFill>
                  <a:schemeClr val="accent6"/>
                </a:solidFill>
              </a:rPr>
              <a:t>Юристом Профсоюза направлено членам профсоюза и региональным и первичным  организациям 24 ответа и разъяснения, проводились консультации и правовые экспертизы внутренних нормативных </a:t>
            </a:r>
            <a:r>
              <a:rPr lang="ru-RU" b="1" dirty="0" smtClean="0">
                <a:solidFill>
                  <a:schemeClr val="accent6"/>
                </a:solidFill>
              </a:rPr>
              <a:t>актов. </a:t>
            </a:r>
            <a:endParaRPr lang="ru-RU" b="1" dirty="0" smtClean="0"/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ru-RU" b="1" dirty="0" smtClean="0">
                <a:solidFill>
                  <a:srgbClr val="FF0000"/>
                </a:solidFill>
              </a:rPr>
              <a:t>Еженедельно рассылались и публиковались на сайте информационные дайджесты с важными новостями профсоюза и региональных </a:t>
            </a:r>
            <a:r>
              <a:rPr lang="ru-RU" b="1" dirty="0" smtClean="0">
                <a:solidFill>
                  <a:srgbClr val="FF0000"/>
                </a:solidFill>
              </a:rPr>
              <a:t>организаций.</a:t>
            </a:r>
            <a:endParaRPr lang="ru-RU" b="1" dirty="0" smtClean="0">
              <a:solidFill>
                <a:srgbClr val="FF0000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ru-RU" b="1" dirty="0" smtClean="0">
                <a:solidFill>
                  <a:schemeClr val="accent2"/>
                </a:solidFill>
              </a:rPr>
              <a:t>В адрес внешних структур отправлено 174 письма,  получено 209 писем, 39 обращений </a:t>
            </a:r>
            <a:r>
              <a:rPr lang="ru-RU" b="1" dirty="0">
                <a:solidFill>
                  <a:schemeClr val="accent2"/>
                </a:solidFill>
              </a:rPr>
              <a:t>членов </a:t>
            </a:r>
            <a:r>
              <a:rPr lang="ru-RU" b="1" dirty="0" smtClean="0">
                <a:solidFill>
                  <a:schemeClr val="accent2"/>
                </a:solidFill>
              </a:rPr>
              <a:t>профсоюза. </a:t>
            </a:r>
            <a:endParaRPr lang="ru-RU" b="1" dirty="0" smtClean="0">
              <a:solidFill>
                <a:schemeClr val="accent2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ru-RU" b="1" dirty="0">
                <a:solidFill>
                  <a:srgbClr val="FF0000"/>
                </a:solidFill>
              </a:rPr>
              <a:t>Награждены Почетным знаком – 6 членов </a:t>
            </a:r>
            <a:r>
              <a:rPr lang="ru-RU" b="1" dirty="0" smtClean="0">
                <a:solidFill>
                  <a:srgbClr val="FF0000"/>
                </a:solidFill>
              </a:rPr>
              <a:t>профсоюза</a:t>
            </a:r>
            <a:r>
              <a:rPr lang="ru-RU" b="1" dirty="0">
                <a:solidFill>
                  <a:srgbClr val="FF0000"/>
                </a:solidFill>
              </a:rPr>
              <a:t>, Почетной грамотой – 683, Благодарностью – 476.</a:t>
            </a:r>
            <a:endParaRPr lang="ru-RU" b="1" dirty="0">
              <a:solidFill>
                <a:srgbClr val="FF0000"/>
              </a:solidFill>
            </a:endParaRPr>
          </a:p>
          <a:p>
            <a:endParaRPr lang="ru-RU" dirty="0"/>
          </a:p>
        </p:txBody>
      </p:sp>
      <p:sp>
        <p:nvSpPr>
          <p:cNvPr id="4" name="Таблица 3"/>
          <p:cNvSpPr>
            <a:spLocks noGrp="1"/>
          </p:cNvSpPr>
          <p:nvPr>
            <p:ph type="tbl" sz="quarter" idx="12"/>
          </p:nvPr>
        </p:nvSpPr>
        <p:spPr>
          <a:xfrm>
            <a:off x="13035776" y="4186287"/>
            <a:ext cx="11180053" cy="2833776"/>
          </a:xfrm>
        </p:spPr>
      </p:sp>
      <p:sp>
        <p:nvSpPr>
          <p:cNvPr id="5" name="Прямоугольник 4"/>
          <p:cNvSpPr/>
          <p:nvPr/>
        </p:nvSpPr>
        <p:spPr>
          <a:xfrm>
            <a:off x="0" y="6368882"/>
            <a:ext cx="1258348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Отчет о деятельности председателя, Центрального совета и президиума ЦС Профсоюза </a:t>
            </a:r>
            <a:endParaRPr lang="ru-RU" sz="1400" b="1" dirty="0" smtClean="0">
              <a:solidFill>
                <a:schemeClr val="accent4">
                  <a:lumMod val="40000"/>
                  <a:lumOff val="60000"/>
                </a:schemeClr>
              </a:solidFill>
            </a:endParaRPr>
          </a:p>
          <a:p>
            <a:pPr algn="ctr"/>
            <a:r>
              <a:rPr lang="ru-RU" sz="1400" b="1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Г.В. </a:t>
            </a:r>
            <a:r>
              <a:rPr lang="ru-RU" sz="1400" b="1" dirty="0" err="1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Чучева</a:t>
            </a:r>
            <a:r>
              <a:rPr lang="ru-RU" sz="1400" b="1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, Москва, 22-24 апреля 2025 г.</a:t>
            </a:r>
            <a:endParaRPr lang="ru-RU" sz="1400" b="1" dirty="0" smtClean="0">
              <a:solidFill>
                <a:schemeClr val="accent4">
                  <a:lumMod val="40000"/>
                  <a:lumOff val="60000"/>
                </a:schemeClr>
              </a:solidFill>
            </a:endParaRPr>
          </a:p>
          <a:p>
            <a:endParaRPr lang="ru-RU" sz="1400" dirty="0">
              <a:solidFill>
                <a:srgbClr val="0070C0"/>
              </a:solidFill>
            </a:endParaRPr>
          </a:p>
          <a:p>
            <a:endParaRPr lang="ru-RU" dirty="0">
              <a:solidFill>
                <a:srgbClr val="0070C0"/>
              </a:solidFill>
            </a:endParaRPr>
          </a:p>
        </p:txBody>
      </p:sp>
      <p:pic>
        <p:nvPicPr>
          <p:cNvPr id="6" name="Изображение 5" descr="Дайджест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42125" y="1465580"/>
            <a:ext cx="3145155" cy="4438650"/>
          </a:xfrm>
          <a:prstGeom prst="rect">
            <a:avLst/>
          </a:prstGeom>
        </p:spPr>
      </p:pic>
      <p:pic>
        <p:nvPicPr>
          <p:cNvPr id="7" name="Изображение 6" descr="ОХРАНА ТРУДА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50654" y="370363"/>
            <a:ext cx="3054985" cy="1984375"/>
          </a:xfrm>
          <a:prstGeom prst="rect">
            <a:avLst/>
          </a:prstGeom>
        </p:spPr>
      </p:pic>
      <p:pic>
        <p:nvPicPr>
          <p:cNvPr id="8" name="Изображение 7" descr="Письмо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39655" y="2907665"/>
            <a:ext cx="2165985" cy="2803525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84863" y="471432"/>
            <a:ext cx="234188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accent4"/>
                </a:solidFill>
              </a:rPr>
              <a:t>Уходящий год вместил в себя </a:t>
            </a:r>
            <a:r>
              <a:rPr lang="ru-RU" b="1" dirty="0" smtClean="0">
                <a:solidFill>
                  <a:schemeClr val="accent4"/>
                </a:solidFill>
              </a:rPr>
              <a:t>     и </a:t>
            </a:r>
            <a:r>
              <a:rPr lang="ru-RU" b="1" dirty="0">
                <a:solidFill>
                  <a:schemeClr val="accent4"/>
                </a:solidFill>
              </a:rPr>
              <a:t>тревоги, </a:t>
            </a:r>
            <a:r>
              <a:rPr lang="ru-RU" b="1" dirty="0" smtClean="0">
                <a:solidFill>
                  <a:schemeClr val="accent4"/>
                </a:solidFill>
              </a:rPr>
              <a:t>             и </a:t>
            </a:r>
            <a:r>
              <a:rPr lang="ru-RU" b="1" dirty="0">
                <a:solidFill>
                  <a:schemeClr val="accent4"/>
                </a:solidFill>
              </a:rPr>
              <a:t>радости, </a:t>
            </a:r>
            <a:r>
              <a:rPr lang="ru-RU" b="1" dirty="0" smtClean="0">
                <a:solidFill>
                  <a:schemeClr val="accent4"/>
                </a:solidFill>
              </a:rPr>
              <a:t>            и большой объем работы.</a:t>
            </a:r>
            <a:br>
              <a:rPr lang="ru-RU" dirty="0">
                <a:solidFill>
                  <a:schemeClr val="accent4">
                    <a:lumMod val="60000"/>
                    <a:lumOff val="40000"/>
                  </a:schemeClr>
                </a:solidFill>
              </a:rPr>
            </a:br>
            <a:r>
              <a:rPr lang="ru-RU" b="1" dirty="0">
                <a:solidFill>
                  <a:schemeClr val="accent6"/>
                </a:solidFill>
              </a:rPr>
              <a:t>Мы спорили, договаривались, находили </a:t>
            </a:r>
            <a:r>
              <a:rPr lang="ru-RU" b="1" dirty="0" smtClean="0">
                <a:solidFill>
                  <a:schemeClr val="accent6"/>
                </a:solidFill>
              </a:rPr>
              <a:t>решения, </a:t>
            </a:r>
            <a:r>
              <a:rPr lang="ru-RU" b="1" dirty="0">
                <a:solidFill>
                  <a:schemeClr val="accent6"/>
                </a:solidFill>
              </a:rPr>
              <a:t>помогали друг другу</a:t>
            </a:r>
            <a:r>
              <a:rPr lang="ru-RU" b="1" dirty="0" smtClean="0">
                <a:solidFill>
                  <a:schemeClr val="accent6"/>
                </a:solidFill>
              </a:rPr>
              <a:t>.</a:t>
            </a:r>
            <a:endParaRPr lang="ru-RU" b="1" dirty="0" smtClean="0">
              <a:solidFill>
                <a:schemeClr val="accent6"/>
              </a:solidFill>
            </a:endParaRPr>
          </a:p>
          <a:p>
            <a:r>
              <a:rPr lang="ru-RU" b="1" dirty="0">
                <a:solidFill>
                  <a:schemeClr val="accent4"/>
                </a:solidFill>
              </a:rPr>
              <a:t>Спасибо </a:t>
            </a:r>
            <a:r>
              <a:rPr lang="ru-RU" b="1" dirty="0" smtClean="0">
                <a:solidFill>
                  <a:schemeClr val="accent4"/>
                </a:solidFill>
              </a:rPr>
              <a:t>всем,    кто </a:t>
            </a:r>
            <a:r>
              <a:rPr lang="ru-RU" b="1" dirty="0">
                <a:solidFill>
                  <a:schemeClr val="accent4"/>
                </a:solidFill>
              </a:rPr>
              <a:t>был </a:t>
            </a:r>
            <a:r>
              <a:rPr lang="ru-RU" b="1" dirty="0" smtClean="0">
                <a:solidFill>
                  <a:schemeClr val="accent4"/>
                </a:solidFill>
              </a:rPr>
              <a:t>рядом!</a:t>
            </a:r>
            <a:endParaRPr lang="ru-RU" b="1" dirty="0" smtClean="0">
              <a:solidFill>
                <a:schemeClr val="accent4"/>
              </a:solidFill>
            </a:endParaRPr>
          </a:p>
          <a:p>
            <a:r>
              <a:rPr lang="ru-RU" b="1" dirty="0" smtClean="0">
                <a:solidFill>
                  <a:schemeClr val="accent6"/>
                </a:solidFill>
              </a:rPr>
              <a:t>Все, </a:t>
            </a:r>
            <a:r>
              <a:rPr lang="ru-RU" b="1" dirty="0">
                <a:solidFill>
                  <a:schemeClr val="accent6"/>
                </a:solidFill>
              </a:rPr>
              <a:t>что сделано — сделано </a:t>
            </a:r>
            <a:r>
              <a:rPr lang="ru-RU" b="1" dirty="0" smtClean="0">
                <a:solidFill>
                  <a:schemeClr val="accent6"/>
                </a:solidFill>
              </a:rPr>
              <a:t>месте</a:t>
            </a:r>
            <a:r>
              <a:rPr lang="ru-RU" b="1" dirty="0">
                <a:solidFill>
                  <a:schemeClr val="accent6"/>
                </a:solidFill>
              </a:rPr>
              <a:t>.</a:t>
            </a:r>
            <a:br>
              <a:rPr lang="ru-RU" b="1" dirty="0">
                <a:solidFill>
                  <a:schemeClr val="accent6"/>
                </a:solidFill>
              </a:rPr>
            </a:br>
            <a:r>
              <a:rPr lang="ru-RU" b="1" dirty="0">
                <a:solidFill>
                  <a:schemeClr val="accent4"/>
                </a:solidFill>
              </a:rPr>
              <a:t>Впереди — новые задачи. </a:t>
            </a:r>
            <a:endParaRPr lang="ru-RU" b="1" dirty="0">
              <a:solidFill>
                <a:schemeClr val="accent4"/>
              </a:solidFill>
            </a:endParaRPr>
          </a:p>
          <a:p>
            <a:r>
              <a:rPr lang="ru-RU" b="1" dirty="0" smtClean="0">
                <a:solidFill>
                  <a:schemeClr val="accent6"/>
                </a:solidFill>
              </a:rPr>
              <a:t>С ними мы тоже справимся.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>
                <a:solidFill>
                  <a:schemeClr val="accent4"/>
                </a:solidFill>
              </a:rPr>
              <a:t>Вместе</a:t>
            </a:r>
            <a:r>
              <a:rPr lang="ru-RU" b="1" dirty="0" smtClean="0">
                <a:solidFill>
                  <a:schemeClr val="accent4"/>
                </a:solidFill>
              </a:rPr>
              <a:t>.</a:t>
            </a:r>
            <a:endParaRPr lang="ru-RU" b="1" i="1" dirty="0" smtClean="0">
              <a:solidFill>
                <a:schemeClr val="accent4"/>
              </a:solidFill>
            </a:endParaRPr>
          </a:p>
        </p:txBody>
      </p:sp>
      <p:pic>
        <p:nvPicPr>
          <p:cNvPr id="4" name="Изображение 3" descr="Питер 00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23810" y="6985"/>
            <a:ext cx="4568190" cy="6854825"/>
          </a:xfrm>
          <a:prstGeom prst="rect">
            <a:avLst/>
          </a:prstGeom>
        </p:spPr>
      </p:pic>
      <p:pic>
        <p:nvPicPr>
          <p:cNvPr id="5" name="Изображение 4" descr="DSC_0279"/>
          <p:cNvPicPr>
            <a:picLocks noChangeAspect="1"/>
          </p:cNvPicPr>
          <p:nvPr/>
        </p:nvPicPr>
        <p:blipFill>
          <a:blip r:embed="rId2">
            <a:lum contrast="12000"/>
          </a:blip>
          <a:srcRect l="10146" r="29394"/>
          <a:stretch>
            <a:fillRect/>
          </a:stretch>
        </p:blipFill>
        <p:spPr>
          <a:xfrm rot="5400000">
            <a:off x="7097051" y="45720"/>
            <a:ext cx="2752725" cy="312547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  <a:headEnd/>
            <a:tailEnd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58" y="2028548"/>
            <a:ext cx="4405130" cy="244576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Custom 117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E23042"/>
      </a:accent1>
      <a:accent2>
        <a:srgbClr val="3578AF"/>
      </a:accent2>
      <a:accent3>
        <a:srgbClr val="C4C4C4"/>
      </a:accent3>
      <a:accent4>
        <a:srgbClr val="A80B22"/>
      </a:accent4>
      <a:accent5>
        <a:srgbClr val="E2E2E2"/>
      </a:accent5>
      <a:accent6>
        <a:srgbClr val="2A6187"/>
      </a:accent6>
      <a:hlink>
        <a:srgbClr val="0563C1"/>
      </a:hlink>
      <a:folHlink>
        <a:srgbClr val="954F72"/>
      </a:folHlink>
    </a:clrScheme>
    <a:fontScheme name="Custom 8">
      <a:majorFont>
        <a:latin typeface="Segoe UI"/>
        <a:ea typeface=""/>
        <a:cs typeface=""/>
      </a:majorFont>
      <a:minorFont>
        <a:latin typeface="Segoe UI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 xsi:nil="true"/>
    <_ip_UnifiedCompliancePolicyUIAction xmlns="http://schemas.microsoft.com/sharepoint/v3" xsi:nil="true"/>
    <Image xmlns="71af3243-3dd4-4a8d-8c0d-dd76da1f02a5">
      <Url xsi:nil="true"/>
      <Description xsi:nil="true"/>
    </Image>
    <_ip_UnifiedCompliancePolicyProperties xmlns="http://schemas.microsoft.com/sharepoint/v3" xsi:nil="true"/>
    <lcf76f155ced4ddcb4097134ff3c332f xmlns="71af3243-3dd4-4a8d-8c0d-dd76da1f02a5">
      <Terms xmlns="http://schemas.microsoft.com/office/infopath/2007/PartnerControls"/>
    </lcf76f155ced4ddcb4097134ff3c332f>
    <TaxCatchAll xmlns="230e9df3-be65-4c73-a93b-d1236ebd677e"/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8" ma:contentTypeDescription="Create a new document." ma:contentTypeScope="" ma:versionID="22a266b9fa9a230c5a512669d8b298c3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eddc33fff6b14141ee5c74a0d29ea6a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2:lcf76f155ced4ddcb4097134ff3c332f" minOccurs="0"/>
                <xsd:element ref="ns4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lcf76f155ced4ddcb4097134ff3c332f" ma:index="24" nillable="true" ma:taxonomy="true" ma:internalName="lcf76f155ced4ddcb4097134ff3c332f" ma:taxonomyFieldName="MediaServiceAITags" ma:displayName="Image Tags" ma:readOnly="false" ma:fieldId="{5cf76f15-5ced-4ddc-b409-7134ff3c332f}" ma:taxonomyMulti="true" ma:sspId="e385fb40-52d4-4fae-9c5b-3e8ff8a5878e" ma:termSetId="09814cd3-568e-4e90-9814-8d621ff8fb84" ma:anchorId="00000000-0000-0000-0000-000000000000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5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80AD4D6-2712-4EC3-A727-A5652AD67F9C}">
  <ds:schemaRefs/>
</ds:datastoreItem>
</file>

<file path=customXml/itemProps2.xml><?xml version="1.0" encoding="utf-8"?>
<ds:datastoreItem xmlns:ds="http://schemas.openxmlformats.org/officeDocument/2006/customXml" ds:itemID="{873ACE82-BD1C-4CC4-B9C6-7097502B70B7}">
  <ds:schemaRefs/>
</ds:datastoreItem>
</file>

<file path=customXml/itemProps3.xml><?xml version="1.0" encoding="utf-8"?>
<ds:datastoreItem xmlns:ds="http://schemas.openxmlformats.org/officeDocument/2006/customXml" ds:itemID="{A704BC66-A771-492B-8E79-E3C5E33B71F0}">
  <ds:schemaRefs/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Starter Template_Heritage Month Presentation</Template>
  <TotalTime>0</TotalTime>
  <Words>20894</Words>
  <Application>WPS Presentation</Application>
  <PresentationFormat>Произвольный</PresentationFormat>
  <Paragraphs>332</Paragraphs>
  <Slides>23</Slides>
  <Notes>11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31" baseType="lpstr">
      <vt:lpstr>Arial</vt:lpstr>
      <vt:lpstr>SimSun</vt:lpstr>
      <vt:lpstr>Wingdings</vt:lpstr>
      <vt:lpstr>Segoe UI</vt:lpstr>
      <vt:lpstr>Wingdings</vt:lpstr>
      <vt:lpstr>Microsoft YaHei</vt:lpstr>
      <vt:lpstr>Arial Unicode MS</vt:lpstr>
      <vt:lpstr>Office Theme</vt:lpstr>
      <vt:lpstr>PowerPoint 演示文稿</vt:lpstr>
      <vt:lpstr>Содержание приоритетному направлению</vt:lpstr>
      <vt:lpstr>Работа над Межотраслевым /Отраслевым соглашением</vt:lpstr>
      <vt:lpstr>Были подготовлены предложения по объемам бюджетного финансирования фундаментальных исследований в 2025-2027 гг. для комиссии РАН. Рекомендации комиссии были приняты майским Общим собранием членов РАН и направлены в адрес Президента и Правительства РФ.  После выхода поручений Президента РФ, лежащих в русле требований Профсоюза, массово направлялись обращения председателю Правительства и депутатам Государственной Думы о необходимости разработки графика увеличения бюджетного финансирования фундаментальной науки в процентах от ВПП.   В 2025 году финансирование фундаментальной науки увеличено на 19% по сравнению с 2024 годом — до 311,4 млрд. руб., а субсидии подведомственным Минобрнауки организациям выросли на 23% — до 162,9 млрд. руб.  Таким образом, цель кампании Профсоюза была достигнута.</vt:lpstr>
      <vt:lpstr>Взаимодействие с партнерами: Минобрнауки России</vt:lpstr>
      <vt:lpstr>Взаимодействие с партнерами: Минобрнауки России</vt:lpstr>
      <vt:lpstr>Взаимодействие с партнерами: Российская академия наук</vt:lpstr>
      <vt:lpstr>Взаимодействие с партнерами: Российская академия наук</vt:lpstr>
      <vt:lpstr>     Обращения,  заключения, предложения</vt:lpstr>
      <vt:lpstr>Обращения,  заключения, предложения</vt:lpstr>
      <vt:lpstr>Акции </vt:lpstr>
      <vt:lpstr>Выездное заседание Центрального совета </vt:lpstr>
      <vt:lpstr>Всероссийская (Поволжская) ассамблея </vt:lpstr>
      <vt:lpstr>Форумы, конференции, семинары</vt:lpstr>
      <vt:lpstr>Академиады РАН</vt:lpstr>
      <vt:lpstr>Мероприятия с участием  представителей Профсоюза: 300 лет РАН</vt:lpstr>
      <vt:lpstr>Мероприятия  с участием представителей Профсоюза</vt:lpstr>
      <vt:lpstr>Мероприятия  с участием представителей Профсоюза</vt:lpstr>
      <vt:lpstr>Обучающие и корпоративные мероприятия</vt:lpstr>
      <vt:lpstr>Организационные мероприятия, юридические процедуры</vt:lpstr>
      <vt:lpstr>Организационная работа:  в диалоге с регионами</vt:lpstr>
      <vt:lpstr>Профсоюз на связи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Nick</cp:lastModifiedBy>
  <cp:revision>23</cp:revision>
  <dcterms:created xsi:type="dcterms:W3CDTF">2021-02-18T07:10:00Z</dcterms:created>
  <dcterms:modified xsi:type="dcterms:W3CDTF">2025-05-19T13:02:47Z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ICV">
    <vt:lpwstr>863CE5C5AB4F48DAA885D20A68AFCE42_13</vt:lpwstr>
  </property>
  <property fmtid="{D5CDD505-2E9C-101B-9397-08002B2CF9AE}" pid="4" name="KSOProductBuildVer">
    <vt:lpwstr>1049-12.2.0.21179</vt:lpwstr>
  </property>
</Properties>
</file>