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</p:sldMasterIdLst>
  <p:notesMasterIdLst>
    <p:notesMasterId r:id="rId32"/>
  </p:notesMasterIdLst>
  <p:sldIdLst>
    <p:sldId id="256" r:id="rId2"/>
    <p:sldId id="278" r:id="rId3"/>
    <p:sldId id="613" r:id="rId4"/>
    <p:sldId id="313" r:id="rId5"/>
    <p:sldId id="614" r:id="rId6"/>
    <p:sldId id="615" r:id="rId7"/>
    <p:sldId id="593" r:id="rId8"/>
    <p:sldId id="611" r:id="rId9"/>
    <p:sldId id="590" r:id="rId10"/>
    <p:sldId id="596" r:id="rId11"/>
    <p:sldId id="489" r:id="rId12"/>
    <p:sldId id="591" r:id="rId13"/>
    <p:sldId id="490" r:id="rId14"/>
    <p:sldId id="305" r:id="rId15"/>
    <p:sldId id="492" r:id="rId16"/>
    <p:sldId id="498" r:id="rId17"/>
    <p:sldId id="499" r:id="rId18"/>
    <p:sldId id="589" r:id="rId19"/>
    <p:sldId id="508" r:id="rId20"/>
    <p:sldId id="509" r:id="rId21"/>
    <p:sldId id="288" r:id="rId22"/>
    <p:sldId id="555" r:id="rId23"/>
    <p:sldId id="556" r:id="rId24"/>
    <p:sldId id="592" r:id="rId25"/>
    <p:sldId id="599" r:id="rId26"/>
    <p:sldId id="600" r:id="rId27"/>
    <p:sldId id="588" r:id="rId28"/>
    <p:sldId id="582" r:id="rId29"/>
    <p:sldId id="584" r:id="rId30"/>
    <p:sldId id="585" r:id="rId31"/>
  </p:sldIdLst>
  <p:sldSz cx="9144000" cy="6858000" type="screen4x3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27638"/>
    <a:srgbClr val="250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59" autoAdjust="0"/>
  </p:normalViewPr>
  <p:slideViewPr>
    <p:cSldViewPr>
      <p:cViewPr varScale="1">
        <p:scale>
          <a:sx n="85" d="100"/>
          <a:sy n="85" d="100"/>
        </p:scale>
        <p:origin x="13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CEB11-0710-4E99-9398-ADF74CF2860F}" type="datetimeFigureOut">
              <a:rPr lang="ru-RU" smtClean="0"/>
              <a:t>24.09.2025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77925" y="1235075"/>
            <a:ext cx="4441825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93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3DE4A-46E4-40A2-BB98-58EBA3D5E44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218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5495CB-3D94-4739-9899-87CEC153327D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6238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23DE4A-46E4-40A2-BB98-58EBA3D5E44E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512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40B8C065-2369-441E-831E-A3EB0F941389}" type="datetimeFigureOut">
              <a:rPr lang="ru-RU" smtClean="0"/>
              <a:pPr/>
              <a:t>24.09.2025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E10B8EE2-8AC2-4A67-989F-EBC385C5643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fif"/><Relationship Id="rId7" Type="http://schemas.openxmlformats.org/officeDocument/2006/relationships/image" Target="../media/image42.jp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fif"/><Relationship Id="rId5" Type="http://schemas.openxmlformats.org/officeDocument/2006/relationships/image" Target="../media/image40.jpeg"/><Relationship Id="rId4" Type="http://schemas.openxmlformats.org/officeDocument/2006/relationships/image" Target="../media/image39.jf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3.jp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jpg"/><Relationship Id="rId5" Type="http://schemas.openxmlformats.org/officeDocument/2006/relationships/image" Target="../media/image51.jpg"/><Relationship Id="rId4" Type="http://schemas.openxmlformats.org/officeDocument/2006/relationships/image" Target="../media/image50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899592" cy="260648"/>
          </a:xfrm>
        </p:spPr>
        <p:txBody>
          <a:bodyPr/>
          <a:lstStyle/>
          <a:p>
            <a:pPr>
              <a:defRPr/>
            </a:pPr>
            <a:fld id="{28F7FD04-6241-4C4A-B7EA-44034EB5B64B}" type="datetime1">
              <a:rPr lang="ru-RU" i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24.09.2025</a:t>
            </a:fld>
            <a:endParaRPr lang="ru-RU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7" descr="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0"/>
            <a:ext cx="1290638" cy="1511300"/>
          </a:xfrm>
          <a:prstGeom prst="rect">
            <a:avLst/>
          </a:prstGeom>
          <a:noFill/>
        </p:spPr>
      </p:pic>
      <p:pic>
        <p:nvPicPr>
          <p:cNvPr id="4" name="Picture 5" descr="значок профсоюз работников РАН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88224" y="188640"/>
            <a:ext cx="2411412" cy="117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126826" y="1710975"/>
            <a:ext cx="50787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ППО ИЯФ СО РАН</a:t>
            </a:r>
            <a:r>
              <a:rPr lang="en-US" sz="4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4400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400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работы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20287"/>
            <a:ext cx="4499992" cy="2999994"/>
          </a:xfrm>
          <a:prstGeom prst="rect">
            <a:avLst/>
          </a:prstGeom>
        </p:spPr>
      </p:pic>
      <p:pic>
        <p:nvPicPr>
          <p:cNvPr id="3074" name="Picture 2" descr="https://downloader.disk.yandex.ru/preview/081b9d154336fe03bf60bad9a06cfdb36798d62eb2904360f9d9609304f9a55d/671a11e4/bc1nGEsQJbY7HB9fhAKU8ZO9u8gcdO76jweMbeLse1jeyG2_o0Dg2yNsSeZX946OBX3JP9LvMMtuIK32X4ZFIQ%3D%3D?uid=0&amp;filename=photo_4_2024-03-19_10-14-10.jpg&amp;disposition=inline&amp;hash=&amp;limit=0&amp;content_type=image%2Fjpeg&amp;owner_uid=0&amp;tknv=v2&amp;size=1920x9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208" y="3537053"/>
            <a:ext cx="4010248" cy="3008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899592" cy="260648"/>
          </a:xfrm>
        </p:spPr>
        <p:txBody>
          <a:bodyPr/>
          <a:lstStyle/>
          <a:p>
            <a:pPr>
              <a:defRPr/>
            </a:pPr>
            <a:fld id="{28F7FD04-6241-4C4A-B7EA-44034EB5B64B}" type="datetime1">
              <a:rPr lang="ru-RU" i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24.09.2025</a:t>
            </a:fld>
            <a:endParaRPr lang="ru-RU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1115616" y="548680"/>
            <a:ext cx="7848600" cy="3816424"/>
          </a:xfrm>
          <a:prstGeom prst="rect">
            <a:avLst/>
          </a:prstGeom>
        </p:spPr>
        <p:txBody>
          <a:bodyPr tIns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	</a:t>
            </a:r>
            <a:endParaRPr kumimoji="0" lang="ru-RU" sz="19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47628" y="364014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/>
              <a:t>Исходные аксиомы, которые мы знаем или в которые мы верим.</a:t>
            </a:r>
            <a:endParaRPr lang="ru-RU" sz="2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763688" y="1333507"/>
            <a:ext cx="70536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Участие в Профсоюзе добровольное и платное.</a:t>
            </a:r>
          </a:p>
          <a:p>
            <a:r>
              <a:rPr lang="ru-RU" dirty="0" smtClean="0"/>
              <a:t>Профсоюз и администрация решают общую задачу- устойчивое </a:t>
            </a:r>
          </a:p>
          <a:p>
            <a:r>
              <a:rPr lang="ru-RU" dirty="0" smtClean="0"/>
              <a:t>состояние Института с целью иметь стабильную работу и заработок.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563888" y="2435372"/>
            <a:ext cx="23895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Следствия из аксиом</a:t>
            </a:r>
            <a:r>
              <a:rPr lang="en-US" b="1" dirty="0" smtClean="0"/>
              <a:t>:</a:t>
            </a:r>
            <a:endParaRPr lang="ru-RU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554282" y="2955859"/>
            <a:ext cx="697126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Член Профсоюза ожидает вернуть свой взнос себе в материальном </a:t>
            </a:r>
          </a:p>
          <a:p>
            <a:r>
              <a:rPr lang="ru-RU" dirty="0" smtClean="0"/>
              <a:t>и</a:t>
            </a:r>
            <a:r>
              <a:rPr lang="en-US" dirty="0" smtClean="0"/>
              <a:t>/</a:t>
            </a:r>
            <a:r>
              <a:rPr lang="ru-RU" dirty="0" smtClean="0"/>
              <a:t>или не в материальном виде. </a:t>
            </a:r>
          </a:p>
          <a:p>
            <a:r>
              <a:rPr lang="ru-RU" dirty="0" smtClean="0"/>
              <a:t>Администрация ожидает от Профсоюза помощь для стабильного </a:t>
            </a:r>
          </a:p>
          <a:p>
            <a:r>
              <a:rPr lang="ru-RU" dirty="0" smtClean="0"/>
              <a:t>существования Института и его коллектива.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2915816" y="4244957"/>
            <a:ext cx="45908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Особенность руководства Институтов РАН</a:t>
            </a:r>
            <a:endParaRPr lang="ru-RU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1579631" y="4678652"/>
            <a:ext cx="727840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Руководство Институтов – образованные люди, с научными степенями</a:t>
            </a:r>
          </a:p>
          <a:p>
            <a:r>
              <a:rPr lang="ru-RU" dirty="0" smtClean="0"/>
              <a:t>и</a:t>
            </a:r>
            <a:r>
              <a:rPr lang="en-US" dirty="0" smtClean="0"/>
              <a:t>/</a:t>
            </a:r>
            <a:r>
              <a:rPr lang="ru-RU" dirty="0" smtClean="0"/>
              <a:t>или члены Академии. Они не заинтересованы в нарушении прав </a:t>
            </a:r>
          </a:p>
          <a:p>
            <a:r>
              <a:rPr lang="ru-RU" dirty="0" smtClean="0"/>
              <a:t>работников, которые тоже имеют высокий уровень образования.</a:t>
            </a:r>
          </a:p>
          <a:p>
            <a:r>
              <a:rPr lang="ru-RU" b="1" dirty="0" smtClean="0"/>
              <a:t>Следствие</a:t>
            </a:r>
            <a:r>
              <a:rPr lang="en-US" b="1" dirty="0" smtClean="0"/>
              <a:t>:</a:t>
            </a:r>
            <a:r>
              <a:rPr lang="ru-RU" b="1" dirty="0" smtClean="0"/>
              <a:t> </a:t>
            </a:r>
            <a:r>
              <a:rPr lang="ru-RU" dirty="0" smtClean="0"/>
              <a:t>Защита прав работника не является основным мотивом </a:t>
            </a:r>
          </a:p>
          <a:p>
            <a:r>
              <a:rPr lang="ru-RU" dirty="0" smtClean="0"/>
              <a:t>вступления в Профсоюз.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Противоречие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268760"/>
            <a:ext cx="7498080" cy="1152128"/>
          </a:xfrm>
        </p:spPr>
        <p:txBody>
          <a:bodyPr>
            <a:normAutofit/>
          </a:bodyPr>
          <a:lstStyle/>
          <a:p>
            <a:pPr marL="82296" indent="0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Трудовой кодекс РФ дает преференции  по защите прав для ППО с не менее 50% численности, но интеллигентное руководство Институтов не способствует к вступлению в платный профсоюз.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23928" y="2276872"/>
            <a:ext cx="20793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/>
              <a:t>Что делать?</a:t>
            </a:r>
            <a:endParaRPr lang="ru-RU" sz="28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763688" y="2820931"/>
            <a:ext cx="5878276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Расширять сферу действия Профсоюза, для увеличения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привлекательности членства в ППО.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прав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Помощь в трудных ситуациях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жизнь.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……..</a:t>
            </a:r>
          </a:p>
          <a:p>
            <a:pPr marL="342900" indent="-342900">
              <a:buAutoNum type="arabicParenR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……..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Выгоден ли Профсоюз администрации? Выгоден, если он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Решает пункты 2 и 3.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01552" y="5406254"/>
            <a:ext cx="63241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/>
              <a:t>Вывод</a:t>
            </a:r>
            <a:r>
              <a:rPr lang="en-US" b="1" i="1" u="sng" dirty="0" smtClean="0"/>
              <a:t>: </a:t>
            </a:r>
            <a:r>
              <a:rPr lang="ru-RU" b="1" i="1" u="sng" dirty="0" smtClean="0"/>
              <a:t>Различные </a:t>
            </a:r>
            <a:r>
              <a:rPr lang="ru-RU" b="1" i="1" u="sng" dirty="0" err="1" smtClean="0"/>
              <a:t>напрвления</a:t>
            </a:r>
            <a:r>
              <a:rPr lang="ru-RU" b="1" i="1" u="sng" dirty="0" smtClean="0"/>
              <a:t> деятельности Профсоюза</a:t>
            </a:r>
          </a:p>
          <a:p>
            <a:r>
              <a:rPr lang="ru-RU" b="1" i="1" u="sng" dirty="0" err="1"/>
              <a:t>с</a:t>
            </a:r>
            <a:r>
              <a:rPr lang="ru-RU" b="1" i="1" u="sng" dirty="0" err="1" smtClean="0"/>
              <a:t>инергетически</a:t>
            </a:r>
            <a:r>
              <a:rPr lang="ru-RU" b="1" i="1" u="sng" dirty="0" smtClean="0"/>
              <a:t> усиливают друг друга.</a:t>
            </a:r>
            <a:endParaRPr lang="ru-RU" b="1" i="1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1907704" y="6093296"/>
            <a:ext cx="64975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Профсоюз должен индивидуально относится к каждому члену </a:t>
            </a:r>
          </a:p>
          <a:p>
            <a:r>
              <a:rPr lang="ru-RU" dirty="0" smtClean="0"/>
              <a:t>Профсоюза и работать совместно с администрацией.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877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2317" y="195919"/>
            <a:ext cx="7498080" cy="820890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Структура ППО с НМО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455876" y="1119060"/>
            <a:ext cx="2304256" cy="6938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НМО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3930 человек</a:t>
            </a:r>
          </a:p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ИЯФ (ИК +2 ДОУ)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63888" y="2165915"/>
            <a:ext cx="2088232" cy="57606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ППО ИЯФ 2835+796 человек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527884" y="3503457"/>
            <a:ext cx="2160240" cy="49654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Профком ИЯФ 8 человек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512" y="2826476"/>
            <a:ext cx="2448272" cy="648072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председателей 2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2" y="4653136"/>
            <a:ext cx="2628292" cy="69913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Социальная комиссия 21 чел.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67844" y="4655447"/>
            <a:ext cx="1512168" cy="72008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комиссия 21 чел.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2213" y="5532100"/>
            <a:ext cx="1912256" cy="9144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Комиссия  охраны труда 21 чел.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40052" y="4646404"/>
            <a:ext cx="1584176" cy="754195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Культурно-массовая комиссия 21ч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212935" y="5532100"/>
            <a:ext cx="1656184" cy="9144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Транспортная комиссия 3 чел.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57585" y="5550971"/>
            <a:ext cx="1966115" cy="98100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Спортивно-оздоровительная комиссия 29 чел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051318" y="4690404"/>
            <a:ext cx="1299449" cy="81760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ветеранов 2 чел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6014950" y="5568459"/>
            <a:ext cx="1581385" cy="1037993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Ревизионная комиссия 3 чел.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701043" y="5574332"/>
            <a:ext cx="1292698" cy="1181417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Комиссия по труд. Спорам 4+4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36279" y="1681100"/>
            <a:ext cx="1296144" cy="914400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Профорги участков 62 чел.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4" name="Прямая со стрелкой 43"/>
          <p:cNvCxnSpPr>
            <a:stCxn id="5" idx="2"/>
            <a:endCxn id="6" idx="0"/>
          </p:cNvCxnSpPr>
          <p:nvPr/>
        </p:nvCxnSpPr>
        <p:spPr>
          <a:xfrm>
            <a:off x="4608004" y="1812886"/>
            <a:ext cx="0" cy="353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>
            <a:stCxn id="6" idx="2"/>
          </p:cNvCxnSpPr>
          <p:nvPr/>
        </p:nvCxnSpPr>
        <p:spPr>
          <a:xfrm>
            <a:off x="4608004" y="2741979"/>
            <a:ext cx="0" cy="87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 стрелкой 47"/>
          <p:cNvCxnSpPr>
            <a:stCxn id="37" idx="1"/>
            <a:endCxn id="8" idx="3"/>
          </p:cNvCxnSpPr>
          <p:nvPr/>
        </p:nvCxnSpPr>
        <p:spPr>
          <a:xfrm flipH="1">
            <a:off x="2627784" y="3122718"/>
            <a:ext cx="972108" cy="277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>
            <a:endCxn id="19" idx="2"/>
          </p:cNvCxnSpPr>
          <p:nvPr/>
        </p:nvCxnSpPr>
        <p:spPr>
          <a:xfrm flipV="1">
            <a:off x="1284351" y="2595500"/>
            <a:ext cx="0" cy="2230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H="1" flipV="1">
            <a:off x="112921" y="4112227"/>
            <a:ext cx="8928992" cy="587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107504" y="4112227"/>
            <a:ext cx="0" cy="2745773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>
            <a:off x="107504" y="6858000"/>
            <a:ext cx="8928992" cy="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0" name="Прямая соединительная линия 69"/>
          <p:cNvCxnSpPr/>
          <p:nvPr/>
        </p:nvCxnSpPr>
        <p:spPr>
          <a:xfrm>
            <a:off x="8993741" y="4148846"/>
            <a:ext cx="42755" cy="2709154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7" idx="2"/>
          </p:cNvCxnSpPr>
          <p:nvPr/>
        </p:nvCxnSpPr>
        <p:spPr>
          <a:xfrm>
            <a:off x="4608004" y="4000004"/>
            <a:ext cx="0" cy="1293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6574792" y="1047555"/>
            <a:ext cx="2418949" cy="9144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НМО 7 чел.</a:t>
            </a:r>
          </a:p>
          <a:p>
            <a:pPr algn="ctr"/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ИЯФ)</a:t>
            </a:r>
            <a:r>
              <a:rPr lang="en-US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3" name="Прямая со стрелкой 22"/>
          <p:cNvCxnSpPr/>
          <p:nvPr/>
        </p:nvCxnSpPr>
        <p:spPr>
          <a:xfrm flipV="1">
            <a:off x="5807422" y="1533675"/>
            <a:ext cx="720080" cy="228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Скругленный прямоугольник 36"/>
          <p:cNvSpPr/>
          <p:nvPr/>
        </p:nvSpPr>
        <p:spPr>
          <a:xfrm>
            <a:off x="3599892" y="2834686"/>
            <a:ext cx="2088232" cy="576064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21 профсоюзное подразделение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259160" y="2390357"/>
            <a:ext cx="2088232" cy="1554009"/>
          </a:xfrm>
          <a:prstGeom prst="round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Конференция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раз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– отчетная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раз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 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- перевыборная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80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34605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Колдоговор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638618"/>
            <a:ext cx="7498080" cy="4800600"/>
          </a:xfrm>
        </p:spPr>
        <p:txBody>
          <a:bodyPr>
            <a:normAutofit fontScale="85000" lnSpcReduction="10000"/>
          </a:bodyPr>
          <a:lstStyle/>
          <a:p>
            <a:pPr marL="82296" indent="0">
              <a:buNone/>
            </a:pPr>
            <a:r>
              <a:rPr lang="ru-RU" sz="1800" b="1" i="1" dirty="0" smtClean="0">
                <a:solidFill>
                  <a:srgbClr val="FF0000"/>
                </a:solidFill>
              </a:rPr>
              <a:t>Добровольные</a:t>
            </a:r>
            <a:r>
              <a:rPr lang="ru-RU" sz="1800" dirty="0" smtClean="0"/>
              <a:t> обязательства ППО и администрации для решения задачи устойчивого существования Института. </a:t>
            </a:r>
          </a:p>
          <a:p>
            <a:pPr marL="82296" indent="0">
              <a:buNone/>
            </a:pPr>
            <a:r>
              <a:rPr lang="ru-RU" sz="1800" b="1" dirty="0" smtClean="0"/>
              <a:t>Администрация</a:t>
            </a:r>
            <a:r>
              <a:rPr lang="en-US" sz="1800" b="1" dirty="0" smtClean="0"/>
              <a:t>:</a:t>
            </a:r>
            <a:r>
              <a:rPr lang="ru-RU" sz="1800" b="1" dirty="0" smtClean="0"/>
              <a:t> </a:t>
            </a:r>
            <a:r>
              <a:rPr lang="ru-RU" sz="1800" dirty="0" smtClean="0"/>
              <a:t>Организует медпомощь (покупает полюсы ДМО для каждого), </a:t>
            </a:r>
            <a:r>
              <a:rPr lang="ru-RU" sz="1800" dirty="0"/>
              <a:t>содержит медкабинеты на территории Института для настоящих сотрудников и </a:t>
            </a:r>
            <a:r>
              <a:rPr lang="ru-RU" sz="1800" dirty="0" smtClean="0"/>
              <a:t>уволенных ветеранов, оказывает финансирование </a:t>
            </a:r>
            <a:r>
              <a:rPr lang="ru-RU" sz="1800" dirty="0" smtClean="0"/>
              <a:t>культурно-массовых мероприятий, </a:t>
            </a:r>
            <a:r>
              <a:rPr lang="ru-RU" sz="1800" dirty="0" smtClean="0"/>
              <a:t>выплачивает юбилейные премии, оказывает матпомощь, оказывает выплаты ветеранам ВОВ, боевых действий, работникам тыла, финансирует ежегодные вечера в ресторане для ветеранов. финансирует спортивную работу, в том числе содержит лыжную базу. Обеспечивает условия для занятий физкультурой ( спортзал,  тренажерный зал). Бесплатный прокат лыж. Оказывает помощь на путевки детей в летние лагеря 20000 руб., помощь первоклассникам 5000 руб., многодетным семьям и семьям с детьми инвалидами 5000 </a:t>
            </a:r>
            <a:r>
              <a:rPr lang="ru-RU" sz="1800" dirty="0" err="1" smtClean="0"/>
              <a:t>руб</a:t>
            </a:r>
            <a:r>
              <a:rPr lang="en-US" sz="1800" dirty="0" smtClean="0"/>
              <a:t>/</a:t>
            </a:r>
            <a:r>
              <a:rPr lang="ru-RU" sz="1800" dirty="0" smtClean="0"/>
              <a:t>год. Финансирует новогодние подарки детям сотрудников. Выплачивает 25 000 руб. при рождении ребенка. Оплачивает любую путевку в санатории 15000 руб</a:t>
            </a:r>
            <a:r>
              <a:rPr lang="ru-RU" sz="1800" dirty="0" smtClean="0"/>
              <a:t>. Содержит базу отдыха </a:t>
            </a:r>
            <a:r>
              <a:rPr lang="en-US" sz="1800" dirty="0" smtClean="0"/>
              <a:t>“</a:t>
            </a:r>
            <a:r>
              <a:rPr lang="ru-RU" sz="1800" smtClean="0"/>
              <a:t>Разлив</a:t>
            </a:r>
            <a:r>
              <a:rPr lang="en-US" sz="1800" smtClean="0"/>
              <a:t>”</a:t>
            </a:r>
            <a:endParaRPr lang="ru-RU" sz="1800" dirty="0" smtClean="0"/>
          </a:p>
          <a:p>
            <a:pPr marL="82296" indent="0">
              <a:buNone/>
            </a:pPr>
            <a:r>
              <a:rPr lang="ru-RU" sz="1800" b="1" dirty="0" smtClean="0"/>
              <a:t>Профком</a:t>
            </a:r>
            <a:r>
              <a:rPr lang="en-US" sz="1800" b="1" dirty="0" smtClean="0"/>
              <a:t>:</a:t>
            </a:r>
            <a:r>
              <a:rPr lang="ru-RU" sz="1800" b="1" dirty="0" smtClean="0"/>
              <a:t> </a:t>
            </a:r>
            <a:r>
              <a:rPr lang="ru-RU" sz="1800" dirty="0" smtClean="0"/>
              <a:t>Распределяет путевки на базу отдыха </a:t>
            </a:r>
            <a:r>
              <a:rPr lang="en-US" sz="1800" dirty="0" smtClean="0"/>
              <a:t>“</a:t>
            </a:r>
            <a:r>
              <a:rPr lang="ru-RU" sz="1800" dirty="0" smtClean="0"/>
              <a:t>Разлив</a:t>
            </a:r>
            <a:r>
              <a:rPr lang="en-US" sz="1800" dirty="0" smtClean="0"/>
              <a:t>”</a:t>
            </a:r>
            <a:r>
              <a:rPr lang="ru-RU" sz="1800" dirty="0" smtClean="0"/>
              <a:t>, выделяет средства на культурно-массовую и спортивную работу, организует посещение театров, музеев, экскурсий и т.д. Осуществляет контроль за деятельностью базы отдыха и лыжной базой. Оказывает ежегодную матпомощь всем ветеранам ИЯФ. На рождение ребенка 5000 руб. Санаторные путевки 6000 руб.</a:t>
            </a:r>
            <a:endParaRPr lang="ru-RU" sz="1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443" y="4869160"/>
            <a:ext cx="2448272" cy="1836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4869160"/>
            <a:ext cx="3203465" cy="183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645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Комиссия по трудовым спорам.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человека от ППО+4 человека от администрации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 в год по конкретным заявлениям.</a:t>
            </a:r>
          </a:p>
          <a:p>
            <a:pPr marL="82296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КТС предотвращает обращения в суды.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14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5547" y="1048560"/>
            <a:ext cx="7922789" cy="488558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00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обслуживание сотрудников ИЯФ СО РАН</a:t>
            </a:r>
            <a:endParaRPr lang="ru-RU" sz="2400" b="1" dirty="0">
              <a:solidFill>
                <a:srgbClr val="0000CC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5140" y="1663114"/>
            <a:ext cx="3431615" cy="1546577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75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Медицинское обслуживание сотрудников Института осуществляется по системе ДМС в страховой компании </a:t>
            </a:r>
            <a:r>
              <a:rPr lang="ru-RU" sz="1575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575" b="1" dirty="0" err="1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Согаз</a:t>
            </a:r>
            <a:r>
              <a:rPr lang="ru-RU" sz="1575" b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575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75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франшизой 20%</a:t>
            </a:r>
            <a:endParaRPr lang="ru-RU" sz="1575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575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Согласия подали 2038 человек</a:t>
            </a:r>
            <a:r>
              <a:rPr lang="ru-RU" sz="1575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5140" y="3153341"/>
            <a:ext cx="3431615" cy="216982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площадках Института функционируют здравпункты клиники «Астра-мед»:</a:t>
            </a:r>
          </a:p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пр. Лаврентьева,11 и Тихая, 5</a:t>
            </a:r>
          </a:p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работы:</a:t>
            </a:r>
          </a:p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Понедельник − Пятница</a:t>
            </a:r>
          </a:p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Врач-терапевт −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8.00 до 14.30</a:t>
            </a:r>
          </a:p>
          <a:p>
            <a:pPr algn="ctr"/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Мед. сестра процедурного кабинета –  8.00 до 15.50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906756" y="1663114"/>
            <a:ext cx="4810721" cy="353173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Достигнута договоренность по системе скидок</a:t>
            </a:r>
          </a:p>
          <a:p>
            <a:pPr algn="ctr"/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следующих клиниках:</a:t>
            </a:r>
          </a:p>
          <a:p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Клиника «Санитас»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сотрудникам и их семьям в будние дни 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en-US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сотрудникам и их семьям в выходные дни </a:t>
            </a:r>
          </a:p>
          <a:p>
            <a:pPr>
              <a:lnSpc>
                <a:spcPts val="1800"/>
              </a:lnSpc>
            </a:pP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15%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 все чек-апы сотрудникам и их семьям</a:t>
            </a:r>
            <a:r>
              <a:rPr lang="en-US" sz="15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5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00"/>
              </a:lnSpc>
            </a:pPr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«ЦНМТ»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для сотрудников 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для родственников сотрудников 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на все чек-апы сотрудникам и их семьям</a:t>
            </a:r>
          </a:p>
          <a:p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Сеть стоматологических клиник «</a:t>
            </a:r>
            <a:r>
              <a:rPr lang="ru-RU" sz="15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Дентал</a:t>
            </a:r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для сотрудников </a:t>
            </a:r>
          </a:p>
          <a:p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«Медсанчасть-168»</a:t>
            </a:r>
          </a:p>
          <a:p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10%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15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сотрудников* 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ru-RU" sz="13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входят лабораторные исследования, стоматология </a:t>
            </a:r>
            <a:endParaRPr lang="en-US" sz="13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4363" y="6093296"/>
            <a:ext cx="8186225" cy="323165"/>
          </a:xfrm>
          <a:prstGeom prst="rect">
            <a:avLst/>
          </a:prstGeom>
          <a:gradFill flip="none" rotWithShape="1">
            <a:gsLst>
              <a:gs pos="98000">
                <a:srgbClr val="E1FFFF">
                  <a:alpha val="50000"/>
                </a:srgbClr>
              </a:gs>
              <a:gs pos="36000">
                <a:srgbClr val="E1FFFF"/>
              </a:gs>
              <a:gs pos="66000">
                <a:srgbClr val="E1FFFF"/>
              </a:gs>
            </a:gsLst>
            <a:path path="circle">
              <a:fillToRect l="50000" t="-80000" r="50000" b="180000"/>
            </a:path>
            <a:tileRect/>
          </a:gradFill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Подробная информация размещена на сайте Профсоюз ИЯФ СО РАН - раздел «Медицина»</a:t>
            </a:r>
          </a:p>
        </p:txBody>
      </p:sp>
      <p:sp>
        <p:nvSpPr>
          <p:cNvPr id="12" name="object 36"/>
          <p:cNvSpPr/>
          <p:nvPr/>
        </p:nvSpPr>
        <p:spPr>
          <a:xfrm>
            <a:off x="8315990" y="1032233"/>
            <a:ext cx="401487" cy="373657"/>
          </a:xfrm>
          <a:custGeom>
            <a:avLst/>
            <a:gdLst/>
            <a:ahLst/>
            <a:cxnLst/>
            <a:rect l="l" t="t" r="r" b="b"/>
            <a:pathLst>
              <a:path w="952500" h="952500">
                <a:moveTo>
                  <a:pt x="349656" y="803478"/>
                </a:moveTo>
                <a:lnTo>
                  <a:pt x="347446" y="792467"/>
                </a:lnTo>
                <a:lnTo>
                  <a:pt x="341414" y="783590"/>
                </a:lnTo>
                <a:lnTo>
                  <a:pt x="332409" y="777697"/>
                </a:lnTo>
                <a:lnTo>
                  <a:pt x="321310" y="775652"/>
                </a:lnTo>
                <a:lnTo>
                  <a:pt x="310578" y="777925"/>
                </a:lnTo>
                <a:lnTo>
                  <a:pt x="301879" y="783894"/>
                </a:lnTo>
                <a:lnTo>
                  <a:pt x="296062" y="792708"/>
                </a:lnTo>
                <a:lnTo>
                  <a:pt x="293941" y="803529"/>
                </a:lnTo>
                <a:lnTo>
                  <a:pt x="296087" y="814324"/>
                </a:lnTo>
                <a:lnTo>
                  <a:pt x="301917" y="823137"/>
                </a:lnTo>
                <a:lnTo>
                  <a:pt x="310629" y="829094"/>
                </a:lnTo>
                <a:lnTo>
                  <a:pt x="321360" y="831367"/>
                </a:lnTo>
                <a:lnTo>
                  <a:pt x="332447" y="829297"/>
                </a:lnTo>
                <a:lnTo>
                  <a:pt x="341439" y="823391"/>
                </a:lnTo>
                <a:lnTo>
                  <a:pt x="347459" y="814501"/>
                </a:lnTo>
                <a:lnTo>
                  <a:pt x="349656" y="803478"/>
                </a:lnTo>
                <a:close/>
              </a:path>
              <a:path w="952500" h="952500">
                <a:moveTo>
                  <a:pt x="680478" y="341566"/>
                </a:moveTo>
                <a:lnTo>
                  <a:pt x="679424" y="340677"/>
                </a:lnTo>
                <a:lnTo>
                  <a:pt x="271614" y="340677"/>
                </a:lnTo>
                <a:lnTo>
                  <a:pt x="271627" y="401358"/>
                </a:lnTo>
                <a:lnTo>
                  <a:pt x="277850" y="446062"/>
                </a:lnTo>
                <a:lnTo>
                  <a:pt x="295122" y="487235"/>
                </a:lnTo>
                <a:lnTo>
                  <a:pt x="321906" y="522820"/>
                </a:lnTo>
                <a:lnTo>
                  <a:pt x="356692" y="550760"/>
                </a:lnTo>
                <a:lnTo>
                  <a:pt x="397954" y="568998"/>
                </a:lnTo>
                <a:lnTo>
                  <a:pt x="462356" y="578002"/>
                </a:lnTo>
                <a:lnTo>
                  <a:pt x="494753" y="577176"/>
                </a:lnTo>
                <a:lnTo>
                  <a:pt x="569976" y="563841"/>
                </a:lnTo>
                <a:lnTo>
                  <a:pt x="608215" y="542899"/>
                </a:lnTo>
                <a:lnTo>
                  <a:pt x="639940" y="513245"/>
                </a:lnTo>
                <a:lnTo>
                  <a:pt x="663295" y="476554"/>
                </a:lnTo>
                <a:lnTo>
                  <a:pt x="676465" y="434555"/>
                </a:lnTo>
                <a:lnTo>
                  <a:pt x="679983" y="388556"/>
                </a:lnTo>
                <a:lnTo>
                  <a:pt x="680478" y="341566"/>
                </a:lnTo>
                <a:close/>
              </a:path>
              <a:path w="952500" h="952500">
                <a:moveTo>
                  <a:pt x="680783" y="184277"/>
                </a:moveTo>
                <a:lnTo>
                  <a:pt x="680770" y="128193"/>
                </a:lnTo>
                <a:lnTo>
                  <a:pt x="680745" y="111252"/>
                </a:lnTo>
                <a:lnTo>
                  <a:pt x="676211" y="81864"/>
                </a:lnTo>
                <a:lnTo>
                  <a:pt x="675538" y="77495"/>
                </a:lnTo>
                <a:lnTo>
                  <a:pt x="637870" y="23520"/>
                </a:lnTo>
                <a:lnTo>
                  <a:pt x="600163" y="4102"/>
                </a:lnTo>
                <a:lnTo>
                  <a:pt x="592023" y="2298"/>
                </a:lnTo>
                <a:lnTo>
                  <a:pt x="584073" y="0"/>
                </a:lnTo>
                <a:lnTo>
                  <a:pt x="550557" y="0"/>
                </a:lnTo>
                <a:lnTo>
                  <a:pt x="550557" y="155803"/>
                </a:lnTo>
                <a:lnTo>
                  <a:pt x="548474" y="166700"/>
                </a:lnTo>
                <a:lnTo>
                  <a:pt x="542302" y="175615"/>
                </a:lnTo>
                <a:lnTo>
                  <a:pt x="532904" y="181711"/>
                </a:lnTo>
                <a:lnTo>
                  <a:pt x="521106" y="184150"/>
                </a:lnTo>
                <a:lnTo>
                  <a:pt x="515874" y="184277"/>
                </a:lnTo>
                <a:lnTo>
                  <a:pt x="510641" y="184162"/>
                </a:lnTo>
                <a:lnTo>
                  <a:pt x="504113" y="184162"/>
                </a:lnTo>
                <a:lnTo>
                  <a:pt x="495858" y="222059"/>
                </a:lnTo>
                <a:lnTo>
                  <a:pt x="475907" y="230619"/>
                </a:lnTo>
                <a:lnTo>
                  <a:pt x="465048" y="228231"/>
                </a:lnTo>
                <a:lnTo>
                  <a:pt x="456349" y="221894"/>
                </a:lnTo>
                <a:lnTo>
                  <a:pt x="450519" y="212382"/>
                </a:lnTo>
                <a:lnTo>
                  <a:pt x="448271" y="200444"/>
                </a:lnTo>
                <a:lnTo>
                  <a:pt x="448259" y="184315"/>
                </a:lnTo>
                <a:lnTo>
                  <a:pt x="448259" y="184162"/>
                </a:lnTo>
                <a:lnTo>
                  <a:pt x="441731" y="184162"/>
                </a:lnTo>
                <a:lnTo>
                  <a:pt x="404012" y="166878"/>
                </a:lnTo>
                <a:lnTo>
                  <a:pt x="401802" y="156184"/>
                </a:lnTo>
                <a:lnTo>
                  <a:pt x="404050" y="145503"/>
                </a:lnTo>
                <a:lnTo>
                  <a:pt x="410171" y="136766"/>
                </a:lnTo>
                <a:lnTo>
                  <a:pt x="419379" y="130771"/>
                </a:lnTo>
                <a:lnTo>
                  <a:pt x="430809" y="128346"/>
                </a:lnTo>
                <a:lnTo>
                  <a:pt x="436295" y="128168"/>
                </a:lnTo>
                <a:lnTo>
                  <a:pt x="441807" y="128320"/>
                </a:lnTo>
                <a:lnTo>
                  <a:pt x="448271" y="128320"/>
                </a:lnTo>
                <a:lnTo>
                  <a:pt x="448271" y="128168"/>
                </a:lnTo>
                <a:lnTo>
                  <a:pt x="448259" y="121348"/>
                </a:lnTo>
                <a:lnTo>
                  <a:pt x="448068" y="115874"/>
                </a:lnTo>
                <a:lnTo>
                  <a:pt x="448310" y="110083"/>
                </a:lnTo>
                <a:lnTo>
                  <a:pt x="450837" y="99047"/>
                </a:lnTo>
                <a:lnTo>
                  <a:pt x="456857" y="90119"/>
                </a:lnTo>
                <a:lnTo>
                  <a:pt x="465505" y="84112"/>
                </a:lnTo>
                <a:lnTo>
                  <a:pt x="475983" y="81864"/>
                </a:lnTo>
                <a:lnTo>
                  <a:pt x="486486" y="83934"/>
                </a:lnTo>
                <a:lnTo>
                  <a:pt x="504329" y="115874"/>
                </a:lnTo>
                <a:lnTo>
                  <a:pt x="504088" y="121348"/>
                </a:lnTo>
                <a:lnTo>
                  <a:pt x="504088" y="128308"/>
                </a:lnTo>
                <a:lnTo>
                  <a:pt x="510222" y="128308"/>
                </a:lnTo>
                <a:lnTo>
                  <a:pt x="515696" y="128193"/>
                </a:lnTo>
                <a:lnTo>
                  <a:pt x="521233" y="128346"/>
                </a:lnTo>
                <a:lnTo>
                  <a:pt x="532701" y="130657"/>
                </a:lnTo>
                <a:lnTo>
                  <a:pt x="541947" y="136499"/>
                </a:lnTo>
                <a:lnTo>
                  <a:pt x="548157" y="145122"/>
                </a:lnTo>
                <a:lnTo>
                  <a:pt x="550557" y="155803"/>
                </a:lnTo>
                <a:lnTo>
                  <a:pt x="550557" y="0"/>
                </a:lnTo>
                <a:lnTo>
                  <a:pt x="368300" y="0"/>
                </a:lnTo>
                <a:lnTo>
                  <a:pt x="367195" y="520"/>
                </a:lnTo>
                <a:lnTo>
                  <a:pt x="366153" y="1308"/>
                </a:lnTo>
                <a:lnTo>
                  <a:pt x="364998" y="1536"/>
                </a:lnTo>
                <a:lnTo>
                  <a:pt x="326199" y="15786"/>
                </a:lnTo>
                <a:lnTo>
                  <a:pt x="296799" y="40551"/>
                </a:lnTo>
                <a:lnTo>
                  <a:pt x="278142" y="74168"/>
                </a:lnTo>
                <a:lnTo>
                  <a:pt x="271614" y="114973"/>
                </a:lnTo>
                <a:lnTo>
                  <a:pt x="271602" y="283806"/>
                </a:lnTo>
                <a:lnTo>
                  <a:pt x="680770" y="283806"/>
                </a:lnTo>
                <a:lnTo>
                  <a:pt x="680783" y="230619"/>
                </a:lnTo>
                <a:lnTo>
                  <a:pt x="680783" y="184277"/>
                </a:lnTo>
                <a:close/>
              </a:path>
              <a:path w="952500" h="952500">
                <a:moveTo>
                  <a:pt x="952474" y="915301"/>
                </a:moveTo>
                <a:lnTo>
                  <a:pt x="946645" y="829386"/>
                </a:lnTo>
                <a:lnTo>
                  <a:pt x="932319" y="783043"/>
                </a:lnTo>
                <a:lnTo>
                  <a:pt x="909193" y="740460"/>
                </a:lnTo>
                <a:lnTo>
                  <a:pt x="877189" y="701776"/>
                </a:lnTo>
                <a:lnTo>
                  <a:pt x="841032" y="671296"/>
                </a:lnTo>
                <a:lnTo>
                  <a:pt x="790498" y="638340"/>
                </a:lnTo>
                <a:lnTo>
                  <a:pt x="752767" y="614591"/>
                </a:lnTo>
                <a:lnTo>
                  <a:pt x="674293" y="565734"/>
                </a:lnTo>
                <a:lnTo>
                  <a:pt x="669328" y="563676"/>
                </a:lnTo>
                <a:lnTo>
                  <a:pt x="661339" y="569163"/>
                </a:lnTo>
                <a:lnTo>
                  <a:pt x="656196" y="573824"/>
                </a:lnTo>
                <a:lnTo>
                  <a:pt x="656691" y="614527"/>
                </a:lnTo>
                <a:lnTo>
                  <a:pt x="656653" y="717943"/>
                </a:lnTo>
                <a:lnTo>
                  <a:pt x="709434" y="722287"/>
                </a:lnTo>
                <a:lnTo>
                  <a:pt x="742784" y="750709"/>
                </a:lnTo>
                <a:lnTo>
                  <a:pt x="751319" y="788847"/>
                </a:lnTo>
                <a:lnTo>
                  <a:pt x="751852" y="804875"/>
                </a:lnTo>
                <a:lnTo>
                  <a:pt x="751586" y="820940"/>
                </a:lnTo>
                <a:lnTo>
                  <a:pt x="738352" y="864184"/>
                </a:lnTo>
                <a:lnTo>
                  <a:pt x="695096" y="878116"/>
                </a:lnTo>
                <a:lnTo>
                  <a:pt x="679259" y="877887"/>
                </a:lnTo>
                <a:lnTo>
                  <a:pt x="667346" y="875677"/>
                </a:lnTo>
                <a:lnTo>
                  <a:pt x="657847" y="869797"/>
                </a:lnTo>
                <a:lnTo>
                  <a:pt x="651548" y="861047"/>
                </a:lnTo>
                <a:lnTo>
                  <a:pt x="649211" y="850163"/>
                </a:lnTo>
                <a:lnTo>
                  <a:pt x="651408" y="839266"/>
                </a:lnTo>
                <a:lnTo>
                  <a:pt x="657631" y="830440"/>
                </a:lnTo>
                <a:lnTo>
                  <a:pt x="667080" y="824458"/>
                </a:lnTo>
                <a:lnTo>
                  <a:pt x="678929" y="822109"/>
                </a:lnTo>
                <a:lnTo>
                  <a:pt x="695642" y="822083"/>
                </a:lnTo>
                <a:lnTo>
                  <a:pt x="695540" y="777214"/>
                </a:lnTo>
                <a:lnTo>
                  <a:pt x="692061" y="773836"/>
                </a:lnTo>
                <a:lnTo>
                  <a:pt x="626656" y="773772"/>
                </a:lnTo>
                <a:lnTo>
                  <a:pt x="564451" y="774166"/>
                </a:lnTo>
                <a:lnTo>
                  <a:pt x="558850" y="778573"/>
                </a:lnTo>
                <a:lnTo>
                  <a:pt x="558203" y="791337"/>
                </a:lnTo>
                <a:lnTo>
                  <a:pt x="558241" y="822096"/>
                </a:lnTo>
                <a:lnTo>
                  <a:pt x="570572" y="821905"/>
                </a:lnTo>
                <a:lnTo>
                  <a:pt x="576122" y="822134"/>
                </a:lnTo>
                <a:lnTo>
                  <a:pt x="587184" y="824611"/>
                </a:lnTo>
                <a:lnTo>
                  <a:pt x="596150" y="830567"/>
                </a:lnTo>
                <a:lnTo>
                  <a:pt x="602195" y="839177"/>
                </a:lnTo>
                <a:lnTo>
                  <a:pt x="604507" y="849655"/>
                </a:lnTo>
                <a:lnTo>
                  <a:pt x="602424" y="860348"/>
                </a:lnTo>
                <a:lnTo>
                  <a:pt x="596379" y="869213"/>
                </a:lnTo>
                <a:lnTo>
                  <a:pt x="587248" y="875360"/>
                </a:lnTo>
                <a:lnTo>
                  <a:pt x="575894" y="877874"/>
                </a:lnTo>
                <a:lnTo>
                  <a:pt x="569379" y="878027"/>
                </a:lnTo>
                <a:lnTo>
                  <a:pt x="549859" y="877912"/>
                </a:lnTo>
                <a:lnTo>
                  <a:pt x="505993" y="849045"/>
                </a:lnTo>
                <a:lnTo>
                  <a:pt x="502208" y="787273"/>
                </a:lnTo>
                <a:lnTo>
                  <a:pt x="507276" y="758913"/>
                </a:lnTo>
                <a:lnTo>
                  <a:pt x="521385" y="737057"/>
                </a:lnTo>
                <a:lnTo>
                  <a:pt x="543280" y="722972"/>
                </a:lnTo>
                <a:lnTo>
                  <a:pt x="571690" y="717931"/>
                </a:lnTo>
                <a:lnTo>
                  <a:pt x="600214" y="717918"/>
                </a:lnTo>
                <a:lnTo>
                  <a:pt x="600214" y="613016"/>
                </a:lnTo>
                <a:lnTo>
                  <a:pt x="550227" y="626300"/>
                </a:lnTo>
                <a:lnTo>
                  <a:pt x="500303" y="632929"/>
                </a:lnTo>
                <a:lnTo>
                  <a:pt x="450380" y="632828"/>
                </a:lnTo>
                <a:lnTo>
                  <a:pt x="400380" y="625919"/>
                </a:lnTo>
                <a:lnTo>
                  <a:pt x="350227" y="612140"/>
                </a:lnTo>
                <a:lnTo>
                  <a:pt x="350278" y="690803"/>
                </a:lnTo>
                <a:lnTo>
                  <a:pt x="349885" y="721855"/>
                </a:lnTo>
                <a:lnTo>
                  <a:pt x="352348" y="725792"/>
                </a:lnTo>
                <a:lnTo>
                  <a:pt x="359956" y="729564"/>
                </a:lnTo>
                <a:lnTo>
                  <a:pt x="383146" y="746810"/>
                </a:lnTo>
                <a:lnTo>
                  <a:pt x="398462" y="770356"/>
                </a:lnTo>
                <a:lnTo>
                  <a:pt x="405015" y="797852"/>
                </a:lnTo>
                <a:lnTo>
                  <a:pt x="401891" y="826922"/>
                </a:lnTo>
                <a:lnTo>
                  <a:pt x="389445" y="852297"/>
                </a:lnTo>
                <a:lnTo>
                  <a:pt x="369493" y="871918"/>
                </a:lnTo>
                <a:lnTo>
                  <a:pt x="344474" y="884059"/>
                </a:lnTo>
                <a:lnTo>
                  <a:pt x="316839" y="886993"/>
                </a:lnTo>
                <a:lnTo>
                  <a:pt x="289509" y="880313"/>
                </a:lnTo>
                <a:lnTo>
                  <a:pt x="266395" y="865898"/>
                </a:lnTo>
                <a:lnTo>
                  <a:pt x="249288" y="845299"/>
                </a:lnTo>
                <a:lnTo>
                  <a:pt x="239928" y="820039"/>
                </a:lnTo>
                <a:lnTo>
                  <a:pt x="239280" y="791108"/>
                </a:lnTo>
                <a:lnTo>
                  <a:pt x="247637" y="764984"/>
                </a:lnTo>
                <a:lnTo>
                  <a:pt x="264236" y="743191"/>
                </a:lnTo>
                <a:lnTo>
                  <a:pt x="288353" y="727252"/>
                </a:lnTo>
                <a:lnTo>
                  <a:pt x="293827" y="724776"/>
                </a:lnTo>
                <a:lnTo>
                  <a:pt x="295402" y="721817"/>
                </a:lnTo>
                <a:lnTo>
                  <a:pt x="295160" y="579412"/>
                </a:lnTo>
                <a:lnTo>
                  <a:pt x="293243" y="571779"/>
                </a:lnTo>
                <a:lnTo>
                  <a:pt x="288480" y="566902"/>
                </a:lnTo>
                <a:lnTo>
                  <a:pt x="281952" y="565353"/>
                </a:lnTo>
                <a:lnTo>
                  <a:pt x="274764" y="567715"/>
                </a:lnTo>
                <a:lnTo>
                  <a:pt x="124485" y="662063"/>
                </a:lnTo>
                <a:lnTo>
                  <a:pt x="84569" y="692200"/>
                </a:lnTo>
                <a:lnTo>
                  <a:pt x="51955" y="727837"/>
                </a:lnTo>
                <a:lnTo>
                  <a:pt x="26822" y="769048"/>
                </a:lnTo>
                <a:lnTo>
                  <a:pt x="9296" y="815911"/>
                </a:lnTo>
                <a:lnTo>
                  <a:pt x="0" y="861174"/>
                </a:lnTo>
                <a:lnTo>
                  <a:pt x="0" y="952309"/>
                </a:lnTo>
                <a:lnTo>
                  <a:pt x="952309" y="952309"/>
                </a:lnTo>
                <a:lnTo>
                  <a:pt x="952474" y="915301"/>
                </a:lnTo>
                <a:close/>
              </a:path>
            </a:pathLst>
          </a:custGeom>
          <a:solidFill>
            <a:srgbClr val="007AFF"/>
          </a:solidFill>
        </p:spPr>
        <p:txBody>
          <a:bodyPr wrap="square" lIns="0" tIns="0" rIns="0" bIns="0" rtlCol="0"/>
          <a:lstStyle/>
          <a:p>
            <a:endParaRPr sz="1350">
              <a:ln w="0">
                <a:solidFill>
                  <a:schemeClr val="tx1"/>
                </a:solidFill>
              </a:ln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4693" y="5534851"/>
            <a:ext cx="82770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Профком организовал обследование членов Профсоюза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флебологами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996 чел.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121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Профсоюзные мониторы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1909192"/>
          </a:xfrm>
        </p:spPr>
        <p:txBody>
          <a:bodyPr>
            <a:normAutofit fontScale="85000" lnSpcReduction="20000"/>
          </a:bodyPr>
          <a:lstStyle/>
          <a:p>
            <a:pPr marL="82296" indent="0">
              <a:buNone/>
            </a:pPr>
            <a:r>
              <a:rPr lang="ru-RU" dirty="0" smtClean="0"/>
              <a:t>Установлен монитор на площадке в </a:t>
            </a:r>
            <a:r>
              <a:rPr lang="ru-RU" dirty="0" err="1" smtClean="0"/>
              <a:t>Чемах</a:t>
            </a:r>
            <a:r>
              <a:rPr lang="ru-RU" dirty="0"/>
              <a:t> </a:t>
            </a:r>
            <a:r>
              <a:rPr lang="ru-RU" dirty="0" smtClean="0"/>
              <a:t>и организована компьютерная сеть для синхронного обновления объявлений на этих мониторах. </a:t>
            </a:r>
            <a:r>
              <a:rPr lang="ru-RU" smtClean="0"/>
              <a:t>Установлен монитор </a:t>
            </a:r>
            <a:r>
              <a:rPr lang="ru-RU" dirty="0" smtClean="0"/>
              <a:t>в 8 здании ИЯФ на левом берегу.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73" y="3212976"/>
            <a:ext cx="4104456" cy="30783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5909" y="3212976"/>
            <a:ext cx="4128459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129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effectLst/>
              </a:rPr>
              <a:t>Дисконтная карта члена профсоюза</a:t>
            </a:r>
            <a:endParaRPr lang="ru-RU" dirty="0"/>
          </a:p>
        </p:txBody>
      </p:sp>
      <p:pic>
        <p:nvPicPr>
          <p:cNvPr id="1026" name="Picture 2" descr="https://profdiscount.com/assets/discount/images/card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556792"/>
            <a:ext cx="3058302" cy="1941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4008" y="1891827"/>
            <a:ext cx="4136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Закуплены именные дисконтные карты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Членов профсоюза 2779 шт. на 565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3919" y="4221088"/>
            <a:ext cx="80200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Сотни эксклюзивных скидок в </a:t>
            </a:r>
            <a:r>
              <a:rPr lang="ru-RU" dirty="0" smtClean="0"/>
              <a:t>магазинах</a:t>
            </a:r>
            <a:r>
              <a:rPr lang="ru-RU" dirty="0"/>
              <a:t>, </a:t>
            </a:r>
            <a:r>
              <a:rPr lang="ru-RU" dirty="0" smtClean="0"/>
              <a:t>аптеках, </a:t>
            </a:r>
            <a:r>
              <a:rPr lang="ru-RU" dirty="0"/>
              <a:t>кафе и не только</a:t>
            </a:r>
            <a:r>
              <a:rPr lang="ru-RU" dirty="0" smtClean="0"/>
              <a:t>.</a:t>
            </a:r>
          </a:p>
          <a:p>
            <a:r>
              <a:rPr lang="ru-RU" dirty="0"/>
              <a:t>Скидки действуют по всей стране, в каком бы городе вы ни находились</a:t>
            </a:r>
            <a:r>
              <a:rPr lang="ru-RU" dirty="0" smtClean="0"/>
              <a:t>.</a:t>
            </a:r>
          </a:p>
          <a:p>
            <a:r>
              <a:rPr lang="ru-RU" dirty="0"/>
              <a:t>Карта выдается на предприятиях и в организациях только членам профсоюза.</a:t>
            </a:r>
          </a:p>
        </p:txBody>
      </p:sp>
    </p:spTree>
    <p:extLst>
      <p:ext uri="{BB962C8B-B14F-4D97-AF65-F5344CB8AC3E}">
        <p14:creationId xmlns:p14="http://schemas.microsoft.com/office/powerpoint/2010/main" val="63688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 idx="4294967295"/>
          </p:nvPr>
        </p:nvSpPr>
        <p:spPr>
          <a:xfrm>
            <a:off x="468360" y="260280"/>
            <a:ext cx="8227800" cy="79020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>
                <a:solidFill>
                  <a:schemeClr val="dk2"/>
                </a:solidFill>
                <a:latin typeface="Arial"/>
              </a:rPr>
              <a:t>Спортивная комиссия</a:t>
            </a:r>
            <a:r>
              <a:rPr lang="ru-RU" sz="4400" b="0" strike="noStrike" spc="-1">
                <a:solidFill>
                  <a:srgbClr val="FFFFFF"/>
                </a:solidFill>
                <a:latin typeface="Arial"/>
              </a:rPr>
              <a:t> </a:t>
            </a:r>
            <a:r>
              <a:rPr sz="4400"/>
              <a:t/>
            </a:r>
            <a:br>
              <a:rPr sz="4400"/>
            </a:br>
            <a:endParaRPr lang="ru-RU" sz="4400" b="0" strike="noStrike" spc="-1">
              <a:solidFill>
                <a:schemeClr val="dk1"/>
              </a:solidFill>
              <a:latin typeface="Gill Sans MT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idx="4294967295"/>
          </p:nvPr>
        </p:nvSpPr>
        <p:spPr>
          <a:xfrm>
            <a:off x="0" y="714240"/>
            <a:ext cx="9142200" cy="6141960"/>
          </a:xfrm>
          <a:prstGeom prst="rect">
            <a:avLst/>
          </a:prstGeom>
          <a:noFill/>
          <a:ln w="9360">
            <a:noFill/>
          </a:ln>
        </p:spPr>
        <p:txBody>
          <a:bodyPr lIns="90000" tIns="45000" rIns="90000" bIns="45000" numCol="1" spcCol="0" anchor="t">
            <a:noAutofit/>
          </a:bodyPr>
          <a:lstStyle/>
          <a:p>
            <a:pPr marL="901800" indent="-343080" algn="ctr">
              <a:lnSpc>
                <a:spcPct val="8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 algn="ctr">
              <a:lnSpc>
                <a:spcPct val="80000"/>
              </a:lnSpc>
              <a:spcBef>
                <a:spcPts val="360"/>
              </a:spcBef>
              <a:buNone/>
              <a:tabLst>
                <a:tab pos="0" algn="l"/>
              </a:tabLst>
            </a:pPr>
            <a:r>
              <a:rPr lang="ru-RU" sz="1800" b="0" strike="noStrike" spc="-1" dirty="0">
                <a:solidFill>
                  <a:schemeClr val="dk2"/>
                </a:solidFill>
                <a:latin typeface="Arial"/>
              </a:rPr>
              <a:t>Председатель комиссии </a:t>
            </a:r>
            <a:r>
              <a:rPr lang="ru-RU" sz="1800" b="0" strike="noStrike" spc="-1" dirty="0">
                <a:solidFill>
                  <a:srgbClr val="FFFFFF"/>
                </a:solidFill>
                <a:latin typeface="Arial"/>
              </a:rPr>
              <a:t>– </a:t>
            </a:r>
            <a:r>
              <a:rPr lang="ru-RU" sz="1800" b="0" strike="noStrike" spc="-1" dirty="0">
                <a:solidFill>
                  <a:schemeClr val="dk2"/>
                </a:solidFill>
                <a:latin typeface="Arial"/>
              </a:rPr>
              <a:t>Соколов Андрей Валерьевич </a:t>
            </a:r>
            <a:endParaRPr lang="ru-RU" sz="18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 algn="ctr">
              <a:lnSpc>
                <a:spcPct val="80000"/>
              </a:lnSpc>
              <a:spcBef>
                <a:spcPts val="360"/>
              </a:spcBef>
              <a:buNone/>
              <a:tabLst>
                <a:tab pos="0" algn="l"/>
              </a:tabLst>
            </a:pPr>
            <a:endParaRPr lang="ru-RU" sz="18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None/>
              <a:tabLst>
                <a:tab pos="0" algn="l"/>
              </a:tabLst>
            </a:pPr>
            <a:r>
              <a:rPr lang="ru-RU" sz="2000" b="1" strike="noStrike" spc="-1" dirty="0">
                <a:solidFill>
                  <a:schemeClr val="dk2"/>
                </a:solidFill>
                <a:latin typeface="Arial"/>
              </a:rPr>
              <a:t>Спортивные секции и клубы в ИЯФ (председатели): 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Лыжи (Воскобойников Р. В.)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Горные лыжи (Ступишин Н.В.)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Футбол (</a:t>
            </a:r>
            <a:r>
              <a:rPr lang="ru-RU" sz="2000" b="0" strike="noStrike" spc="-1" dirty="0" err="1">
                <a:solidFill>
                  <a:schemeClr val="dk2"/>
                </a:solidFill>
                <a:latin typeface="Arial"/>
              </a:rPr>
              <a:t>Микайылов</a:t>
            </a: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 А.И.)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Теннис настольный (Зубарев П.В.)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Виндсерфинг (Мучной Н.Ю.) 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Шахматы (Бугаев С.В.) 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Тяжелая атлетика (</a:t>
            </a:r>
            <a:r>
              <a:rPr lang="ru-RU" sz="2000" b="0" strike="noStrike" spc="-1" dirty="0" err="1">
                <a:solidFill>
                  <a:schemeClr val="dk2"/>
                </a:solidFill>
                <a:latin typeface="Arial"/>
              </a:rPr>
              <a:t>Шольский</a:t>
            </a: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 В.Б.) 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Волейбол (</a:t>
            </a:r>
            <a:r>
              <a:rPr lang="ru-RU" sz="2000" b="0" strike="noStrike" spc="-1" dirty="0" err="1">
                <a:solidFill>
                  <a:schemeClr val="dk2"/>
                </a:solidFill>
                <a:latin typeface="Arial"/>
              </a:rPr>
              <a:t>Вихарев</a:t>
            </a: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 В.П.)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Парусная секция (Кузнецов С.Ф.)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Секция </a:t>
            </a:r>
            <a:r>
              <a:rPr lang="ru-RU" sz="2000" b="0" strike="noStrike" spc="-1" dirty="0" err="1">
                <a:solidFill>
                  <a:schemeClr val="dk2"/>
                </a:solidFill>
                <a:latin typeface="Arial"/>
              </a:rPr>
              <a:t>аквааэробики</a:t>
            </a: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 (</a:t>
            </a:r>
            <a:r>
              <a:rPr lang="ru-RU" sz="2000" b="0" strike="noStrike" spc="-1" dirty="0">
                <a:solidFill>
                  <a:srgbClr val="00A933"/>
                </a:solidFill>
                <a:latin typeface="Arial"/>
              </a:rPr>
              <a:t>Дружинина Е.А.</a:t>
            </a: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Группа ЛФК (</a:t>
            </a:r>
            <a:r>
              <a:rPr lang="ru-RU" sz="2000" b="0" strike="noStrike" spc="-1" dirty="0" err="1">
                <a:solidFill>
                  <a:schemeClr val="dk2"/>
                </a:solidFill>
                <a:latin typeface="Arial"/>
              </a:rPr>
              <a:t>Пинтусова</a:t>
            </a: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 Л.И.)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chemeClr val="dk2"/>
                </a:solidFill>
                <a:latin typeface="Arial"/>
              </a:rPr>
              <a:t>Стендовая стрельба (Нефёдов Н.Б.) </a:t>
            </a: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r>
              <a:rPr lang="ru-RU" sz="2000" b="0" strike="noStrike" spc="-1" dirty="0">
                <a:solidFill>
                  <a:srgbClr val="00B050"/>
                </a:solidFill>
                <a:latin typeface="Arial"/>
              </a:rPr>
              <a:t>Секция спортивного рыболовства (Курилов К.А.) – новая </a:t>
            </a:r>
            <a:r>
              <a:rPr lang="ru-RU" sz="2000" b="0" strike="noStrike" spc="-1" dirty="0" smtClean="0">
                <a:solidFill>
                  <a:srgbClr val="00B050"/>
                </a:solidFill>
                <a:latin typeface="Arial"/>
              </a:rPr>
              <a:t>секция</a:t>
            </a:r>
          </a:p>
          <a:p>
            <a:pPr marL="901800" indent="-343080">
              <a:lnSpc>
                <a:spcPct val="80000"/>
              </a:lnSpc>
              <a:spcBef>
                <a:spcPts val="400"/>
              </a:spcBef>
              <a:buSzPct val="100000"/>
              <a:buBlip>
                <a:blip r:embed="rId2"/>
              </a:buBlip>
              <a:tabLst>
                <a:tab pos="0" algn="l"/>
              </a:tabLst>
            </a:pPr>
            <a:endParaRPr lang="ru-RU" sz="2000" spc="-1" dirty="0">
              <a:solidFill>
                <a:srgbClr val="00B050"/>
              </a:solidFill>
              <a:latin typeface="Arial"/>
            </a:endParaRPr>
          </a:p>
          <a:p>
            <a:pPr marL="558720" indent="0">
              <a:lnSpc>
                <a:spcPct val="80000"/>
              </a:lnSpc>
              <a:spcBef>
                <a:spcPts val="400"/>
              </a:spcBef>
              <a:buSzPct val="100000"/>
              <a:buNone/>
              <a:tabLst>
                <a:tab pos="0" algn="l"/>
              </a:tabLst>
            </a:pPr>
            <a:r>
              <a:rPr lang="ru-RU" sz="2000" b="0" strike="noStrike" spc="-1" dirty="0" smtClean="0">
                <a:solidFill>
                  <a:schemeClr val="accent3"/>
                </a:solidFill>
                <a:latin typeface="Arial"/>
              </a:rPr>
              <a:t>Организованы встречи с участниками </a:t>
            </a:r>
            <a:r>
              <a:rPr lang="ru-RU" sz="2000" b="0" strike="noStrike" spc="-1" dirty="0" err="1" smtClean="0">
                <a:solidFill>
                  <a:schemeClr val="accent3"/>
                </a:solidFill>
                <a:latin typeface="Arial"/>
              </a:rPr>
              <a:t>академиад</a:t>
            </a:r>
            <a:r>
              <a:rPr lang="ru-RU" sz="2000" b="0" strike="noStrike" spc="-1" dirty="0" smtClean="0">
                <a:solidFill>
                  <a:schemeClr val="accent3"/>
                </a:solidFill>
                <a:latin typeface="Arial"/>
              </a:rPr>
              <a:t> за чашкой чая.</a:t>
            </a:r>
            <a:endParaRPr lang="en-US" sz="2000" b="0" strike="noStrike" spc="-1" dirty="0" smtClean="0">
              <a:solidFill>
                <a:schemeClr val="accent3"/>
              </a:solidFill>
              <a:latin typeface="Arial"/>
            </a:endParaRPr>
          </a:p>
          <a:p>
            <a:pPr marL="558720" indent="0">
              <a:lnSpc>
                <a:spcPct val="80000"/>
              </a:lnSpc>
              <a:spcBef>
                <a:spcPts val="400"/>
              </a:spcBef>
              <a:buSzPct val="100000"/>
              <a:buNone/>
              <a:tabLst>
                <a:tab pos="0" algn="l"/>
              </a:tabLst>
            </a:pPr>
            <a:endParaRPr lang="ru-RU" sz="2000" b="0" strike="noStrike" spc="-1" dirty="0">
              <a:solidFill>
                <a:schemeClr val="dk1"/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142589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4"/>
          <p:cNvSpPr>
            <a:spLocks noGrp="1" noChangeArrowheads="1"/>
          </p:cNvSpPr>
          <p:nvPr>
            <p:ph type="title"/>
          </p:nvPr>
        </p:nvSpPr>
        <p:spPr>
          <a:xfrm>
            <a:off x="-24834" y="-99392"/>
            <a:ext cx="9108504" cy="1143000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ru-RU" sz="4000" dirty="0" smtClean="0"/>
              <a:t>Социальная Комиссия</a:t>
            </a:r>
            <a:br>
              <a:rPr lang="ru-RU" sz="4000" dirty="0" smtClean="0"/>
            </a:br>
            <a:r>
              <a:rPr lang="ru-RU" sz="2000" dirty="0" smtClean="0"/>
              <a:t>председатель – </a:t>
            </a:r>
            <a:r>
              <a:rPr lang="ru-RU" sz="2000" dirty="0" err="1" smtClean="0"/>
              <a:t>Шаманаева</a:t>
            </a:r>
            <a:r>
              <a:rPr lang="ru-RU" sz="2000" dirty="0" smtClean="0"/>
              <a:t> Лидия Ивановна</a:t>
            </a:r>
            <a:endParaRPr lang="ru-RU" sz="4000" dirty="0" smtClean="0"/>
          </a:p>
        </p:txBody>
      </p:sp>
      <p:sp>
        <p:nvSpPr>
          <p:cNvPr id="378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0" y="980728"/>
            <a:ext cx="9113803" cy="5688632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None/>
              <a:defRPr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сан.-кур. лечения: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Путевки от Мин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стерства труда и соц. Развития НСО -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стоимости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Путевки от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получили 49: 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Компенсация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путевку (15000+6000),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которую сотрудник приобретает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сам.  Для получения компенсации необходимо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отработать не менее 3-х лет и быть членом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профсоюза.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Компенсацию за путевки даем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не более,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чем 50 сотрудникам в год.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Оказали помощь в приобретении путевок (на октябрь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сотрудникам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endPara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Всего в 2024 г. Получили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купили сан. кур. лечение 93 (</a:t>
            </a:r>
            <a:r>
              <a:rPr lang="ru-RU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сотрудников.</a:t>
            </a:r>
          </a:p>
          <a:p>
            <a:pPr marL="0" indent="0" algn="ctr"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ru-RU" sz="1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Примечание: в скобках красным данные за прошлый год.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400" i="1" dirty="0" smtClean="0"/>
          </a:p>
        </p:txBody>
      </p:sp>
    </p:spTree>
    <p:extLst>
      <p:ext uri="{BB962C8B-B14F-4D97-AF65-F5344CB8AC3E}">
        <p14:creationId xmlns:p14="http://schemas.microsoft.com/office/powerpoint/2010/main" val="334233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Социальная комиссия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2917304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ы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договора с санаториями в Белокурихе Алтай-вест (скидка членам Профсоюза 15%) и Эдем (скидка членам Профсоюза 10%)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Подписан договор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санаторием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Сибиряк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Бердск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(скидка членам Профсоюза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25%).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spsib.ru/userfiles/1599544767%D0%91%D0%B0%D0%BD%D0%BD%D0%B5%D1%8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93096"/>
            <a:ext cx="3384376" cy="2255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Алтай-West» / «Алтай-Вест» санаторий. Белокуриха, курорт. Цены на 2024 -  Официальный сайт Туроператор &quot;Алеан&quot;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305672"/>
            <a:ext cx="3559068" cy="224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90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162272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Детская комиссия 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764704"/>
            <a:ext cx="8892480" cy="5544616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Заседания проводятся ежемесячно по средам в 1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:00 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комиссии – </a:t>
            </a:r>
            <a:r>
              <a:rPr lang="ru-RU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Заходюк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Анна Алексеевна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ru-RU" sz="24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400" dirty="0" smtClean="0"/>
              <a:t>Мероприятия за отчетный период: </a:t>
            </a:r>
          </a:p>
          <a:p>
            <a:pPr>
              <a:lnSpc>
                <a:spcPct val="90000"/>
              </a:lnSpc>
              <a:buClr>
                <a:srgbClr val="00B050"/>
              </a:buClr>
              <a:buFont typeface="Wingdings" panose="05000000000000000000" pitchFamily="2" charset="2"/>
              <a:buChar char="q"/>
              <a:defRPr/>
            </a:pPr>
            <a:r>
              <a:rPr lang="ru-RU" sz="2000" dirty="0"/>
              <a:t>Организовано посещение </a:t>
            </a:r>
            <a:r>
              <a:rPr lang="en-US" sz="2000" dirty="0" smtClean="0"/>
              <a:t>135 </a:t>
            </a:r>
            <a:r>
              <a:rPr lang="ru-RU" sz="2000" dirty="0" smtClean="0"/>
              <a:t>детей </a:t>
            </a:r>
            <a:r>
              <a:rPr lang="ru-RU" sz="2000" dirty="0"/>
              <a:t>сотрудников ИЯФ Дедом Морозом и Снегурочкой. </a:t>
            </a:r>
            <a:endParaRPr lang="en-US" sz="2000" dirty="0" smtClean="0"/>
          </a:p>
          <a:p>
            <a:pPr>
              <a:lnSpc>
                <a:spcPct val="90000"/>
              </a:lnSpc>
              <a:buClr>
                <a:srgbClr val="00B050"/>
              </a:buClr>
              <a:buFont typeface="Wingdings" panose="05000000000000000000" pitchFamily="2" charset="2"/>
              <a:buChar char="q"/>
              <a:defRPr/>
            </a:pPr>
            <a:r>
              <a:rPr lang="ru-RU" sz="2000" dirty="0" smtClean="0"/>
              <a:t>Закуплены подарки на НГ каждому ребенку.</a:t>
            </a:r>
            <a:endParaRPr lang="en-US" sz="2000" dirty="0" smtClean="0"/>
          </a:p>
          <a:p>
            <a:pPr>
              <a:lnSpc>
                <a:spcPct val="90000"/>
              </a:lnSpc>
              <a:buClr>
                <a:srgbClr val="00B050"/>
              </a:buClr>
              <a:buFont typeface="Wingdings" panose="05000000000000000000" pitchFamily="2" charset="2"/>
              <a:buChar char="q"/>
              <a:defRPr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лыжный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новогодний праздник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им. </a:t>
            </a:r>
            <a:r>
              <a:rPr lang="ru-RU" sz="2000" dirty="0" err="1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Пелеганчука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совместно со спортивной комиссией (06.01.2024).</a:t>
            </a:r>
          </a:p>
          <a:p>
            <a:pPr eaLnBrk="1" hangingPunct="1">
              <a:lnSpc>
                <a:spcPct val="90000"/>
              </a:lnSpc>
              <a:buClr>
                <a:srgbClr val="00B050"/>
              </a:buClr>
              <a:buFont typeface="Wingdings" panose="05000000000000000000" pitchFamily="2" charset="2"/>
              <a:buChar char="q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Поездка в планетарий на фильм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Ускорители, искусство технологий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17 февраля</a:t>
            </a:r>
            <a:endParaRPr lang="ru-RU" sz="20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90000"/>
              </a:lnSpc>
              <a:buClr>
                <a:srgbClr val="00B050"/>
              </a:buClr>
              <a:buFont typeface="Wingdings" panose="05000000000000000000" pitchFamily="2" charset="2"/>
              <a:buChar char="q"/>
              <a:defRPr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Детская лыжная гонка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им. </a:t>
            </a:r>
            <a:r>
              <a:rPr lang="ru-RU" sz="2000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Пелеганчука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совместно со спортивной комиссией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(08.03.2024). 200 юных спортсменов приняло участие</a:t>
            </a:r>
            <a:r>
              <a:rPr lang="en-US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гонке.</a:t>
            </a:r>
          </a:p>
          <a:p>
            <a:pPr eaLnBrk="1" hangingPunct="1">
              <a:lnSpc>
                <a:spcPct val="90000"/>
              </a:lnSpc>
              <a:buClr>
                <a:srgbClr val="00B050"/>
              </a:buClr>
              <a:buFont typeface="Wingdings" panose="05000000000000000000" pitchFamily="2" charset="2"/>
              <a:buChar char="q"/>
              <a:defRPr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Поездка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Дельфинарий, Океанариум и Зоопарк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(14.04.2024). Заказаны за счет профкома 3 автобуса для детей.</a:t>
            </a:r>
          </a:p>
          <a:p>
            <a:pPr eaLnBrk="1" hangingPunct="1">
              <a:lnSpc>
                <a:spcPct val="90000"/>
              </a:lnSpc>
              <a:buClr>
                <a:srgbClr val="00B050"/>
              </a:buClr>
              <a:buFont typeface="Wingdings" panose="05000000000000000000" pitchFamily="2" charset="2"/>
              <a:buChar char="q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Праздник детского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 с ДДУ 352 и 477 при поддержке СБЕРБАНКА (02.06.2024).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561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764704"/>
            <a:ext cx="7498080" cy="432048"/>
          </a:xfrm>
        </p:spPr>
        <p:txBody>
          <a:bodyPr>
            <a:normAutofit fontScale="90000"/>
          </a:bodyPr>
          <a:lstStyle/>
          <a:p>
            <a:r>
              <a:rPr lang="ru-RU" sz="4400" b="1" i="1" kern="10" dirty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Times New Roman CYR"/>
                <a:cs typeface="Times New Roman CYR"/>
              </a:rPr>
              <a:t>Детская комиссия</a:t>
            </a:r>
            <a:br>
              <a:rPr lang="ru-RU" sz="4400" b="1" i="1" kern="10" dirty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Times New Roman CYR"/>
                <a:cs typeface="Times New Roman CYR"/>
              </a:rPr>
            </a:br>
            <a:r>
              <a:rPr lang="ru-RU" sz="2700" kern="10" dirty="0" smtClean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effectLst/>
                <a:latin typeface="Times New Roman CYR"/>
                <a:cs typeface="Times New Roman CYR"/>
              </a:rPr>
              <a:t>текущая работа</a:t>
            </a:r>
            <a:r>
              <a:rPr lang="en-US" sz="2700" kern="10" dirty="0" smtClean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effectLst/>
                <a:latin typeface="Times New Roman CYR"/>
                <a:cs typeface="Times New Roman CYR"/>
              </a:rPr>
              <a:t>:</a:t>
            </a:r>
            <a:r>
              <a:rPr lang="ru-RU" sz="4400" b="1" i="1" kern="10" dirty="0" smtClean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Times New Roman CYR"/>
                <a:cs typeface="Times New Roman CYR"/>
              </a:rPr>
              <a:t>      </a:t>
            </a:r>
            <a:r>
              <a:rPr lang="ru-RU" sz="2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(Председатель </a:t>
            </a:r>
            <a:r>
              <a:rPr lang="ru-RU" sz="2700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Заходюк</a:t>
            </a:r>
            <a:r>
              <a:rPr lang="ru-RU" sz="27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А.А.)</a:t>
            </a:r>
            <a:r>
              <a:rPr lang="ru-RU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1640" y="1556792"/>
            <a:ext cx="7498080" cy="4800600"/>
          </a:xfrm>
        </p:spPr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2024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дирекция оказала материальную помощь 169 детям сотрудников ИЯФ на сумму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715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000 руб.,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них:</a:t>
            </a:r>
          </a:p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97 ребенка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многодетные.</a:t>
            </a:r>
          </a:p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31 ребенок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первоклассники.</a:t>
            </a:r>
          </a:p>
          <a:p>
            <a:pPr marL="82296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15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– мамы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одиночки, дети инвалиды и опекуны.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Дирекция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выделила материальную помощь 50% (но не более 20 000т.р), родителям чьи дети посетили детские оздоровительные лагеря. (заявления подали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 </a:t>
            </a:r>
            <a:r>
              <a:rPr lang="ru-RU" sz="3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человека, сумма составила </a:t>
            </a:r>
            <a:r>
              <a:rPr lang="ru-RU" sz="3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412 900руб.</a:t>
            </a:r>
            <a:endParaRPr lang="ru-RU" sz="3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4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-119144"/>
            <a:ext cx="9143999" cy="1368152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dirty="0" smtClean="0"/>
              <a:t>Мероприятия детской комиссии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" y="3714696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dirty="0"/>
          </a:p>
        </p:txBody>
      </p:sp>
      <p:pic>
        <p:nvPicPr>
          <p:cNvPr id="2050" name="Picture 2" descr="IMG_560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3888432" cy="2598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IMG_574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653" y="930582"/>
            <a:ext cx="3861631" cy="2576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IMG_296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960" y="3891463"/>
            <a:ext cx="3542704" cy="2654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 descr="IMG_095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653" y="3659163"/>
            <a:ext cx="2177821" cy="290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 descr="IMG_104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845" y="3656410"/>
            <a:ext cx="2168712" cy="2893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3871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-1714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Культмассовая комиссия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593636"/>
            <a:ext cx="8964488" cy="3960440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dirty="0" smtClean="0"/>
          </a:p>
          <a:p>
            <a:pPr algn="ctr" eaLnBrk="1" hangingPunct="1">
              <a:lnSpc>
                <a:spcPct val="80000"/>
              </a:lnSpc>
              <a:buNone/>
              <a:defRPr/>
            </a:pPr>
            <a:endParaRPr lang="ru-RU" sz="2000" dirty="0" smtClean="0"/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Профком компенсирует сотрудникам (членам Профсоюза) 25% от стоимости путевки за участие в мероприятии организованное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к.м.к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но не более 3500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один раз в год (∑</a:t>
            </a:r>
            <a:r>
              <a:rPr lang="ru-RU" sz="20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137 250 </a:t>
            </a:r>
            <a:r>
              <a:rPr lang="ru-RU" sz="2000" dirty="0" err="1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58 человек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Профсоюзный </a:t>
            </a:r>
            <a:r>
              <a:rPr lang="ru-RU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комитет ИЯФ частично (25% от стоимости абонемента) компенсировал 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посещения театров, концертов и выставок в г. Новосибирск (</a:t>
            </a:r>
            <a:r>
              <a:rPr lang="ru-RU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en-US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человека на сумму 1</a:t>
            </a:r>
            <a:r>
              <a:rPr lang="en-US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348</a:t>
            </a:r>
            <a:r>
              <a:rPr lang="ru-RU" sz="2000" dirty="0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0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Поездки в цирк, дельфинарий, зоопарк, океанариум и планетарий (47 человек∑ </a:t>
            </a:r>
            <a:r>
              <a:rPr lang="ru-RU" sz="2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32 250 </a:t>
            </a:r>
            <a:r>
              <a:rPr lang="ru-RU" sz="21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Профком оплатил автобусы для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  <a:r>
              <a:rPr lang="ru-RU" sz="21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134 900 </a:t>
            </a:r>
            <a:r>
              <a:rPr lang="ru-RU" sz="21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21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мониторах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у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культоргов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подразделениям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None/>
              <a:defRPr/>
            </a:pPr>
            <a:endParaRPr lang="ru-RU" sz="2400" dirty="0" smtClean="0"/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None/>
              <a:defRPr/>
            </a:pPr>
            <a:endParaRPr lang="ru-RU" sz="2000" dirty="0" smtClean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3649" y="4554076"/>
            <a:ext cx="3564904" cy="2376603"/>
          </a:xfrm>
          <a:prstGeom prst="rect">
            <a:avLst/>
          </a:prstGeom>
        </p:spPr>
      </p:pic>
      <p:pic>
        <p:nvPicPr>
          <p:cNvPr id="1026" name="Picture 2" descr="https://profcombinp.ru/wp-content/uploads/img/tomsk/0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690" y="4554415"/>
            <a:ext cx="3168352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331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36712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/>
              <a:t>Культмассовая комиссия 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667996"/>
            <a:ext cx="8590409" cy="6120680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2000" dirty="0" smtClean="0"/>
          </a:p>
          <a:p>
            <a:pPr marL="0" indent="0"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en-US" sz="2000" dirty="0" smtClean="0"/>
              <a:t>       </a:t>
            </a:r>
            <a:r>
              <a:rPr lang="ru-RU" sz="2000" dirty="0" smtClean="0"/>
              <a:t>Проведено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 выездных мероприятий для членов Профсоюза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Поездки в Красноярск (2 группы), оз. Яровое (3 группы), Горный Алтай (12 групп),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Караканский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бор + Мраморное озеро (2 группы),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Ботсад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(25 чел).</a:t>
            </a:r>
          </a:p>
          <a:p>
            <a:pPr marL="0" indent="0"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Выставка ручных поделок сотрудников Института.</a:t>
            </a:r>
          </a:p>
          <a:p>
            <a:pPr marL="0" indent="0"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endParaRPr lang="ru-RU" sz="2000" dirty="0" smtClean="0">
              <a:effectLst/>
            </a:endParaRPr>
          </a:p>
          <a:p>
            <a:pPr marL="0" indent="0"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endParaRPr lang="ru-RU" sz="2000" dirty="0" smtClean="0"/>
          </a:p>
          <a:p>
            <a:pPr marL="0" indent="0"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endParaRPr lang="ru-RU" sz="2000" dirty="0"/>
          </a:p>
        </p:txBody>
      </p:sp>
      <p:pic>
        <p:nvPicPr>
          <p:cNvPr id="1026" name="Picture 2" descr="https://profcombinp.ru/wp-content/uploads/img/karakan/0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257" y="2352830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profcombinp.ru/wp-content/uploads/img/chudesa-ruchnoy-raboty-3/IMG-20240502-WA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411" y="2413165"/>
            <a:ext cx="1592425" cy="2123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s://profcombinp.ru/wp-content/uploads/img/belokurikha-3/02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556428"/>
            <a:ext cx="288032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profcombinp.ru/wp-content/uploads/img/belokurikha-3/0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7390" y="2413165"/>
            <a:ext cx="3255050" cy="4340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s://profcombinp.ru/wp-content/uploads/img/planetariy-2/01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5192" y="4583198"/>
            <a:ext cx="1600103" cy="2133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390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1762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Масленица 16 марта (совместно с НМО) 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downloader.disk.yandex.ru/preview/30b62c4dbda8254178b3ee732fdce1b2a4ff08e3c693765a4d43429e8e450ab7/671a11e4/pqOsQ9tffDckAN-vmCDx7qWBOIvkVHuD1mJW6MD_jM8lRh3LWYlfQukSRHDS3hhrr99jvwm1G6s1YzW3SgXY-w%3D%3D?uid=0&amp;filename=photo_1_2024-03-19_10-15-54.jpg&amp;disposition=inline&amp;hash=&amp;limit=0&amp;content_type=image%2Fjpeg&amp;owner_uid=0&amp;tknv=v2&amp;size=1920x91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542" y="908720"/>
            <a:ext cx="2333196" cy="3112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downloader.disk.yandex.ru/preview/004a47e5318f3a680303badd260eeda2048aa2b1677da693f1db4e18bd7a3bfe/671a11e4/wiVyqnDwkFsj6hg0nhP3QHCbhgB8HT4AlQLaHqEuvnK8pTllkLyAjh0moxtOEbn4MLQrYXoIt8Yx9mFtc9FZOA%3D%3D?uid=0&amp;filename=photo_3_2024-03-19_10-15-54.jpg&amp;disposition=inline&amp;hash=&amp;limit=0&amp;content_type=image%2Fjpeg&amp;owner_uid=0&amp;tknv=v2&amp;size=1920x91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891" y="908720"/>
            <a:ext cx="3440375" cy="2580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downloader.disk.yandex.ru/preview/5ad7160100326e44e217745e23bc01d4313c74b3e731dcd471ef26868696562e/671a11e4/rmhKwYjmw1kEt__riQUMf7NHWa-zQ07TtfG2uTnarKz8pUQDAALGByRduIBISfKwk8f5Gwjw4JrM5LdXFZ4RcA%3D%3D?uid=0&amp;filename=IMG_8769.JPG&amp;disposition=inline&amp;hash=&amp;limit=0&amp;content_type=image%2Fjpeg&amp;owner_uid=0&amp;tknv=v2&amp;size=1920x91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542" y="4042620"/>
            <a:ext cx="2616901" cy="260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downloader.disk.yandex.ru/preview/98f2cda2cae79912fd6a880b29679a905d4e9188fb663411126fc92b7b183004/671a11dd/Zn6bqncrCv6ciGnS2Fjhozdh_coXazHIxciXRvx-r4BNLIyd-kOJrXiMxScOe3qkEvJZdg-bEYb9SBfS4AGDgg%3D%3D?uid=0&amp;filename=IMG_8743.JPG&amp;disposition=inline&amp;hash=&amp;limit=0&amp;content_type=image%2Fjpeg&amp;owner_uid=0&amp;tknv=v2&amp;size=1920x91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528" y="3606158"/>
            <a:ext cx="3376738" cy="2605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572000" y="6328172"/>
            <a:ext cx="32761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Профком оплатил 120 000 руб.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638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692696"/>
            <a:ext cx="4536504" cy="6048671"/>
          </a:xfrm>
          <a:prstGeom prst="rect">
            <a:avLst/>
          </a:prstGeom>
        </p:spPr>
      </p:pic>
      <p:sp>
        <p:nvSpPr>
          <p:cNvPr id="115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63688" y="-144463"/>
            <a:ext cx="7427913" cy="990600"/>
          </a:xfrm>
        </p:spPr>
        <p:txBody>
          <a:bodyPr/>
          <a:lstStyle/>
          <a:p>
            <a:pPr eaLnBrk="1" hangingPunct="1">
              <a:defRPr/>
            </a:pPr>
            <a:r>
              <a:rPr lang="ru-RU" sz="3200" dirty="0" smtClean="0">
                <a:solidFill>
                  <a:schemeClr val="tx1"/>
                </a:solidFill>
              </a:rPr>
              <a:t>Празднование 8 марта в ИЯФ</a:t>
            </a:r>
          </a:p>
        </p:txBody>
      </p:sp>
      <p:sp>
        <p:nvSpPr>
          <p:cNvPr id="7" name="AutoShape 6" descr="blob:https://web.whatsapp.com/4ec079d7-509b-4d34-808d-1007203d9fc8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4264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0034" y="0"/>
            <a:ext cx="8229600" cy="71437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Комиссия по охране труда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764704"/>
            <a:ext cx="8993662" cy="6192688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80000"/>
              </a:lnSpc>
              <a:buNone/>
              <a:defRPr/>
            </a:pPr>
            <a:r>
              <a:rPr lang="ru-RU" sz="1800" dirty="0" smtClean="0"/>
              <a:t>Председатель комиссии – Сидоров Иван Викторович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endParaRPr lang="en-US" sz="1800" dirty="0" smtClean="0"/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endParaRPr lang="ru-RU" sz="1800" dirty="0" smtClean="0"/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работа: Инструктаж при приеме на работу, текущие инструктажи, ежегодное обучение и аттестация по охране труда и разным видам безопасности (электробезопасности, грузоподъемными механизмам, сосудам под давлением, пожарной), все установки проходят графики измерения необходимых параметров.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 комиссией по ОТ ПК совместно с ООТ и ООС было проведено </a:t>
            </a:r>
            <a:r>
              <a:rPr lang="en-US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плановых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 состояния охраны труда в подразделениях института.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подразделениях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где были выявлены нарушения охраны труда были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выданы предписания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акты проверок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8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Брыкина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Татьяна Юрьевна заняла 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место в региональном конкурсе 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Лучший специалист по охране труда </a:t>
            </a:r>
            <a:r>
              <a:rPr lang="en-US" sz="1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18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организует прохождение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обязательного периодического медицинского осмотра согласно спискам контингентов работников, утвержденных профсоюзом и дирекцией института.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Контролирует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сотрудников средствами индивидуальной защиты.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82296" indent="0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ru-RU" sz="1800" dirty="0" smtClean="0"/>
              <a:t>                      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2696759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0" y="6597352"/>
            <a:ext cx="899592" cy="260648"/>
          </a:xfrm>
        </p:spPr>
        <p:txBody>
          <a:bodyPr/>
          <a:lstStyle/>
          <a:p>
            <a:pPr>
              <a:defRPr/>
            </a:pPr>
            <a:fld id="{28F7FD04-6241-4C4A-B7EA-44034EB5B64B}" type="datetime1">
              <a:rPr lang="ru-RU" i="1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pPr>
                <a:defRPr/>
              </a:pPr>
              <a:t>24.09.2025</a:t>
            </a:fld>
            <a:endParaRPr lang="ru-RU" i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13"/>
          <p:cNvSpPr>
            <a:spLocks noChangeArrowheads="1"/>
          </p:cNvSpPr>
          <p:nvPr/>
        </p:nvSpPr>
        <p:spPr bwMode="auto">
          <a:xfrm>
            <a:off x="1115616" y="692696"/>
            <a:ext cx="8134350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ru-RU" sz="1800" b="1" dirty="0" err="1" smtClean="0">
                <a:latin typeface="Times New Roman" pitchFamily="18" charset="0"/>
              </a:rPr>
              <a:t>Нескороженый</a:t>
            </a:r>
            <a:r>
              <a:rPr lang="ru-RU" sz="1800" b="1" dirty="0" smtClean="0">
                <a:latin typeface="Times New Roman" pitchFamily="18" charset="0"/>
              </a:rPr>
              <a:t> А.С.— </a:t>
            </a:r>
            <a:r>
              <a:rPr lang="ru-RU" sz="1800" b="1" dirty="0">
                <a:latin typeface="Times New Roman" pitchFamily="18" charset="0"/>
              </a:rPr>
              <a:t>председатель </a:t>
            </a:r>
            <a:endParaRPr lang="ru-RU" sz="1800" b="1" dirty="0" smtClean="0">
              <a:latin typeface="Times New Roman" pitchFamily="18" charset="0"/>
            </a:endParaRPr>
          </a:p>
          <a:p>
            <a:pPr marL="342900" indent="-342900">
              <a:spcBef>
                <a:spcPct val="20000"/>
              </a:spcBef>
            </a:pPr>
            <a:endParaRPr lang="ru-RU" sz="3600" dirty="0">
              <a:solidFill>
                <a:schemeClr val="accent2"/>
              </a:solidFill>
            </a:endParaRPr>
          </a:p>
        </p:txBody>
      </p:sp>
      <p:sp>
        <p:nvSpPr>
          <p:cNvPr id="6" name="Text Box 15"/>
          <p:cNvSpPr txBox="1">
            <a:spLocks noChangeArrowheads="1"/>
          </p:cNvSpPr>
          <p:nvPr/>
        </p:nvSpPr>
        <p:spPr bwMode="auto">
          <a:xfrm>
            <a:off x="1115616" y="1320788"/>
            <a:ext cx="7416824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88900" indent="-889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 автобусов ИЯФ перевозили 550 человек ежедневно</a:t>
            </a:r>
          </a:p>
          <a:p>
            <a:pPr marL="88900" indent="-889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Арендовано 2 автобуса.</a:t>
            </a:r>
          </a:p>
          <a:p>
            <a:pPr marL="88900" indent="-889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Перевозка людей в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Разлив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осуществлялась регулярно и бесплатно.</a:t>
            </a:r>
          </a:p>
          <a:p>
            <a:pPr marL="88900" indent="-8890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Выделяется транспорт для разовых мероприятий.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 капитальный ремонт двух автобусов. 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просьбам сотрудников регулярно оптимизируются расписания некоторых маршрутов.</a:t>
            </a:r>
          </a:p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доставка сотрудников на СКИФ (3 автобуса из них два КАВЗ закуплены в 2024 году)</a:t>
            </a:r>
          </a:p>
        </p:txBody>
      </p:sp>
      <p:sp>
        <p:nvSpPr>
          <p:cNvPr id="7" name="WordArt 4"/>
          <p:cNvSpPr>
            <a:spLocks noChangeArrowheads="1" noChangeShapeType="1" noTextEdit="1"/>
          </p:cNvSpPr>
          <p:nvPr/>
        </p:nvSpPr>
        <p:spPr bwMode="auto">
          <a:xfrm>
            <a:off x="2627784" y="116633"/>
            <a:ext cx="4392488" cy="36003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 smtClean="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rgbClr val="FFFFFF"/>
                </a:solidFill>
                <a:latin typeface="Times New Roman CYR"/>
                <a:cs typeface="Times New Roman CYR"/>
              </a:rPr>
              <a:t>Транспортная комиссия</a:t>
            </a:r>
            <a:endParaRPr lang="ru-RU" sz="3600" b="1" i="1" kern="10" dirty="0">
              <a:ln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:ln>
              <a:solidFill>
                <a:srgbClr val="FFFFFF"/>
              </a:solidFill>
              <a:latin typeface="Times New Roman CYR"/>
              <a:cs typeface="Times New Roman CYR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4312002"/>
            <a:ext cx="1900685" cy="253424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257204"/>
            <a:ext cx="1926235" cy="256831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4135389"/>
            <a:ext cx="1944216" cy="25922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108313"/>
            <a:ext cx="6172200" cy="505809"/>
          </a:xfrm>
        </p:spPr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ru-RU" dirty="0" smtClean="0">
                <a:solidFill>
                  <a:schemeClr val="tx1"/>
                </a:solidFill>
              </a:rPr>
              <a:t>Совет ветеранов</a:t>
            </a:r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9632" y="1883197"/>
            <a:ext cx="6858000" cy="1944291"/>
          </a:xfrm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Председатель Совета ветеранов -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Хлестова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Галина Николаевна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None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Совет ветеранов осуществляет прием по вторникам с 10 утра до 12 часов дня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аудитории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профкома.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None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ветеранов объединяет бывших сотрудников института, уволившихся в связи с достижением пенсионного возраста (сейчас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796</a:t>
            </a:r>
            <a:r>
              <a:rPr lang="ru-RU" sz="1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None/>
              <a:defRPr/>
            </a:pP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постановки на учет требуется личное заявление уволившегося сотрудника. 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 ветеранов занимается оказанием материальной помощи, 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1000 руб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 этом году всего помощь получили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340 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чел, </a:t>
            </a:r>
          </a:p>
          <a:p>
            <a:pPr eaLnBrk="1" hangingPunct="1"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зубопротезирование ветераны получают 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3000руб.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Всего в этом году помощь получили 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 чел.</a:t>
            </a:r>
          </a:p>
          <a:p>
            <a:pPr>
              <a:lnSpc>
                <a:spcPct val="80000"/>
              </a:lnSpc>
              <a:buClr>
                <a:schemeClr val="folHlink"/>
              </a:buClr>
              <a:buFont typeface="Wingdings" pitchFamily="2" charset="2"/>
              <a:buChar char="q"/>
              <a:defRPr/>
            </a:pP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Традиционный вечер встреч для ветеранов в этом году прошел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11.10.2024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в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Доме Ученых.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около 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180 ветеранов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Питание из расчета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2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ru-RU" sz="1200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 </a:t>
            </a:r>
            <a:r>
              <a:rPr lang="ru-RU" sz="1200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/чел. </a:t>
            </a:r>
            <a:br>
              <a:rPr lang="ru-RU" sz="12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программе общение,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живая музыка,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танцы, небольшие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подарки, военный оркестр.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7767" name="Rectangle 7"/>
          <p:cNvSpPr>
            <a:spLocks noChangeArrowheads="1"/>
          </p:cNvSpPr>
          <p:nvPr/>
        </p:nvSpPr>
        <p:spPr bwMode="auto">
          <a:xfrm>
            <a:off x="1331640" y="4725144"/>
            <a:ext cx="3942438" cy="1957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57175" indent="-257175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defRPr/>
            </a:pPr>
            <a:endParaRPr lang="ru-RU" sz="135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marL="257175" indent="-257175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q"/>
              <a:defRPr/>
            </a:pP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 ВОВ к 9 мая выделяют по </a:t>
            </a:r>
            <a:b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25000 </a:t>
            </a:r>
            <a:r>
              <a:rPr lang="ru-RU" sz="1200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r>
              <a:rPr lang="ru-RU" sz="1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(1 чел.). Привозят на дом.</a:t>
            </a:r>
          </a:p>
          <a:p>
            <a:pPr marL="257175" indent="-257175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q"/>
              <a:defRPr/>
            </a:pP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Участникам трудового фронта - по </a:t>
            </a:r>
            <a:r>
              <a:rPr lang="ru-RU" sz="1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15000 руб</a:t>
            </a: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(3 чел).</a:t>
            </a:r>
          </a:p>
          <a:p>
            <a:pPr marL="257175" indent="-257175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q"/>
              <a:defRPr/>
            </a:pP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 юбилеям 80</a:t>
            </a:r>
            <a:r>
              <a:rPr lang="en-US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85, 90</a:t>
            </a: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, 95 лет (</a:t>
            </a:r>
            <a:r>
              <a:rPr lang="en-US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70 </a:t>
            </a: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чел.), дарили </a:t>
            </a:r>
            <a:r>
              <a:rPr lang="ru-RU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подарки.</a:t>
            </a:r>
            <a:endParaRPr lang="ru-RU" sz="12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q"/>
              <a:defRPr/>
            </a:pP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кончины родственникам выплачивают </a:t>
            </a:r>
            <a:r>
              <a:rPr lang="ru-RU" sz="1200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2000 руб.</a:t>
            </a:r>
          </a:p>
          <a:p>
            <a:pPr marL="257175" indent="-257175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q"/>
              <a:defRPr/>
            </a:pPr>
            <a:r>
              <a:rPr lang="ru-RU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Медобслуживания ветеранов </a:t>
            </a:r>
            <a:r>
              <a:rPr lang="ru-RU" sz="12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 err="1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здравпунтках</a:t>
            </a:r>
            <a:r>
              <a:rPr lang="ru-RU" sz="12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ИЯФ. </a:t>
            </a:r>
            <a:endParaRPr lang="en-US" sz="1200" dirty="0"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583441"/>
            <a:ext cx="3203331" cy="213421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014" y="60134"/>
            <a:ext cx="2736304" cy="18230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516" y="522758"/>
            <a:ext cx="2088232" cy="156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Работа с мобилизованными сотрудниками ИЯФ.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Организовано волонтерское движение, Председатель Ярослав Павлов.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 фондами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Своих не Бросаем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Победе Вместе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группой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Звезда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средств на нужды мобилизованных и добровольцев членов ППО ИЯФ – 320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Сбор материалов и продуктов для нужд СВО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Загрузка и сопровождение транспорта с гуманитарными грузами в Луганскую обл.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Встречи с супругами бойцов из ИЯФ (НГ, 8 марта)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077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86670" y="53256"/>
            <a:ext cx="7498080" cy="1143000"/>
          </a:xfrm>
        </p:spPr>
        <p:txBody>
          <a:bodyPr/>
          <a:lstStyle/>
          <a:p>
            <a:pPr algn="ctr"/>
            <a:r>
              <a:rPr lang="ru-RU" dirty="0" smtClean="0"/>
              <a:t>Помощь участникам СВО</a:t>
            </a:r>
            <a:endParaRPr lang="ru-RU" dirty="0"/>
          </a:p>
        </p:txBody>
      </p:sp>
      <p:sp>
        <p:nvSpPr>
          <p:cNvPr id="4" name="AutoShape 4" descr="blob:https://web.whatsapp.com/e0a79e84-d65f-49ba-8ad6-313688d35eb0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2115" y="1069147"/>
            <a:ext cx="2117313" cy="282308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974" y="4162184"/>
            <a:ext cx="3471937" cy="260395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31" y="1069146"/>
            <a:ext cx="2117313" cy="28230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679" y="1067466"/>
            <a:ext cx="2118573" cy="282476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458" y="1085558"/>
            <a:ext cx="2105004" cy="28066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7944" y="4162184"/>
            <a:ext cx="4037638" cy="260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8271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 idx="4294967295"/>
          </p:nvPr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 dirty="0">
                <a:solidFill>
                  <a:schemeClr val="dk2"/>
                </a:solidFill>
                <a:latin typeface="Arial"/>
              </a:rPr>
              <a:t>Наш </a:t>
            </a:r>
            <a:r>
              <a:rPr lang="ru-RU" sz="4400" b="0" strike="noStrike" spc="-1" dirty="0" err="1">
                <a:solidFill>
                  <a:schemeClr val="dk2"/>
                </a:solidFill>
                <a:latin typeface="Arial"/>
              </a:rPr>
              <a:t>ратрак</a:t>
            </a:r>
            <a:endParaRPr lang="ru-RU" sz="4400" b="0" strike="noStrike" spc="-1" dirty="0">
              <a:solidFill>
                <a:schemeClr val="dk1"/>
              </a:solidFill>
              <a:latin typeface="Gill Sans MT"/>
            </a:endParaRPr>
          </a:p>
        </p:txBody>
      </p:sp>
      <p:pic>
        <p:nvPicPr>
          <p:cNvPr id="142" name="Рисунок 291"/>
          <p:cNvPicPr/>
          <p:nvPr/>
        </p:nvPicPr>
        <p:blipFill>
          <a:blip r:embed="rId2"/>
          <a:srcRect t="14365" r="4161" b="20358"/>
          <a:stretch/>
        </p:blipFill>
        <p:spPr>
          <a:xfrm>
            <a:off x="2699792" y="3501008"/>
            <a:ext cx="4320480" cy="3168352"/>
          </a:xfrm>
          <a:prstGeom prst="rect">
            <a:avLst/>
          </a:prstGeom>
          <a:ln w="0">
            <a:noFill/>
          </a:ln>
        </p:spPr>
      </p:pic>
      <p:sp>
        <p:nvSpPr>
          <p:cNvPr id="143" name="Прямоугольник 292"/>
          <p:cNvSpPr/>
          <p:nvPr/>
        </p:nvSpPr>
        <p:spPr>
          <a:xfrm>
            <a:off x="1371600" y="1503720"/>
            <a:ext cx="7489440" cy="782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 defTabSz="9144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 dirty="0" smtClean="0">
                <a:solidFill>
                  <a:srgbClr val="FF0000"/>
                </a:solidFill>
                <a:latin typeface="Arial"/>
              </a:rPr>
              <a:t>Первый в России профсоюзный </a:t>
            </a:r>
            <a:r>
              <a:rPr lang="ru-RU" sz="2000" b="0" strike="noStrike" spc="-1" dirty="0" err="1" smtClean="0">
                <a:solidFill>
                  <a:srgbClr val="FF0000"/>
                </a:solidFill>
                <a:latin typeface="Arial"/>
              </a:rPr>
              <a:t>ратрак</a:t>
            </a:r>
            <a:r>
              <a:rPr lang="ru-RU" sz="2000" b="0" strike="noStrike" spc="-1" dirty="0" smtClean="0">
                <a:solidFill>
                  <a:srgbClr val="FF0000"/>
                </a:solidFill>
                <a:latin typeface="Arial"/>
              </a:rPr>
              <a:t>!!!</a:t>
            </a:r>
          </a:p>
          <a:p>
            <a:pPr marL="216000" indent="-216000" defTabSz="914400">
              <a:lnSpc>
                <a:spcPct val="100000"/>
              </a:lnSpc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ru-RU" sz="2000" b="0" strike="noStrike" spc="-1" dirty="0" smtClean="0">
                <a:solidFill>
                  <a:srgbClr val="000000"/>
                </a:solidFill>
                <a:latin typeface="Arial"/>
              </a:rPr>
              <a:t>Два года </a:t>
            </a:r>
            <a:r>
              <a:rPr lang="ru-RU" sz="2000" b="0" strike="noStrike" spc="-1" dirty="0">
                <a:solidFill>
                  <a:srgbClr val="000000"/>
                </a:solidFill>
                <a:latin typeface="Arial"/>
              </a:rPr>
              <a:t>назад профсоюз приобрел «новый» </a:t>
            </a:r>
            <a:r>
              <a:rPr lang="ru-RU" sz="2000" b="0" strike="noStrike" spc="-1" dirty="0" err="1">
                <a:solidFill>
                  <a:srgbClr val="000000"/>
                </a:solidFill>
                <a:latin typeface="Arial"/>
              </a:rPr>
              <a:t>ратрак</a:t>
            </a:r>
            <a:r>
              <a:rPr lang="ru-RU" sz="2000" b="0" strike="noStrike" spc="-1" dirty="0">
                <a:solidFill>
                  <a:srgbClr val="000000"/>
                </a:solidFill>
                <a:latin typeface="Arial"/>
              </a:rPr>
              <a:t>. За прошлый сезон силами энтузиастов техника </a:t>
            </a:r>
            <a:r>
              <a:rPr lang="ru-RU" sz="2000" b="0" strike="noStrike" spc="-1" dirty="0" smtClean="0">
                <a:solidFill>
                  <a:srgbClr val="000000"/>
                </a:solidFill>
                <a:latin typeface="Arial"/>
              </a:rPr>
              <a:t>была полностью освоена и готова к использованию в полном объёме. </a:t>
            </a:r>
            <a:r>
              <a:rPr lang="ru-RU" sz="2000" b="0" strike="noStrike" spc="-1" dirty="0">
                <a:solidFill>
                  <a:srgbClr val="000000"/>
                </a:solidFill>
                <a:latin typeface="Arial"/>
              </a:rPr>
              <a:t>Надеемся, что в текущем сезоне подготовка лыжных трасс станет ещё лучше!</a:t>
            </a:r>
            <a:endParaRPr lang="en-US" sz="20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0635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 idx="4294967295"/>
          </p:nvPr>
        </p:nvSpPr>
        <p:spPr>
          <a:xfrm>
            <a:off x="457200" y="273600"/>
            <a:ext cx="8228520" cy="114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ru-RU" sz="4400" b="0" strike="noStrike" spc="-1" dirty="0">
                <a:solidFill>
                  <a:schemeClr val="dk2"/>
                </a:solidFill>
                <a:latin typeface="Arial"/>
              </a:rPr>
              <a:t>Восстановление освещения на лыжной трассе</a:t>
            </a:r>
            <a:endParaRPr lang="ru-RU" sz="4400" b="0" strike="noStrike" spc="-1" dirty="0">
              <a:solidFill>
                <a:schemeClr val="dk1"/>
              </a:solidFill>
              <a:latin typeface="Gill Sans MT"/>
            </a:endParaRPr>
          </a:p>
        </p:txBody>
      </p:sp>
      <p:sp>
        <p:nvSpPr>
          <p:cNvPr id="145" name="PlaceHolder 2"/>
          <p:cNvSpPr>
            <a:spLocks noGrp="1"/>
          </p:cNvSpPr>
          <p:nvPr>
            <p:ph idx="4294967295"/>
          </p:nvPr>
        </p:nvSpPr>
        <p:spPr>
          <a:xfrm>
            <a:off x="457200" y="1604520"/>
            <a:ext cx="8228520" cy="3976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 dirty="0">
              <a:solidFill>
                <a:schemeClr val="dk1"/>
              </a:solidFill>
              <a:latin typeface="Gill Sans MT"/>
            </a:endParaRPr>
          </a:p>
        </p:txBody>
      </p:sp>
      <p:sp>
        <p:nvSpPr>
          <p:cNvPr id="146" name="Прямоугольник 299"/>
          <p:cNvSpPr/>
          <p:nvPr/>
        </p:nvSpPr>
        <p:spPr>
          <a:xfrm>
            <a:off x="4941720" y="1604520"/>
            <a:ext cx="3744000" cy="3673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В этом году за счёт спонсоров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Arial"/>
              </a:rPr>
              <a:t>восстановлено </a:t>
            </a:r>
            <a:r>
              <a:rPr lang="ru-RU" sz="1800" b="0" strike="noStrike" spc="-1" dirty="0">
                <a:solidFill>
                  <a:srgbClr val="000000"/>
                </a:solidFill>
                <a:latin typeface="Arial"/>
              </a:rPr>
              <a:t>освещение на 3 км лыжной трассе, которое было утрачено около 20 лет назад. </a:t>
            </a: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7" name="Рисунок 146"/>
          <p:cNvPicPr/>
          <p:nvPr/>
        </p:nvPicPr>
        <p:blipFill>
          <a:blip r:embed="rId2"/>
          <a:stretch/>
        </p:blipFill>
        <p:spPr>
          <a:xfrm>
            <a:off x="1600200" y="1600200"/>
            <a:ext cx="2743200" cy="3657600"/>
          </a:xfrm>
          <a:prstGeom prst="rect">
            <a:avLst/>
          </a:prstGeom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1287248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680"/>
            <a:ext cx="9144000" cy="51435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02763">
            <a:off x="2098745" y="1053642"/>
            <a:ext cx="1043452" cy="666933"/>
          </a:xfrm>
          <a:prstGeom prst="rect">
            <a:avLst/>
          </a:prstGeom>
        </p:spPr>
      </p:pic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42040" y="2098476"/>
            <a:ext cx="3086099" cy="3788641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Клуба: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Общение, обучение, самореализация</a:t>
            </a:r>
          </a:p>
          <a:p>
            <a:pPr algn="l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клуба: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− Создание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единого пространства для общения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женщин, объединенных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схожими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интересами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endParaRPr lang="ru-RU" dirty="0"/>
          </a:p>
          <a:p>
            <a:pPr>
              <a:lnSpc>
                <a:spcPct val="100000"/>
              </a:lnSpc>
            </a:pPr>
            <a:endParaRPr lang="ru-RU" sz="1500" i="1" dirty="0">
              <a:latin typeface="Franklin Gothic Demi" panose="020B07030201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38729" y="1057069"/>
            <a:ext cx="692394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b="1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феврале 2024 года при Профкоме Института образован Женский клуб</a:t>
            </a: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>
          <a:xfrm>
            <a:off x="5268791" y="2051430"/>
            <a:ext cx="3793880" cy="3741572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Были проведены мероприятия:</a:t>
            </a: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Посещение студии по оформлению бровей и ухода за кожей</a:t>
            </a: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Мастер-класс по тейпированию</a:t>
            </a: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Правильные привычки в питании</a:t>
            </a: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Лекция «Женское здоровье»</a:t>
            </a: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Современный уход за кожей лица</a:t>
            </a: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Мастер-класс о парфюмерии</a:t>
            </a: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 Урок дневного макияжа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−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Фитнес-занятие «Здоровая спина»</a:t>
            </a:r>
          </a:p>
          <a:p>
            <a:pPr>
              <a:lnSpc>
                <a:spcPct val="100000"/>
              </a:lnSpc>
            </a:pPr>
            <a:endParaRPr lang="ru-RU" sz="1500" i="1" dirty="0">
              <a:latin typeface="Franklin Gothic Demi" panose="020B07030201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23928" y="5840048"/>
            <a:ext cx="1543050" cy="819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35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Организаторы:</a:t>
            </a:r>
            <a:endParaRPr lang="ru-RU" sz="105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Исаченко Е.Д.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Важенина Е.Ю.</a:t>
            </a:r>
            <a:endParaRPr lang="ru-RU" sz="105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9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85" r="4152" b="25553"/>
          <a:stretch/>
        </p:blipFill>
        <p:spPr>
          <a:xfrm>
            <a:off x="0" y="0"/>
            <a:ext cx="9232801" cy="6964167"/>
          </a:xfrm>
          <a:prstGeom prst="rect">
            <a:avLst/>
          </a:prstGeom>
          <a:solidFill>
            <a:schemeClr val="tx2">
              <a:lumMod val="20000"/>
              <a:lumOff val="80000"/>
              <a:alpha val="70000"/>
            </a:schemeClr>
          </a:solidFill>
        </p:spPr>
      </p:pic>
      <p:sp>
        <p:nvSpPr>
          <p:cNvPr id="4" name="Прямоугольник 3"/>
          <p:cNvSpPr/>
          <p:nvPr/>
        </p:nvSpPr>
        <p:spPr>
          <a:xfrm>
            <a:off x="197286" y="188640"/>
            <a:ext cx="8839210" cy="2873864"/>
          </a:xfrm>
          <a:prstGeom prst="rect">
            <a:avLst/>
          </a:prstGeom>
          <a:solidFill>
            <a:schemeClr val="tx2">
              <a:lumMod val="20000"/>
              <a:lumOff val="80000"/>
              <a:alpha val="28000"/>
            </a:schemeClr>
          </a:solidFill>
          <a:ln>
            <a:noFill/>
          </a:ln>
          <a:effectLst>
            <a:softEdge rad="3175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3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u="sng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База отдыха </a:t>
            </a:r>
            <a:r>
              <a:rPr lang="en-US" sz="2400" b="1" u="sng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ru-RU" sz="2400" b="1" u="sng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Разлив</a:t>
            </a:r>
            <a:r>
              <a:rPr lang="en-US" sz="2400" b="1" u="sng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ru-RU" sz="2400" b="1" u="sng" dirty="0" smtClean="0">
              <a:solidFill>
                <a:srgbClr val="0000CC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b="1" u="sng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 </a:t>
            </a:r>
            <a:r>
              <a:rPr lang="ru-RU" sz="2400" b="1" u="sng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СЕЗОН ОТДОХНУЛО – </a:t>
            </a:r>
            <a:r>
              <a:rPr lang="ru-RU" sz="2400" b="1" u="sng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3014 человек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ИЮНЬ </a:t>
            </a:r>
            <a:r>
              <a:rPr lang="ru-RU" sz="32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626 чел.</a:t>
            </a:r>
            <a:endParaRPr lang="ru-RU" sz="3200" b="1" dirty="0">
              <a:solidFill>
                <a:srgbClr val="0000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ИЮЛЬ – 1335 чел.</a:t>
            </a:r>
            <a:endParaRPr lang="ru-RU" sz="3200" b="1" dirty="0">
              <a:solidFill>
                <a:srgbClr val="0000CC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АВГУСТ – 1053 чел</a:t>
            </a:r>
            <a:r>
              <a:rPr lang="ru-RU" sz="32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46333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5321" y="1844485"/>
            <a:ext cx="2119702" cy="2826269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485"/>
            <a:ext cx="2142492" cy="2856657"/>
          </a:xfrm>
          <a:prstGeom prst="rect">
            <a:avLst/>
          </a:prstGeom>
          <a:scene3d>
            <a:camera prst="perspectiveRight"/>
            <a:lightRig rig="threePt" dir="t"/>
          </a:scene3d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4869160"/>
            <a:ext cx="2496277" cy="187220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66"/>
          <a:stretch/>
        </p:blipFill>
        <p:spPr>
          <a:xfrm>
            <a:off x="3779912" y="1919124"/>
            <a:ext cx="1914623" cy="278201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2" r="15929"/>
          <a:stretch/>
        </p:blipFill>
        <p:spPr>
          <a:xfrm>
            <a:off x="467544" y="4858564"/>
            <a:ext cx="2690194" cy="186395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50" b="32150"/>
          <a:stretch/>
        </p:blipFill>
        <p:spPr>
          <a:xfrm>
            <a:off x="6352152" y="4831509"/>
            <a:ext cx="2568871" cy="1918064"/>
          </a:xfrm>
          <a:prstGeom prst="rect">
            <a:avLst/>
          </a:prstGeom>
        </p:spPr>
      </p:pic>
      <p:sp>
        <p:nvSpPr>
          <p:cNvPr id="22" name="Прямоугольник 21"/>
          <p:cNvSpPr/>
          <p:nvPr/>
        </p:nvSpPr>
        <p:spPr>
          <a:xfrm>
            <a:off x="605149" y="124663"/>
            <a:ext cx="8136904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Силами профкома и сотрудников базы была проведена работа по озеленению и украшению  территории</a:t>
            </a:r>
          </a:p>
        </p:txBody>
      </p:sp>
      <p:sp>
        <p:nvSpPr>
          <p:cNvPr id="23" name="Сердце 22"/>
          <p:cNvSpPr/>
          <p:nvPr/>
        </p:nvSpPr>
        <p:spPr>
          <a:xfrm>
            <a:off x="7380312" y="1340768"/>
            <a:ext cx="504056" cy="414969"/>
          </a:xfrm>
          <a:prstGeom prst="hear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58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10" t="23415" r="17466"/>
          <a:stretch/>
        </p:blipFill>
        <p:spPr>
          <a:xfrm>
            <a:off x="-36512" y="0"/>
            <a:ext cx="9180512" cy="685800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2308981" y="311853"/>
            <a:ext cx="482453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</a:pPr>
            <a:r>
              <a:rPr lang="ru-RU" sz="3600" b="1" dirty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Проводились развлекательные мероприятия для </a:t>
            </a:r>
            <a:r>
              <a:rPr lang="ru-RU" sz="3600" b="1" dirty="0" smtClean="0">
                <a:solidFill>
                  <a:srgbClr val="0000CC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и взрослых</a:t>
            </a:r>
            <a:endParaRPr lang="ru-RU" sz="3600" b="1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516" y="3689861"/>
            <a:ext cx="2197003" cy="29283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3087" y="3689861"/>
            <a:ext cx="2356324" cy="2963623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6"/>
          <a:srcRect l="9690"/>
          <a:stretch/>
        </p:blipFill>
        <p:spPr>
          <a:xfrm>
            <a:off x="6704526" y="3689861"/>
            <a:ext cx="2162456" cy="2989366"/>
          </a:xfrm>
          <a:prstGeom prst="rect">
            <a:avLst/>
          </a:prstGeom>
          <a:scene3d>
            <a:camera prst="obliqueTopRight"/>
            <a:lightRig rig="threePt" dir="t"/>
          </a:scene3d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7"/>
          <a:srcRect l="1456" r="-1"/>
          <a:stretch/>
        </p:blipFill>
        <p:spPr>
          <a:xfrm>
            <a:off x="478010" y="467711"/>
            <a:ext cx="2294509" cy="28995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scene3d>
            <a:camera prst="perspectiveRight"/>
            <a:lightRig rig="threePt" dir="t"/>
          </a:scene3d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8755" y="480859"/>
            <a:ext cx="2215733" cy="2981320"/>
          </a:xfrm>
          <a:prstGeom prst="rect">
            <a:avLst/>
          </a:prstGeom>
          <a:scene3d>
            <a:camera prst="perspectiveLef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77755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19669</TotalTime>
  <Words>1976</Words>
  <Application>Microsoft Office PowerPoint</Application>
  <PresentationFormat>Экран (4:3)</PresentationFormat>
  <Paragraphs>247</Paragraphs>
  <Slides>30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41" baseType="lpstr">
      <vt:lpstr>Arial</vt:lpstr>
      <vt:lpstr>Calibri</vt:lpstr>
      <vt:lpstr>Corbel</vt:lpstr>
      <vt:lpstr>Franklin Gothic Demi</vt:lpstr>
      <vt:lpstr>Gill Sans MT</vt:lpstr>
      <vt:lpstr>Times New Roman</vt:lpstr>
      <vt:lpstr>Times New Roman CYR</vt:lpstr>
      <vt:lpstr>Verdana</vt:lpstr>
      <vt:lpstr>Wingdings</vt:lpstr>
      <vt:lpstr>Wingdings 2</vt:lpstr>
      <vt:lpstr>Солнцестояние</vt:lpstr>
      <vt:lpstr>Презентация PowerPoint</vt:lpstr>
      <vt:lpstr>Презентация PowerPoint</vt:lpstr>
      <vt:lpstr>Противоречие</vt:lpstr>
      <vt:lpstr>Структура ППО с НМО</vt:lpstr>
      <vt:lpstr>Колдоговор</vt:lpstr>
      <vt:lpstr>Комиссия по трудовым спорам.</vt:lpstr>
      <vt:lpstr>Медицинское обслуживание сотрудников ИЯФ СО РАН</vt:lpstr>
      <vt:lpstr>Профсоюзные мониторы</vt:lpstr>
      <vt:lpstr>Дисконтная карта члена профсоюза</vt:lpstr>
      <vt:lpstr>Спортивная комиссия  </vt:lpstr>
      <vt:lpstr>Социальная Комиссия председатель – Шаманаева Лидия Ивановна</vt:lpstr>
      <vt:lpstr>Социальная комиссия</vt:lpstr>
      <vt:lpstr>Детская комиссия </vt:lpstr>
      <vt:lpstr>Детская комиссия текущая работа:      (Председатель Заходюк А.А.) </vt:lpstr>
      <vt:lpstr>Мероприятия детской комиссии</vt:lpstr>
      <vt:lpstr>Культмассовая комиссия </vt:lpstr>
      <vt:lpstr>Культмассовая комиссия </vt:lpstr>
      <vt:lpstr>Масленица 16 марта (совместно с НМО) </vt:lpstr>
      <vt:lpstr>Празднование 8 марта в ИЯФ</vt:lpstr>
      <vt:lpstr>Комиссия по охране труда</vt:lpstr>
      <vt:lpstr>Презентация PowerPoint</vt:lpstr>
      <vt:lpstr>Совет ветеранов</vt:lpstr>
      <vt:lpstr>Работа с мобилизованными сотрудниками ИЯФ.</vt:lpstr>
      <vt:lpstr>Помощь участникам СВО</vt:lpstr>
      <vt:lpstr>Наш ратрак</vt:lpstr>
      <vt:lpstr>Восстановление освещения на лыжной трассе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BINP SB RAS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CompUser</dc:creator>
  <cp:lastModifiedBy>Александр</cp:lastModifiedBy>
  <cp:revision>1492</cp:revision>
  <cp:lastPrinted>2024-11-25T07:34:46Z</cp:lastPrinted>
  <dcterms:created xsi:type="dcterms:W3CDTF">2014-11-24T10:25:33Z</dcterms:created>
  <dcterms:modified xsi:type="dcterms:W3CDTF">2025-09-23T18:44:16Z</dcterms:modified>
</cp:coreProperties>
</file>