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3"/>
  </p:notesMasterIdLst>
  <p:sldIdLst>
    <p:sldId id="256" r:id="rId2"/>
    <p:sldId id="307" r:id="rId3"/>
    <p:sldId id="258" r:id="rId4"/>
    <p:sldId id="361" r:id="rId5"/>
    <p:sldId id="359" r:id="rId6"/>
    <p:sldId id="360" r:id="rId7"/>
    <p:sldId id="344" r:id="rId8"/>
    <p:sldId id="345" r:id="rId9"/>
    <p:sldId id="362" r:id="rId10"/>
    <p:sldId id="370" r:id="rId11"/>
    <p:sldId id="369" r:id="rId12"/>
    <p:sldId id="346" r:id="rId13"/>
    <p:sldId id="347" r:id="rId14"/>
    <p:sldId id="372" r:id="rId15"/>
    <p:sldId id="348" r:id="rId16"/>
    <p:sldId id="349" r:id="rId17"/>
    <p:sldId id="364" r:id="rId18"/>
    <p:sldId id="350" r:id="rId19"/>
    <p:sldId id="366" r:id="rId20"/>
    <p:sldId id="351" r:id="rId21"/>
    <p:sldId id="365" r:id="rId22"/>
    <p:sldId id="352" r:id="rId23"/>
    <p:sldId id="357" r:id="rId24"/>
    <p:sldId id="353" r:id="rId25"/>
    <p:sldId id="354" r:id="rId26"/>
    <p:sldId id="356" r:id="rId27"/>
    <p:sldId id="355" r:id="rId28"/>
    <p:sldId id="371" r:id="rId29"/>
    <p:sldId id="367" r:id="rId30"/>
    <p:sldId id="368" r:id="rId31"/>
    <p:sldId id="283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827D"/>
    <a:srgbClr val="7C8473"/>
    <a:srgbClr val="7C827A"/>
    <a:srgbClr val="76827A"/>
    <a:srgbClr val="767C7A"/>
    <a:srgbClr val="737F7C"/>
    <a:srgbClr val="6F837C"/>
    <a:srgbClr val="757B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0" autoAdjust="0"/>
    <p:restoredTop sz="94660"/>
  </p:normalViewPr>
  <p:slideViewPr>
    <p:cSldViewPr>
      <p:cViewPr varScale="1">
        <p:scale>
          <a:sx n="81" d="100"/>
          <a:sy n="81" d="100"/>
        </p:scale>
        <p:origin x="151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07F82-1BD8-43E8-B648-E6B796E5A3B1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2E2BEB-558C-42B9-8DC9-67B32AE660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E2BEB-558C-42B9-8DC9-67B32AE6600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E2BEB-558C-42B9-8DC9-67B32AE6600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E2BEB-558C-42B9-8DC9-67B32AE66005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E2BEB-558C-42B9-8DC9-67B32AE66005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FDB1-7529-4184-BD1F-5FF0FC31DDC5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B304-B627-46A2-9C4D-373654006067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362-2488-4B53-BD37-77B9E82DC509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20584-9EF6-4DBE-B3F2-4F5EDB63F577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C3365-F651-40AB-AED1-FCA304F9F9C6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2129-D7F8-454C-A88A-E6D8F6642C48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0AA31-150D-476E-A1F2-CAD23EEC402D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515D-EE72-46E6-957C-2C964E1A2B97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C8E3C-C8E6-4248-9CFB-733FF3AE8233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79233-6CFD-496D-9A74-B2CA46E753E7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748A1-CC32-420A-8E14-0079BCBEBE5D}" type="datetime1">
              <a:rPr lang="ru-RU" smtClean="0"/>
              <a:pPr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Олег Урюпин                                    Нижний Новгород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7347C-32C1-46C3-8A04-92515F06E3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Shestviye_u_Narvskikh_vorot1.jp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15510" cy="650103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3356992"/>
            <a:ext cx="9144000" cy="3240360"/>
          </a:xfrm>
          <a:prstGeom prst="rect">
            <a:avLst/>
          </a:prstGeom>
        </p:spPr>
        <p:txBody>
          <a:bodyPr vert="horz" lIns="45720" tIns="0" rIns="45720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>
              <a:ln w="6350">
                <a:noFill/>
              </a:ln>
              <a:solidFill>
                <a:srgbClr val="002060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8305800" cy="2808312"/>
          </a:xfrm>
        </p:spPr>
        <p:txBody>
          <a:bodyPr/>
          <a:lstStyle/>
          <a:p>
            <a:r>
              <a:rPr lang="ru-RU" sz="8800" dirty="0">
                <a:solidFill>
                  <a:srgbClr val="0070C0"/>
                </a:solidFill>
              </a:rPr>
              <a:t>9 января 1905 г.</a:t>
            </a:r>
            <a:br>
              <a:rPr lang="ru-RU" sz="8800" dirty="0">
                <a:solidFill>
                  <a:srgbClr val="0070C0"/>
                </a:solidFill>
              </a:rPr>
            </a:br>
            <a:endParaRPr lang="ru-RU" sz="8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204864"/>
            <a:ext cx="78488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rgbClr val="7030A0"/>
                </a:solidFill>
                <a:latin typeface="Monotype Corsiva" pitchFamily="66" charset="0"/>
              </a:rPr>
              <a:t>К 120 - </a:t>
            </a:r>
            <a:r>
              <a:rPr lang="ru-RU" sz="6600" dirty="0" err="1">
                <a:solidFill>
                  <a:srgbClr val="7030A0"/>
                </a:solidFill>
                <a:latin typeface="Monotype Corsiva" pitchFamily="66" charset="0"/>
              </a:rPr>
              <a:t>летию</a:t>
            </a:r>
            <a:r>
              <a:rPr lang="ru-RU" sz="6600" dirty="0">
                <a:solidFill>
                  <a:srgbClr val="7030A0"/>
                </a:solidFill>
                <a:latin typeface="Monotype Corsiva" pitchFamily="66" charset="0"/>
              </a:rPr>
              <a:t> трагедии</a:t>
            </a:r>
            <a:endParaRPr lang="ru-RU" sz="6600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3573016"/>
            <a:ext cx="892899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7030A0"/>
                </a:solidFill>
              </a:rPr>
              <a:t>I</a:t>
            </a:r>
            <a:r>
              <a:rPr lang="ru-RU" sz="2600" b="1" dirty="0">
                <a:solidFill>
                  <a:srgbClr val="7030A0"/>
                </a:solidFill>
              </a:rPr>
              <a:t>  </a:t>
            </a:r>
            <a:r>
              <a:rPr lang="ru-RU" sz="2600" b="1" dirty="0"/>
              <a:t>Хронология с элементами </a:t>
            </a:r>
            <a:r>
              <a:rPr lang="ru-RU" sz="2600" b="1" i="1" dirty="0"/>
              <a:t>исторической реконструкции</a:t>
            </a:r>
            <a:br>
              <a:rPr lang="ru-RU" sz="2600" b="1" i="1" dirty="0">
                <a:solidFill>
                  <a:srgbClr val="0070C0"/>
                </a:solidFill>
              </a:rPr>
            </a:br>
            <a:r>
              <a:rPr lang="en-US" sz="2600" b="1" kern="0" spc="-300" dirty="0">
                <a:solidFill>
                  <a:srgbClr val="7030A0"/>
                </a:solidFill>
              </a:rPr>
              <a:t>I </a:t>
            </a:r>
            <a:r>
              <a:rPr lang="en-US" sz="2600" b="1" kern="0" spc="-300" dirty="0" err="1">
                <a:solidFill>
                  <a:srgbClr val="7030A0"/>
                </a:solidFill>
              </a:rPr>
              <a:t>I</a:t>
            </a:r>
            <a:r>
              <a:rPr lang="en-US" sz="2600" b="1" dirty="0">
                <a:solidFill>
                  <a:srgbClr val="7030A0"/>
                </a:solidFill>
              </a:rPr>
              <a:t> </a:t>
            </a:r>
            <a:r>
              <a:rPr lang="ru-RU" sz="2600" b="1" dirty="0">
                <a:solidFill>
                  <a:srgbClr val="7030A0"/>
                </a:solidFill>
              </a:rPr>
              <a:t>    </a:t>
            </a:r>
            <a:r>
              <a:rPr lang="ru-RU" sz="2600" b="1" dirty="0"/>
              <a:t>Аналитика</a:t>
            </a:r>
            <a:br>
              <a:rPr lang="ru-RU" sz="2600" b="1" dirty="0">
                <a:solidFill>
                  <a:srgbClr val="0070C0"/>
                </a:solidFill>
              </a:rPr>
            </a:br>
            <a:r>
              <a:rPr lang="en-US" sz="2600" b="1" spc="-300" dirty="0">
                <a:solidFill>
                  <a:srgbClr val="7030A0"/>
                </a:solidFill>
              </a:rPr>
              <a:t>I </a:t>
            </a:r>
            <a:r>
              <a:rPr lang="en-US" sz="2600" b="1" spc="-300" dirty="0" err="1">
                <a:solidFill>
                  <a:srgbClr val="7030A0"/>
                </a:solidFill>
              </a:rPr>
              <a:t>I</a:t>
            </a:r>
            <a:r>
              <a:rPr lang="en-US" sz="2600" b="1" spc="-300" dirty="0">
                <a:solidFill>
                  <a:srgbClr val="7030A0"/>
                </a:solidFill>
              </a:rPr>
              <a:t> </a:t>
            </a:r>
            <a:r>
              <a:rPr lang="en-US" sz="2600" b="1" spc="-300" dirty="0" err="1">
                <a:solidFill>
                  <a:srgbClr val="7030A0"/>
                </a:solidFill>
              </a:rPr>
              <a:t>I</a:t>
            </a:r>
            <a:r>
              <a:rPr lang="en-US" sz="2600" b="1" spc="-300" dirty="0">
                <a:solidFill>
                  <a:srgbClr val="7030A0"/>
                </a:solidFill>
              </a:rPr>
              <a:t> </a:t>
            </a:r>
            <a:r>
              <a:rPr lang="ru-RU" sz="2600" b="1" spc="-300" dirty="0">
                <a:solidFill>
                  <a:srgbClr val="7030A0"/>
                </a:solidFill>
              </a:rPr>
              <a:t>    </a:t>
            </a:r>
            <a:r>
              <a:rPr lang="ru-RU" sz="2600" b="1" dirty="0"/>
              <a:t>Актуальность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4581128"/>
            <a:ext cx="9144000" cy="2016224"/>
          </a:xfrm>
          <a:prstGeom prst="rect">
            <a:avLst/>
          </a:prstGeom>
        </p:spPr>
        <p:txBody>
          <a:bodyPr vert="horz" lIns="45720" tIns="0" rIns="45720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all" spc="0" normalizeH="0" noProof="0" dirty="0">
                <a:ln w="6350">
                  <a:noFill/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Надежда Глебова   Олег Урюпин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all" spc="0" normalizeH="0" noProof="0" dirty="0">
                <a:ln w="6350">
                  <a:noFill/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ФТИ им. А.Ф. Иоффе</a:t>
            </a:r>
            <a:endParaRPr kumimoji="0" lang="ru-RU" sz="4400" b="1" i="0" u="none" strike="noStrike" kern="1200" cap="all" spc="0" normalizeH="0" noProof="0" dirty="0">
              <a:ln w="6350"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Ворота 2.jp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37795"/>
          <a:stretch>
            <a:fillRect/>
          </a:stretch>
        </p:blipFill>
        <p:spPr>
          <a:xfrm>
            <a:off x="-38425" y="1"/>
            <a:ext cx="9187860" cy="70997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80728"/>
            <a:ext cx="9036496" cy="2636912"/>
          </a:xfrm>
        </p:spPr>
        <p:txBody>
          <a:bodyPr>
            <a:normAutofit fontScale="90000"/>
          </a:bodyPr>
          <a:lstStyle/>
          <a:p>
            <a:r>
              <a:rPr lang="ru-RU" sz="9600" dirty="0">
                <a:solidFill>
                  <a:srgbClr val="7030A0"/>
                </a:solidFill>
              </a:rPr>
              <a:t>Часть</a:t>
            </a:r>
            <a:r>
              <a:rPr lang="en-US" sz="9600" dirty="0">
                <a:solidFill>
                  <a:srgbClr val="7030A0"/>
                </a:solidFill>
              </a:rPr>
              <a:t> I</a:t>
            </a:r>
            <a:r>
              <a:rPr lang="ru-RU" sz="9600" dirty="0">
                <a:solidFill>
                  <a:srgbClr val="7030A0"/>
                </a:solidFill>
              </a:rPr>
              <a:t> </a:t>
            </a:r>
            <a:br>
              <a:rPr lang="ru-RU" sz="9600" dirty="0">
                <a:solidFill>
                  <a:srgbClr val="7030A0"/>
                </a:solidFill>
              </a:rPr>
            </a:br>
            <a:r>
              <a:rPr lang="ru-RU" sz="9600" dirty="0">
                <a:solidFill>
                  <a:srgbClr val="0070C0"/>
                </a:solidFill>
              </a:rPr>
              <a:t>Хронология</a:t>
            </a:r>
            <a:endParaRPr lang="ru-RU" sz="9600" b="1" i="1" dirty="0">
              <a:solidFill>
                <a:srgbClr val="0070C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3717032"/>
            <a:ext cx="9144000" cy="2592288"/>
          </a:xfrm>
          <a:prstGeom prst="rect">
            <a:avLst/>
          </a:prstGeom>
        </p:spPr>
        <p:txBody>
          <a:bodyPr vert="horz" lIns="45720" tIns="0" rIns="45720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>
              <a:spcBef>
                <a:spcPct val="0"/>
              </a:spcBef>
              <a:spcAft>
                <a:spcPts val="1200"/>
              </a:spcAft>
              <a:defRPr/>
            </a:pPr>
            <a:r>
              <a:rPr lang="ru-RU" sz="4400" b="1" i="1" cap="all" dirty="0">
                <a:ln w="6350">
                  <a:noFill/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rPr>
              <a:t>Надежда Глебова   Олег Урюпин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4400" b="1" i="1" cap="all" dirty="0">
                <a:ln w="6350">
                  <a:noFill/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rPr>
              <a:t>ФТИ им. А.Ф. Иоффе </a:t>
            </a:r>
            <a:br>
              <a:rPr kumimoji="0" lang="ru-RU" sz="5000" b="1" i="1" u="none" strike="noStrike" kern="1200" cap="all" spc="0" normalizeH="0" noProof="0" dirty="0">
                <a:ln w="6350">
                  <a:noFill/>
                </a:ln>
                <a:solidFill>
                  <a:srgbClr val="7030A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000" b="1" i="0" u="none" strike="noStrike" kern="1200" cap="all" spc="0" normalizeH="0" noProof="0" dirty="0">
              <a:ln w="6350"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10EE7-8154-400A-8951-6A680514F355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179512" y="2492896"/>
            <a:ext cx="8712968" cy="18002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indent="-274320" algn="just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27 декабря </a:t>
            </a:r>
            <a:r>
              <a:rPr lang="ru-RU" sz="2400" dirty="0"/>
              <a:t>на совещании представителей районных отделов «Собрания» была принята резолюция обращённая к администрации завода и градоначальнику Петербурга генералу И. А. </a:t>
            </a:r>
            <a:r>
              <a:rPr lang="ru-RU" sz="2400" dirty="0" err="1"/>
              <a:t>Фулону</a:t>
            </a:r>
            <a:r>
              <a:rPr lang="ru-RU" sz="2400" dirty="0"/>
              <a:t>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179512" y="4365104"/>
            <a:ext cx="8712968" cy="165618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 января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началась забастовка рабочих Путиловского завода. Руководством «Собрания» были созданы забастовочный комитет и забастовочный фонд, выдававший пособия бастующим рабочим.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51510" marR="0" lvl="0" indent="-5143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ru-RU" sz="2600" b="0" i="0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179512" y="980728"/>
            <a:ext cx="8784976" cy="158417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indent="-274320" algn="just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dirty="0"/>
              <a:t>«В середине декабря 1904 года на Путиловском заводе произошёл инцидент с увольнением четырёх рабочих, членов профсоюза «</a:t>
            </a:r>
            <a:r>
              <a:rPr lang="ru-RU" sz="2400" dirty="0" err="1">
                <a:latin typeface="Monotype Corsiva" pitchFamily="66" charset="0"/>
              </a:rPr>
              <a:t>С.-Петербургское</a:t>
            </a:r>
            <a:r>
              <a:rPr lang="ru-RU" sz="2400" dirty="0">
                <a:latin typeface="Monotype Corsiva" pitchFamily="66" charset="0"/>
              </a:rPr>
              <a:t> Общество </a:t>
            </a:r>
            <a:r>
              <a:rPr lang="ru-RU" sz="2400" dirty="0" err="1">
                <a:latin typeface="Monotype Corsiva" pitchFamily="66" charset="0"/>
              </a:rPr>
              <a:t>взаимнаго</a:t>
            </a:r>
            <a:r>
              <a:rPr lang="ru-RU" sz="2400" dirty="0">
                <a:latin typeface="Monotype Corsiva" pitchFamily="66" charset="0"/>
              </a:rPr>
              <a:t> вспомоществования </a:t>
            </a:r>
            <a:r>
              <a:rPr lang="ru-RU" sz="2400" dirty="0" err="1">
                <a:latin typeface="Monotype Corsiva" pitchFamily="66" charset="0"/>
              </a:rPr>
              <a:t>рабочихъ</a:t>
            </a:r>
            <a:r>
              <a:rPr lang="ru-RU" sz="2400" dirty="0">
                <a:latin typeface="Monotype Corsiva" pitchFamily="66" charset="0"/>
              </a:rPr>
              <a:t> </a:t>
            </a:r>
            <a:r>
              <a:rPr lang="ru-RU" sz="2400" dirty="0" err="1">
                <a:latin typeface="Monotype Corsiva" pitchFamily="66" charset="0"/>
              </a:rPr>
              <a:t>въ</a:t>
            </a:r>
            <a:r>
              <a:rPr lang="ru-RU" sz="2400" dirty="0">
                <a:latin typeface="Monotype Corsiva" pitchFamily="66" charset="0"/>
              </a:rPr>
              <a:t> </a:t>
            </a:r>
            <a:r>
              <a:rPr lang="ru-RU" sz="2400" dirty="0" err="1">
                <a:latin typeface="Monotype Corsiva" pitchFamily="66" charset="0"/>
              </a:rPr>
              <a:t>механическомъ</a:t>
            </a:r>
            <a:r>
              <a:rPr lang="ru-RU" sz="2400" dirty="0">
                <a:latin typeface="Monotype Corsiva" pitchFamily="66" charset="0"/>
              </a:rPr>
              <a:t> производстве</a:t>
            </a:r>
            <a:r>
              <a:rPr lang="ru-RU" sz="2400" dirty="0"/>
              <a:t>».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188640"/>
            <a:ext cx="6336704" cy="868958"/>
          </a:xfrm>
        </p:spPr>
        <p:txBody>
          <a:bodyPr/>
          <a:lstStyle/>
          <a:p>
            <a:r>
              <a:rPr lang="ru-RU" i="1" dirty="0">
                <a:solidFill>
                  <a:srgbClr val="0070C0"/>
                </a:solidFill>
              </a:rPr>
              <a:t>Хронология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530624" cy="365125"/>
          </a:xfrm>
        </p:spPr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  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1026" name="Picture 2" descr="C:\1Профсоюз\2025\Волга 25\9 января\гапон 2.jpg"/>
          <p:cNvPicPr>
            <a:picLocks noChangeAspect="1" noChangeArrowheads="1"/>
          </p:cNvPicPr>
          <p:nvPr/>
        </p:nvPicPr>
        <p:blipFill>
          <a:blip r:embed="rId2" cstate="print"/>
          <a:srcRect l="9781" t="7091" r="7825" b="17728"/>
          <a:stretch>
            <a:fillRect/>
          </a:stretch>
        </p:blipFill>
        <p:spPr bwMode="auto">
          <a:xfrm>
            <a:off x="107504" y="980728"/>
            <a:ext cx="5043082" cy="5007856"/>
          </a:xfrm>
          <a:prstGeom prst="rect">
            <a:avLst/>
          </a:prstGeom>
          <a:noFill/>
        </p:spPr>
      </p:pic>
      <p:pic>
        <p:nvPicPr>
          <p:cNvPr id="1027" name="Picture 3" descr="C:\1Профсоюз\2025\Волга 25\9 января\гапон 4.jpg"/>
          <p:cNvPicPr>
            <a:picLocks noChangeAspect="1" noChangeArrowheads="1"/>
          </p:cNvPicPr>
          <p:nvPr/>
        </p:nvPicPr>
        <p:blipFill>
          <a:blip r:embed="rId3" cstate="print"/>
          <a:srcRect b="24551"/>
          <a:stretch>
            <a:fillRect/>
          </a:stretch>
        </p:blipFill>
        <p:spPr bwMode="auto">
          <a:xfrm>
            <a:off x="467544" y="5805264"/>
            <a:ext cx="3560762" cy="40963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220072" y="116632"/>
            <a:ext cx="37981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</a:rPr>
              <a:t> 4 января </a:t>
            </a:r>
            <a:r>
              <a:rPr lang="ru-RU" dirty="0"/>
              <a:t>утром около тысячи рабочих явились на Путиловский завод и встали к станкам, но были сняты с работы толпами бастующих. </a:t>
            </a: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  </a:t>
            </a:r>
            <a:r>
              <a:rPr lang="ru-RU" dirty="0"/>
              <a:t>Был произведён ряд насилий, рабочие бастовать не хотели. </a:t>
            </a: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dirty="0"/>
              <a:t>Аналогично было и на других заводах. </a:t>
            </a: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  </a:t>
            </a:r>
            <a:r>
              <a:rPr lang="ru-RU" dirty="0"/>
              <a:t>Из воспоминаний Н.П. Петрова, председателя Невского отдела «Собрания»: «Приходилось почти насильно заставлять одеваться, не идут да и все: кого заставишь бросить работать — одеваться не идут, или оденутся — из мастерской не выгонишь. Некоторых чуть ни приходилось всовывать в пальто, а некоторые постоят одевшись, и опять раздеваются. Везде приходилось силой снимать, выгонишь всех из мастерской, а они идут обратно с другого конца. 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548680"/>
            <a:ext cx="3635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.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6950"/>
          </a:xfrm>
        </p:spPr>
        <p:txBody>
          <a:bodyPr/>
          <a:lstStyle/>
          <a:p>
            <a:r>
              <a:rPr lang="ru-RU" i="1" dirty="0">
                <a:solidFill>
                  <a:srgbClr val="0070C0"/>
                </a:solidFill>
              </a:rPr>
              <a:t>Хронология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7" name="Содержимое 6" descr="Забастовка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23696"/>
          <a:stretch>
            <a:fillRect/>
          </a:stretch>
        </p:blipFill>
        <p:spPr>
          <a:xfrm>
            <a:off x="3203848" y="980728"/>
            <a:ext cx="5636736" cy="523357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251520" y="980728"/>
            <a:ext cx="28083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</a:rPr>
              <a:t>5 января </a:t>
            </a:r>
            <a:r>
              <a:rPr lang="ru-RU" dirty="0"/>
              <a:t>забастовка охватила рабочих нескольких крупных заводов.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Санкт-Петербургский митрополит вызывал к себе Гапона, но тот не явился.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Министр финансов </a:t>
            </a:r>
            <a:r>
              <a:rPr lang="ru-RU" dirty="0" err="1"/>
              <a:t>Коковцев</a:t>
            </a:r>
            <a:r>
              <a:rPr lang="ru-RU" dirty="0"/>
              <a:t> информировал императора об опасном характере деятельности «Собрания». </a:t>
            </a:r>
          </a:p>
          <a:p>
            <a:pPr algn="just"/>
            <a:endParaRPr lang="ru-RU" dirty="0"/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 Ночью</a:t>
            </a:r>
            <a:r>
              <a:rPr lang="ru-RU" dirty="0"/>
              <a:t> Гапон перешёл на нелегальное положение.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796950"/>
          </a:xfrm>
        </p:spPr>
        <p:txBody>
          <a:bodyPr/>
          <a:lstStyle/>
          <a:p>
            <a:r>
              <a:rPr lang="ru-RU" i="1" dirty="0">
                <a:solidFill>
                  <a:srgbClr val="0070C0"/>
                </a:solidFill>
              </a:rPr>
              <a:t>Хронология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236" t="14348" r="50984" b="21697"/>
          <a:stretch>
            <a:fillRect/>
          </a:stretch>
        </p:blipFill>
        <p:spPr bwMode="auto">
          <a:xfrm>
            <a:off x="3059832" y="836712"/>
            <a:ext cx="5810157" cy="5390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3528" y="764704"/>
            <a:ext cx="2699792" cy="5607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ru-RU" sz="2000" b="1" dirty="0">
                <a:solidFill>
                  <a:srgbClr val="0070C0"/>
                </a:solidFill>
              </a:rPr>
              <a:t>6 января </a:t>
            </a:r>
            <a:r>
              <a:rPr lang="ru-RU" sz="2000" dirty="0"/>
              <a:t>в День крещения Господня с Петропавловской крепости был обстрелян картечью фасад Зимнего дворца и беседка на Неве, в которой находился император. Это посчитали попыткой покушения на государя. </a:t>
            </a:r>
          </a:p>
          <a:p>
            <a:pPr lvl="0">
              <a:lnSpc>
                <a:spcPct val="120000"/>
              </a:lnSpc>
            </a:pPr>
            <a:r>
              <a:rPr lang="ru-RU" sz="2000" dirty="0"/>
              <a:t>В 16:00 Государь с семьёй уехал в Царское Село.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328592"/>
          </a:xfrm>
        </p:spPr>
        <p:txBody>
          <a:bodyPr>
            <a:normAutofit fontScale="77500" lnSpcReduction="20000"/>
          </a:bodyPr>
          <a:lstStyle/>
          <a:p>
            <a:pPr lvl="0" algn="just">
              <a:lnSpc>
                <a:spcPct val="120000"/>
              </a:lnSpc>
            </a:pPr>
            <a:r>
              <a:rPr lang="ru-RU" b="1" dirty="0">
                <a:solidFill>
                  <a:srgbClr val="0070C0"/>
                </a:solidFill>
              </a:rPr>
              <a:t>Днём 6 января </a:t>
            </a:r>
            <a:r>
              <a:rPr lang="ru-RU" dirty="0"/>
              <a:t>на совещании у Гапона было принято решение о массовом шествии рабочих 9 января к Зимнему дворцу для передачи своих требований Государю. В этот же день на совещании с представителями революционных партий обсуждался текст петиции, </a:t>
            </a:r>
            <a:r>
              <a:rPr lang="ru-RU" dirty="0" err="1"/>
              <a:t>радикализовались</a:t>
            </a:r>
            <a:r>
              <a:rPr lang="ru-RU" dirty="0"/>
              <a:t> её политические требования.</a:t>
            </a:r>
          </a:p>
          <a:p>
            <a:pPr lvl="0" algn="just">
              <a:lnSpc>
                <a:spcPct val="120000"/>
              </a:lnSpc>
            </a:pPr>
            <a:r>
              <a:rPr lang="ru-RU" b="1" dirty="0">
                <a:solidFill>
                  <a:srgbClr val="0070C0"/>
                </a:solidFill>
              </a:rPr>
              <a:t>Вечером 6 января </a:t>
            </a:r>
            <a:r>
              <a:rPr lang="ru-RU" dirty="0"/>
              <a:t>был создан военный штаб во главе с командующим петербургским военным округом, который разбил город на 8 секторов. В каждый сектор был назначен командир и началось составление ежедневных диспозиций воинских частей. Значительная часть обязанностей по поддержанию порядка в городе стала переходить к войсковым частям.</a:t>
            </a:r>
          </a:p>
          <a:p>
            <a:pPr algn="just">
              <a:lnSpc>
                <a:spcPct val="120000"/>
              </a:lnSpc>
              <a:buNone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908720"/>
            <a:ext cx="8208912" cy="5256584"/>
          </a:xfrm>
        </p:spPr>
        <p:txBody>
          <a:bodyPr>
            <a:noAutofit/>
          </a:bodyPr>
          <a:lstStyle/>
          <a:p>
            <a:r>
              <a:rPr lang="ru-RU" sz="2200" b="1" dirty="0">
                <a:solidFill>
                  <a:srgbClr val="0070C0"/>
                </a:solidFill>
              </a:rPr>
              <a:t>К 7 января </a:t>
            </a:r>
            <a:r>
              <a:rPr lang="ru-RU" sz="2200" dirty="0"/>
              <a:t>петиция стала жёстким политическим ультиматумом Государю с заведомо невыполнимыми требованиями: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0" name="Содержимое 6" descr="peticija-rabochih-i-zhitelej-sankt-peterburga.jpg"/>
          <p:cNvPicPr>
            <a:picLocks noChangeAspect="1"/>
          </p:cNvPicPr>
          <p:nvPr/>
        </p:nvPicPr>
        <p:blipFill>
          <a:blip r:embed="rId2" cstate="print"/>
          <a:srcRect t="2550" b="61207"/>
          <a:stretch>
            <a:fillRect/>
          </a:stretch>
        </p:blipFill>
        <p:spPr>
          <a:xfrm>
            <a:off x="755576" y="1800354"/>
            <a:ext cx="7639194" cy="45089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868958"/>
          </a:xfrm>
        </p:spPr>
        <p:txBody>
          <a:bodyPr/>
          <a:lstStyle/>
          <a:p>
            <a:r>
              <a:rPr lang="ru-RU" i="1" dirty="0">
                <a:solidFill>
                  <a:srgbClr val="0070C0"/>
                </a:solidFill>
              </a:rPr>
              <a:t>Хронология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3074" name="Picture 2" descr="C:\1Профсоюз\2025\Волга 25\9 января\гапон 1.jpg"/>
          <p:cNvPicPr>
            <a:picLocks noChangeAspect="1" noChangeArrowheads="1"/>
          </p:cNvPicPr>
          <p:nvPr/>
        </p:nvPicPr>
        <p:blipFill>
          <a:blip r:embed="rId2" cstate="print"/>
          <a:srcRect t="1844" r="1806" b="18437"/>
          <a:stretch>
            <a:fillRect/>
          </a:stretch>
        </p:blipFill>
        <p:spPr bwMode="auto">
          <a:xfrm>
            <a:off x="539552" y="1988840"/>
            <a:ext cx="7995573" cy="423791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79512" y="1052736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70C0"/>
                </a:solidFill>
              </a:rPr>
              <a:t>Утром 7 января  </a:t>
            </a:r>
            <a:r>
              <a:rPr lang="ru-RU" sz="2200" dirty="0"/>
              <a:t>министр юстиции Н.В. Муравьёв встретился с Гапоном. Гапон принёс петицию-ультиматум, что  сорвало переговоры.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908720"/>
            <a:ext cx="8208912" cy="5256584"/>
          </a:xfrm>
        </p:spPr>
        <p:txBody>
          <a:bodyPr>
            <a:noAutofit/>
          </a:bodyPr>
          <a:lstStyle/>
          <a:p>
            <a:r>
              <a:rPr lang="ru-RU" sz="2200" b="1" dirty="0">
                <a:solidFill>
                  <a:srgbClr val="0070C0"/>
                </a:solidFill>
              </a:rPr>
              <a:t>7 января </a:t>
            </a:r>
            <a:r>
              <a:rPr lang="ru-RU" sz="2200" dirty="0"/>
              <a:t>Гапон выступал на собраниях во всех районах города.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9" name="Рисунок 8" descr="Gapon_petitio.jpg"/>
          <p:cNvPicPr>
            <a:picLocks noChangeAspect="1"/>
          </p:cNvPicPr>
          <p:nvPr/>
        </p:nvPicPr>
        <p:blipFill>
          <a:blip r:embed="rId2" cstate="print"/>
          <a:srcRect b="4519"/>
          <a:stretch>
            <a:fillRect/>
          </a:stretch>
        </p:blipFill>
        <p:spPr>
          <a:xfrm>
            <a:off x="611560" y="1458577"/>
            <a:ext cx="7884327" cy="4778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Историческая реконструкция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908720"/>
            <a:ext cx="8715436" cy="5256584"/>
          </a:xfrm>
        </p:spPr>
        <p:txBody>
          <a:bodyPr>
            <a:noAutofit/>
          </a:bodyPr>
          <a:lstStyle/>
          <a:p>
            <a:r>
              <a:rPr lang="ru-RU" sz="2400" b="1" dirty="0"/>
              <a:t>Во время зачитывания Гапоном петиции</a:t>
            </a:r>
          </a:p>
          <a:p>
            <a:r>
              <a:rPr lang="ru-RU" sz="2200" dirty="0"/>
              <a:t>Все были в восторженном состоянии и как эхо откликались: </a:t>
            </a:r>
          </a:p>
          <a:p>
            <a:pPr>
              <a:spcBef>
                <a:spcPts val="0"/>
              </a:spcBef>
              <a:buNone/>
            </a:pPr>
            <a:r>
              <a:rPr lang="ru-RU" sz="2400" b="1" dirty="0"/>
              <a:t>Все умрем! Клянемся стоять все до одного! Батюшка, веди нас!</a:t>
            </a:r>
          </a:p>
          <a:p>
            <a:pPr>
              <a:spcAft>
                <a:spcPts val="800"/>
              </a:spcAft>
            </a:pPr>
            <a:r>
              <a:rPr lang="ru-RU" sz="2400" dirty="0"/>
              <a:t> </a:t>
            </a:r>
            <a:r>
              <a:rPr lang="ru-RU" sz="2200" dirty="0"/>
              <a:t>Многие плакали, топали ногами, стучали стульями, колотили кулаками в стены, поднимали руки вверх, и раздавались отчаянные крики: </a:t>
            </a:r>
            <a:r>
              <a:rPr lang="ru-RU" sz="2400" b="1" dirty="0"/>
              <a:t>Клянёмся стоять до конца! Помрем на площади! </a:t>
            </a:r>
          </a:p>
          <a:p>
            <a:r>
              <a:rPr lang="ru-RU" sz="2400" b="1" dirty="0"/>
              <a:t>Гапон уезжал </a:t>
            </a:r>
          </a:p>
          <a:p>
            <a:r>
              <a:rPr lang="ru-RU" sz="2200" dirty="0"/>
              <a:t>На смену ему выступали руководители «отделов», ораторы из рабочих, охваченные единым настроением. </a:t>
            </a:r>
          </a:p>
          <a:p>
            <a:pPr>
              <a:spcAft>
                <a:spcPts val="400"/>
              </a:spcAft>
            </a:pPr>
            <a:r>
              <a:rPr lang="ru-RU" sz="2400" b="1" dirty="0"/>
              <a:t>И тогда нет у нас царя! </a:t>
            </a:r>
            <a:endParaRPr lang="ru-RU" sz="2400" dirty="0"/>
          </a:p>
          <a:p>
            <a:pPr>
              <a:spcAft>
                <a:spcPts val="600"/>
              </a:spcAft>
              <a:buNone/>
            </a:pPr>
            <a:r>
              <a:rPr lang="ru-RU" sz="2400" dirty="0"/>
              <a:t>   </a:t>
            </a:r>
            <a:r>
              <a:rPr lang="ru-RU" sz="2400" b="1" dirty="0"/>
              <a:t>Чем так жить, не лучше ли нам сойти в могилу? </a:t>
            </a:r>
          </a:p>
          <a:p>
            <a:r>
              <a:rPr lang="ru-RU" sz="2200" dirty="0"/>
              <a:t>Ему отвечают : </a:t>
            </a:r>
            <a:r>
              <a:rPr lang="ru-RU" sz="2400" dirty="0"/>
              <a:t>    </a:t>
            </a:r>
            <a:r>
              <a:rPr lang="ru-RU" sz="2400" b="1" dirty="0"/>
              <a:t>Лучше в могилу, в могилу…</a:t>
            </a:r>
            <a:r>
              <a:rPr lang="ru-RU" sz="2400" dirty="0"/>
              <a:t>. </a:t>
            </a:r>
          </a:p>
          <a:p>
            <a:pPr>
              <a:buNone/>
            </a:pPr>
            <a:endParaRPr lang="ru-RU" sz="2400" dirty="0"/>
          </a:p>
          <a:p>
            <a:pPr>
              <a:buNone/>
            </a:pPr>
            <a:endParaRPr lang="ru-RU" sz="2200" i="1" dirty="0">
              <a:solidFill>
                <a:srgbClr val="FFC000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1714488"/>
            <a:ext cx="8572560" cy="428628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75656" y="2852936"/>
            <a:ext cx="6735692" cy="504056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5085184"/>
            <a:ext cx="6768752" cy="360040"/>
          </a:xfrm>
          <a:prstGeom prst="roundRect">
            <a:avLst/>
          </a:prstGeom>
          <a:solidFill>
            <a:srgbClr val="002060">
              <a:alpha val="8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71736" y="5517232"/>
            <a:ext cx="4104456" cy="432048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1472" y="980728"/>
            <a:ext cx="5616624" cy="360040"/>
          </a:xfrm>
          <a:prstGeom prst="roundRect">
            <a:avLst/>
          </a:prstGeom>
          <a:solidFill>
            <a:srgbClr val="002060">
              <a:alpha val="8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5720" y="4581128"/>
            <a:ext cx="4104456" cy="432048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7544" y="3429000"/>
            <a:ext cx="2088232" cy="360040"/>
          </a:xfrm>
          <a:prstGeom prst="roundRect">
            <a:avLst/>
          </a:prstGeom>
          <a:solidFill>
            <a:srgbClr val="002060">
              <a:alpha val="8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908720"/>
            <a:ext cx="8208912" cy="4896544"/>
          </a:xfrm>
        </p:spPr>
        <p:txBody>
          <a:bodyPr>
            <a:normAutofit/>
          </a:bodyPr>
          <a:lstStyle/>
          <a:p>
            <a:pPr algn="just"/>
            <a:r>
              <a:rPr lang="ru-RU" sz="2600" b="1" dirty="0">
                <a:solidFill>
                  <a:srgbClr val="0070C0"/>
                </a:solidFill>
              </a:rPr>
              <a:t>Вечером 7 января </a:t>
            </a:r>
            <a:r>
              <a:rPr lang="ru-RU" sz="2600" dirty="0"/>
              <a:t>в правительстве обсуждалась возможность ареста Гапона, но ордера на арест не выдали.</a:t>
            </a:r>
          </a:p>
          <a:p>
            <a:r>
              <a:rPr lang="ru-RU" sz="2600" dirty="0"/>
              <a:t>Заседание ПК РСДРП:</a:t>
            </a:r>
          </a:p>
          <a:p>
            <a:endParaRPr lang="ru-RU" sz="2600" dirty="0"/>
          </a:p>
          <a:p>
            <a:endParaRPr lang="ru-RU" sz="2600" dirty="0"/>
          </a:p>
          <a:p>
            <a:endParaRPr lang="ru-RU" sz="2600" dirty="0"/>
          </a:p>
          <a:p>
            <a:pPr algn="just"/>
            <a:r>
              <a:rPr lang="ru-RU" sz="2600" dirty="0"/>
              <a:t>В это же время Гапон проводил своё совещание с социал-демократами и эсерами. Эсеры сообщили, что у них есть револьверы, и они готовы стрелять в войска. </a:t>
            </a:r>
          </a:p>
          <a:p>
            <a:pPr algn="just">
              <a:lnSpc>
                <a:spcPct val="120000"/>
              </a:lnSpc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7" name="Рисунок 6" descr="C:\1Профсоюз\2025\Волга 25\Протоколы РСДРП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780928"/>
            <a:ext cx="822301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112568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rgbClr val="0070C0"/>
                </a:solidFill>
              </a:rPr>
              <a:t>8 января </a:t>
            </a:r>
            <a:r>
              <a:rPr lang="ru-RU" sz="2400" dirty="0"/>
              <a:t>Гапон сообщил руководителям «Собрания», что обещание эсеров снабдить оружием «Собрание» не выполнено, но купец Михайлов  дал два десятка револьверов. Часть женщин — членов «Собрания» будут  снабжены бинтами для перевязки раненых. Все руководители отделов подписали петицию. Затем в фотографии на Невском снялись и, крепко расцеловавшись, разошлись. </a:t>
            </a:r>
          </a:p>
          <a:p>
            <a:pPr algn="just"/>
            <a:r>
              <a:rPr lang="ru-RU" sz="2400" b="1" dirty="0">
                <a:solidFill>
                  <a:srgbClr val="0070C0"/>
                </a:solidFill>
              </a:rPr>
              <a:t> </a:t>
            </a:r>
            <a:r>
              <a:rPr lang="ru-RU" sz="2400" i="1" dirty="0"/>
              <a:t>Петиция была направлена государю, однако рабочий-курьер был арестован. </a:t>
            </a:r>
          </a:p>
          <a:p>
            <a:pPr algn="just"/>
            <a:r>
              <a:rPr lang="ru-RU" sz="2400" b="1" dirty="0">
                <a:solidFill>
                  <a:srgbClr val="0070C0"/>
                </a:solidFill>
              </a:rPr>
              <a:t>Вечером 8 января </a:t>
            </a:r>
            <a:r>
              <a:rPr lang="ru-RU" sz="2400" dirty="0"/>
              <a:t>министру МВД передали Высочайшее повеление об объявлении в Петербурге военного положения, аресте Гапона и 19 его сподвижников. </a:t>
            </a:r>
          </a:p>
          <a:p>
            <a:endParaRPr lang="ru-RU" sz="2000" b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6444208" y="1628800"/>
            <a:ext cx="2520280" cy="4536504"/>
          </a:xfrm>
          <a:prstGeom prst="roundRect">
            <a:avLst/>
          </a:prstGeom>
          <a:solidFill>
            <a:srgbClr val="002060">
              <a:alpha val="8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7" name="Picture 2" descr="C:\1Профсоюз\2024\Гапо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628800"/>
            <a:ext cx="6286060" cy="4525963"/>
          </a:xfrm>
          <a:prstGeom prst="rect">
            <a:avLst/>
          </a:prstGeom>
          <a:noFill/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16216" y="1701963"/>
            <a:ext cx="24482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/>
              <a:t>«</a:t>
            </a:r>
            <a:r>
              <a:rPr lang="ru-RU" b="1" i="1" dirty="0"/>
              <a:t>Я всегда буду помогать рабочим во всякое время и желаю, чтобы рабочие могли бы всегда одерживать верх над капиталистами и всегда добиваться того, чего они желают. Я сторонник народа, всегда готов помочь им в их интересах и нуждах.»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980728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Градоначальник И. А. </a:t>
            </a:r>
            <a:r>
              <a:rPr lang="ru-RU" sz="2400" dirty="0" err="1"/>
              <a:t>Фулон</a:t>
            </a:r>
            <a:r>
              <a:rPr lang="ru-RU" sz="2400" dirty="0"/>
              <a:t> отказался выполнять аресты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908720"/>
            <a:ext cx="8208912" cy="4896544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>
                <a:solidFill>
                  <a:srgbClr val="0070C0"/>
                </a:solidFill>
              </a:rPr>
              <a:t>Вечером 8 января </a:t>
            </a:r>
            <a:r>
              <a:rPr lang="ru-RU" sz="2000" dirty="0"/>
              <a:t>после совещания Министр МВД Святополк-Мирский съездил к Государю и успокоил его. Государь согласился не объявлять военного положения. </a:t>
            </a:r>
          </a:p>
          <a:p>
            <a:pPr algn="just"/>
            <a:r>
              <a:rPr lang="ru-RU" sz="2000" b="1" dirty="0">
                <a:solidFill>
                  <a:srgbClr val="0070C0"/>
                </a:solidFill>
              </a:rPr>
              <a:t>Около полуночи 8 января </a:t>
            </a:r>
            <a:r>
              <a:rPr lang="ru-RU" sz="2000" dirty="0"/>
              <a:t>по возвращении из Царского Села министр МВД провёл совещание для обсуждения диспозиции войск в городе на 9 января. Решили толпы рабочих не допускать далее известных пределов. Демонстрация рабочих допускалась, но на окраинах. </a:t>
            </a:r>
          </a:p>
          <a:p>
            <a:pPr algn="just"/>
            <a:r>
              <a:rPr lang="ru-RU" sz="2000" b="1" dirty="0">
                <a:solidFill>
                  <a:srgbClr val="0070C0"/>
                </a:solidFill>
              </a:rPr>
              <a:t>В ночь на 9 января </a:t>
            </a:r>
            <a:r>
              <a:rPr lang="ru-RU" sz="2000" dirty="0"/>
              <a:t>Гапон не был арестован так как для ареста пришлось бы принести в жертву не менее 10 полицейских. </a:t>
            </a:r>
          </a:p>
          <a:p>
            <a:pPr algn="just"/>
            <a:r>
              <a:rPr lang="ru-RU" sz="2000" dirty="0"/>
              <a:t>Заседание ПК РСДРП: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7" name="Рисунок 6" descr="C:\1Профсоюз\2025\Волга 25\Протоколы РСДРП 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25144"/>
            <a:ext cx="8223016" cy="783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  <p:pic>
        <p:nvPicPr>
          <p:cNvPr id="8" name="Содержимое 7" descr="C:\1Профсоюз\2025\Волга 25\Заседание 3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3160"/>
          <a:stretch>
            <a:fillRect/>
          </a:stretch>
        </p:blipFill>
        <p:spPr bwMode="auto">
          <a:xfrm>
            <a:off x="827584" y="1772816"/>
            <a:ext cx="5928299" cy="150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7" name="Рисунок 6" descr="C:\1Профсоюз\2025\Волга 25\Заседание 2в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92696"/>
            <a:ext cx="6063143" cy="107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1Профсоюз\2025\Волга 25\Заседание 2б.jpg"/>
          <p:cNvPicPr/>
          <p:nvPr/>
        </p:nvPicPr>
        <p:blipFill>
          <a:blip r:embed="rId4" cstate="print"/>
          <a:srcRect b="15748"/>
          <a:stretch>
            <a:fillRect/>
          </a:stretch>
        </p:blipFill>
        <p:spPr bwMode="auto">
          <a:xfrm>
            <a:off x="827584" y="3284984"/>
            <a:ext cx="6063143" cy="2130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1Профсоюз\2025\Волга 25\Заседание 4.jpg"/>
          <p:cNvPicPr/>
          <p:nvPr/>
        </p:nvPicPr>
        <p:blipFill>
          <a:blip r:embed="rId5" cstate="print"/>
          <a:srcRect b="16291"/>
          <a:stretch>
            <a:fillRect/>
          </a:stretch>
        </p:blipFill>
        <p:spPr bwMode="auto">
          <a:xfrm>
            <a:off x="3059832" y="5517232"/>
            <a:ext cx="5109342" cy="63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043608" y="692696"/>
            <a:ext cx="1512168" cy="252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71600" y="1772816"/>
            <a:ext cx="2520280" cy="252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868958"/>
          </a:xfrm>
        </p:spPr>
        <p:txBody>
          <a:bodyPr/>
          <a:lstStyle/>
          <a:p>
            <a:r>
              <a:rPr lang="ru-RU" i="1" dirty="0">
                <a:solidFill>
                  <a:srgbClr val="0070C0"/>
                </a:solidFill>
              </a:rPr>
              <a:t>Хронология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2050" name="Picture 2" descr="C:\1Профсоюз\2025\Волга 25\9 января\кар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5842204" cy="5136271"/>
          </a:xfrm>
          <a:prstGeom prst="rect">
            <a:avLst/>
          </a:prstGeom>
          <a:noFill/>
        </p:spPr>
      </p:pic>
      <p:pic>
        <p:nvPicPr>
          <p:cNvPr id="2053" name="Picture 5" descr="C:\1Профсоюз\2025\Волга 25\9 января\IMG_20250610_2209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3805" y="1988840"/>
            <a:ext cx="2622691" cy="1744475"/>
          </a:xfrm>
          <a:prstGeom prst="rect">
            <a:avLst/>
          </a:prstGeom>
          <a:noFill/>
        </p:spPr>
      </p:pic>
      <p:pic>
        <p:nvPicPr>
          <p:cNvPr id="2054" name="Picture 6" descr="C:\1Профсоюз\2025\Волга 25\9 января\IMG_20250610_2209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8786" y="3789040"/>
            <a:ext cx="2827309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836712"/>
            <a:ext cx="8208912" cy="4896544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rgbClr val="0070C0"/>
                </a:solidFill>
              </a:rPr>
              <a:t>Утром 9 января </a:t>
            </a:r>
            <a:r>
              <a:rPr lang="ru-RU" sz="2400" dirty="0"/>
              <a:t>из 11 районных отделений «Собрания», началось шествие рабочих к Дворцовой площади. Полиция, выполняя свои основные функции, обеспечивала движение колонн, расчищая им дорогу. </a:t>
            </a:r>
          </a:p>
          <a:p>
            <a:pPr algn="just"/>
            <a:r>
              <a:rPr lang="ru-RU" sz="2400" dirty="0"/>
              <a:t>Первое столкновение с войсками произошло у Нарвских ворот. Эту колонну возглавлял сам Гапон. После первых выстрелов были убиты и ранены не только рабочие, но и полицейские.</a:t>
            </a:r>
          </a:p>
          <a:p>
            <a:pPr algn="just"/>
            <a:r>
              <a:rPr lang="ru-RU" sz="2400" dirty="0"/>
              <a:t> Революционные агитаторы стали призывать рабочих к вооруженному сопротивлению, начались нападения на полицейских и ограбление оружейных магазинов. Гапон был уведён от Нарвских ворот эсером П. М. </a:t>
            </a:r>
            <a:r>
              <a:rPr lang="ru-RU" sz="2400" dirty="0" err="1"/>
              <a:t>Рутенбергом</a:t>
            </a:r>
            <a:r>
              <a:rPr lang="ru-RU" sz="2400" dirty="0"/>
              <a:t> и спрятан на квартире Максима Горького.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Хронология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2050" name="Picture 2" descr="C:\1Профсоюз\2025\Волга 25\9 января\баррикада.jpg"/>
          <p:cNvPicPr>
            <a:picLocks noChangeAspect="1" noChangeArrowheads="1"/>
          </p:cNvPicPr>
          <p:nvPr/>
        </p:nvPicPr>
        <p:blipFill>
          <a:blip r:embed="rId2" cstate="print"/>
          <a:srcRect t="2625" b="31496"/>
          <a:stretch>
            <a:fillRect/>
          </a:stretch>
        </p:blipFill>
        <p:spPr bwMode="auto">
          <a:xfrm>
            <a:off x="251520" y="764704"/>
            <a:ext cx="6102652" cy="53805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372200" y="1700808"/>
            <a:ext cx="25922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70C0"/>
                </a:solidFill>
              </a:rPr>
              <a:t>К вечеру 9 января </a:t>
            </a:r>
            <a:r>
              <a:rPr lang="ru-RU" sz="2400" dirty="0"/>
              <a:t>основные очаги вооруженного сопротивления войскам, находившиеся на нескольких баррикадах, были подавлены.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1124744"/>
            <a:ext cx="8208912" cy="4896544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rgbClr val="0070C0"/>
                </a:solidFill>
              </a:rPr>
              <a:t>Вечером 9 января </a:t>
            </a:r>
            <a:r>
              <a:rPr lang="ru-RU" sz="2400" dirty="0"/>
              <a:t>маленькие кучки рабочих всё еще восторженно кричали: «Товарищи! Умрем за свободу!» — и подставляли себя под пули. </a:t>
            </a:r>
          </a:p>
          <a:p>
            <a:pPr algn="just"/>
            <a:r>
              <a:rPr lang="ru-RU" sz="2400" dirty="0"/>
              <a:t>На Невском проспекте в редакцию газеты «Сын Отечества» зашёл хорошо одетый рабочий и обратился к литераторам: «Что делать интеллигенции?» — «Интеллигенции? Как?» — «Да, да, рабочей интеллигенции, нам. Все измучились. По домам, что ли, расходиться?» Литераторы смутились и не нашли ответа.</a:t>
            </a:r>
          </a:p>
          <a:p>
            <a:pPr algn="just">
              <a:buNone/>
            </a:pPr>
            <a:endParaRPr lang="ru-RU" sz="2400" dirty="0"/>
          </a:p>
          <a:p>
            <a:pPr algn="just"/>
            <a:r>
              <a:rPr lang="ru-RU" sz="2400" dirty="0"/>
              <a:t>Уличные столкновения прекратились в течение дня.</a:t>
            </a:r>
          </a:p>
          <a:p>
            <a:pPr algn="just">
              <a:buNone/>
            </a:pPr>
            <a:endParaRPr lang="ru-RU" sz="2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157192"/>
            <a:ext cx="8219256" cy="111298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В ночь с 9-го на 10-е января </a:t>
            </a:r>
            <a:r>
              <a:rPr lang="ru-RU" sz="2800" dirty="0"/>
              <a:t>город производил впечатление завоеванного неприятелем.                       На улицах царила мертвая тишина.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Надежда Глебова Олег Урюпин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1026" name="Picture 2" descr="C:\1Профсоюз\2025\Волга 25\9 января\итог 1.jpg"/>
          <p:cNvPicPr>
            <a:picLocks noChangeAspect="1" noChangeArrowheads="1"/>
          </p:cNvPicPr>
          <p:nvPr/>
        </p:nvPicPr>
        <p:blipFill>
          <a:blip r:embed="rId2" cstate="print"/>
          <a:srcRect t="18923" b="9959"/>
          <a:stretch>
            <a:fillRect/>
          </a:stretch>
        </p:blipFill>
        <p:spPr bwMode="auto">
          <a:xfrm>
            <a:off x="539552" y="908720"/>
            <a:ext cx="7920880" cy="4175411"/>
          </a:xfrm>
          <a:prstGeom prst="rect">
            <a:avLst/>
          </a:prstGeom>
          <a:noFill/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Хронология</a:t>
            </a:r>
            <a:endParaRPr lang="ru-RU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Памятник.jpg"/>
          <p:cNvPicPr>
            <a:picLocks/>
          </p:cNvPicPr>
          <p:nvPr/>
        </p:nvPicPr>
        <p:blipFill>
          <a:blip r:embed="rId3" cstate="print">
            <a:lum bright="20000" contrast="-32000"/>
          </a:blip>
          <a:srcRect l="11811" r="1181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95528" y="404664"/>
            <a:ext cx="4248472" cy="1368152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7200" dirty="0">
                <a:solidFill>
                  <a:srgbClr val="0070C0"/>
                </a:solidFill>
              </a:rPr>
              <a:t>Аналитика</a:t>
            </a:r>
            <a:endParaRPr lang="ru-RU" sz="7200" b="1" i="1" dirty="0">
              <a:solidFill>
                <a:srgbClr val="0070C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1520" y="5345832"/>
            <a:ext cx="8640960" cy="1512168"/>
          </a:xfrm>
          <a:prstGeom prst="rect">
            <a:avLst/>
          </a:prstGeom>
        </p:spPr>
        <p:txBody>
          <a:bodyPr vert="horz" lIns="45720" tIns="0" rIns="45720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all" spc="0" normalizeH="0" noProof="0" dirty="0">
                <a:ln w="6350">
                  <a:noFill/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Олег Урюпин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all" spc="0" normalizeH="0" noProof="0" dirty="0">
                <a:ln w="6350">
                  <a:noFill/>
                </a:ln>
                <a:solidFill>
                  <a:srgbClr val="00206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ФТИ им. А.Ф. Иоффе</a:t>
            </a:r>
            <a:endParaRPr kumimoji="0" lang="ru-RU" sz="5000" b="1" i="0" u="none" strike="noStrike" kern="1200" cap="all" spc="0" normalizeH="0" noProof="0" dirty="0">
              <a:ln w="6350"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404664"/>
            <a:ext cx="349289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Часть</a:t>
            </a:r>
            <a:r>
              <a:rPr kumimoji="0" lang="en-US" sz="9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9800" b="0" i="0" u="none" strike="noStrike" kern="1200" cap="none" spc="-100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 </a:t>
            </a:r>
            <a:r>
              <a:rPr kumimoji="0" lang="en-US" sz="9800" b="0" i="0" u="none" strike="noStrike" kern="1200" cap="none" spc="-100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kumimoji="0" lang="ru-RU" sz="9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96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Аналитика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32859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Средняя</a:t>
            </a:r>
          </a:p>
          <a:p>
            <a:pPr>
              <a:buNone/>
            </a:pPr>
            <a:r>
              <a:rPr lang="ru-RU" sz="2400" b="1" dirty="0">
                <a:solidFill>
                  <a:srgbClr val="0070C0"/>
                </a:solidFill>
              </a:rPr>
              <a:t>   зарплата</a:t>
            </a:r>
          </a:p>
          <a:p>
            <a:pPr>
              <a:buNone/>
            </a:pPr>
            <a:r>
              <a:rPr lang="ru-RU" sz="2400" b="1" dirty="0">
                <a:solidFill>
                  <a:srgbClr val="0070C0"/>
                </a:solidFill>
              </a:rPr>
              <a:t>   рабочих</a:t>
            </a:r>
          </a:p>
          <a:p>
            <a:pPr>
              <a:buNone/>
            </a:pPr>
            <a:r>
              <a:rPr lang="ru-RU" sz="2400" b="1" dirty="0">
                <a:solidFill>
                  <a:srgbClr val="0070C0"/>
                </a:solidFill>
              </a:rPr>
              <a:t>   на заводах СПб</a:t>
            </a:r>
          </a:p>
          <a:p>
            <a:pPr algn="ctr"/>
            <a:endParaRPr lang="ru-RU" sz="2400" dirty="0"/>
          </a:p>
          <a:p>
            <a:pPr algn="ctr"/>
            <a:endParaRPr lang="ru-RU" sz="2400" dirty="0"/>
          </a:p>
          <a:p>
            <a:pPr algn="just"/>
            <a:r>
              <a:rPr lang="ru-RU" sz="2400" b="1" dirty="0">
                <a:solidFill>
                  <a:srgbClr val="0070C0"/>
                </a:solidFill>
              </a:rPr>
              <a:t>Рабочая интеллигенция: </a:t>
            </a:r>
            <a:r>
              <a:rPr lang="ru-RU" sz="1800" dirty="0"/>
              <a:t>Заработок рабочего 100 рублей в месяц не представлял диковины. </a:t>
            </a:r>
            <a:r>
              <a:rPr lang="ru-RU" sz="1800" b="1" dirty="0"/>
              <a:t>Н.М. </a:t>
            </a:r>
            <a:r>
              <a:rPr lang="ru-RU" sz="1800" b="1" dirty="0" err="1"/>
              <a:t>Варнашёв</a:t>
            </a:r>
            <a:r>
              <a:rPr lang="ru-RU" sz="1800" b="1" dirty="0"/>
              <a:t>, </a:t>
            </a:r>
            <a:r>
              <a:rPr lang="ru-RU" sz="1800" dirty="0"/>
              <a:t>председатель Выборгского отдела «Собрания», как  токарь, зарабатывал, от 100 до 200 рублей в месяц, перечитал почти всех отечественных классиков и уже искал новизны в иностранной переводной литературе.</a:t>
            </a:r>
            <a:endParaRPr lang="ru-RU" sz="2400" dirty="0"/>
          </a:p>
          <a:p>
            <a:pPr lvl="0"/>
            <a:r>
              <a:rPr lang="ru-RU" sz="2400" b="1" dirty="0">
                <a:solidFill>
                  <a:srgbClr val="0070C0"/>
                </a:solidFill>
              </a:rPr>
              <a:t>Для сравнения: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dirty="0"/>
              <a:t>ординарный профессор — 300 </a:t>
            </a:r>
            <a:r>
              <a:rPr lang="ru-RU" sz="1800" dirty="0" err="1"/>
              <a:t>руб</a:t>
            </a:r>
            <a:r>
              <a:rPr lang="ru-RU" sz="1800" dirty="0"/>
              <a:t>/месяц;   </a:t>
            </a:r>
          </a:p>
          <a:p>
            <a:pPr lvl="0"/>
            <a:r>
              <a:rPr lang="ru-RU" sz="1800" dirty="0"/>
              <a:t>                                         экстраординарный профессор — 200 </a:t>
            </a:r>
            <a:r>
              <a:rPr lang="ru-RU" sz="1800" dirty="0" err="1"/>
              <a:t>руб</a:t>
            </a:r>
            <a:r>
              <a:rPr lang="ru-RU" sz="1800" dirty="0"/>
              <a:t>/месяц; 	</a:t>
            </a:r>
          </a:p>
          <a:p>
            <a:pPr lvl="0"/>
            <a:r>
              <a:rPr lang="ru-RU" sz="1800" dirty="0"/>
              <a:t>                                         лектор — 100 </a:t>
            </a:r>
            <a:r>
              <a:rPr lang="ru-RU" sz="1800" dirty="0" err="1"/>
              <a:t>руб</a:t>
            </a:r>
            <a:r>
              <a:rPr lang="ru-RU" sz="1800" dirty="0"/>
              <a:t>/месяц;      инженер — 200 - 300 </a:t>
            </a:r>
            <a:r>
              <a:rPr lang="ru-RU" sz="1800" dirty="0" err="1"/>
              <a:t>руб</a:t>
            </a:r>
            <a:r>
              <a:rPr lang="ru-RU" sz="1800" dirty="0"/>
              <a:t>/месяц. </a:t>
            </a:r>
            <a:endParaRPr lang="ru-RU" sz="2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 l="39567" t="40245" r="17126" b="25197"/>
          <a:stretch>
            <a:fillRect/>
          </a:stretch>
        </p:blipFill>
        <p:spPr bwMode="auto">
          <a:xfrm>
            <a:off x="2699792" y="908720"/>
            <a:ext cx="554461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Аналитика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052736"/>
            <a:ext cx="8640960" cy="489654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Действия профсоюза: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Создание «Собрания» – регистрация – борьба с увольнением своих членов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– забастовка – подключение всех районных отделов – расширение экономических требований – всеобщая забастовка – подготовка к акции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– </a:t>
            </a:r>
            <a:r>
              <a:rPr lang="ru-RU" sz="2000" b="1" i="1" dirty="0">
                <a:solidFill>
                  <a:srgbClr val="C00000"/>
                </a:solidFill>
              </a:rPr>
              <a:t>введение членов «Собрания» в транс одержимости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– переход руководства на нелегальное положение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– подключение оппозиционных партий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– переход к политическим требованиям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–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C00000"/>
                </a:solidFill>
              </a:rPr>
              <a:t>формирование ультиматума Государю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– </a:t>
            </a:r>
            <a:r>
              <a:rPr lang="ru-RU" sz="2000" b="1" dirty="0">
                <a:solidFill>
                  <a:srgbClr val="C00000"/>
                </a:solidFill>
              </a:rPr>
              <a:t>готовность к жертвам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0070C0"/>
                </a:solidFill>
              </a:rPr>
              <a:t>(</a:t>
            </a:r>
            <a:r>
              <a:rPr lang="ru-RU" sz="2000" b="1" dirty="0">
                <a:solidFill>
                  <a:srgbClr val="0070C0"/>
                </a:solidFill>
              </a:rPr>
              <a:t>Все ясно сознавали нравственную ответственность за готовившиеся жертвы, ибо </a:t>
            </a:r>
            <a:r>
              <a:rPr lang="ru-RU" sz="2000" b="1" dirty="0">
                <a:solidFill>
                  <a:srgbClr val="C00000"/>
                </a:solidFill>
              </a:rPr>
              <a:t>ни у кого не было сомнений в кровавой расправе правительства с народом, но... пусть будет так!)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– реализация плана.</a:t>
            </a:r>
          </a:p>
          <a:p>
            <a:pPr algn="just">
              <a:buNone/>
            </a:pPr>
            <a:endParaRPr lang="ru-RU" sz="2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Аналитика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836712"/>
            <a:ext cx="8712968" cy="489654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</a:rPr>
              <a:t>Действия гражданских властей:</a:t>
            </a:r>
          </a:p>
          <a:p>
            <a:r>
              <a:rPr lang="ru-RU" sz="2000" dirty="0"/>
              <a:t>Стимулировали создание «Собрания»,  но</a:t>
            </a:r>
            <a:r>
              <a:rPr lang="ru-RU" sz="2000" i="1" dirty="0"/>
              <a:t> … потеряли контроль над ним</a:t>
            </a:r>
            <a:r>
              <a:rPr lang="ru-RU" sz="2000" dirty="0"/>
              <a:t>. </a:t>
            </a:r>
          </a:p>
          <a:p>
            <a:r>
              <a:rPr lang="ru-RU" sz="2000" dirty="0"/>
              <a:t>Ждали беспорядков, но</a:t>
            </a:r>
            <a:r>
              <a:rPr lang="ru-RU" sz="2000" i="1" dirty="0"/>
              <a:t> … в Москве</a:t>
            </a:r>
            <a:r>
              <a:rPr lang="ru-RU" sz="2000" dirty="0"/>
              <a:t>. </a:t>
            </a:r>
          </a:p>
          <a:p>
            <a:r>
              <a:rPr lang="ru-RU" sz="2000" dirty="0"/>
              <a:t>Включились в решении конфликта на заводе,  но</a:t>
            </a:r>
            <a:r>
              <a:rPr lang="ru-RU" sz="2000" i="1" dirty="0"/>
              <a:t> … не погасили  его</a:t>
            </a:r>
            <a:r>
              <a:rPr lang="ru-RU" sz="2000" dirty="0"/>
              <a:t>. </a:t>
            </a:r>
          </a:p>
          <a:p>
            <a:r>
              <a:rPr lang="ru-RU" sz="2000" dirty="0"/>
              <a:t>Получили указ о военном положении, но</a:t>
            </a:r>
            <a:r>
              <a:rPr lang="ru-RU" sz="2000" i="1" dirty="0"/>
              <a:t> … отменили  его</a:t>
            </a:r>
            <a:r>
              <a:rPr lang="ru-RU" sz="2000" dirty="0"/>
              <a:t>. </a:t>
            </a:r>
          </a:p>
          <a:p>
            <a:r>
              <a:rPr lang="ru-RU" sz="2000" dirty="0"/>
              <a:t>Обсуждали с Гапоном петицию, но … </a:t>
            </a:r>
            <a:r>
              <a:rPr lang="ru-RU" sz="2000" i="1" dirty="0"/>
              <a:t>не утвердили лицо  для её приёма</a:t>
            </a:r>
            <a:r>
              <a:rPr lang="ru-RU" sz="2000" dirty="0"/>
              <a:t>. </a:t>
            </a:r>
          </a:p>
          <a:p>
            <a:r>
              <a:rPr lang="ru-RU" sz="2000" dirty="0"/>
              <a:t>Издали приказ об аресте Гапона,  но … </a:t>
            </a:r>
            <a:r>
              <a:rPr lang="ru-RU" sz="2000" i="1" dirty="0"/>
              <a:t>не выполнили  его</a:t>
            </a:r>
            <a:r>
              <a:rPr lang="ru-RU" sz="2000" dirty="0"/>
              <a:t>. </a:t>
            </a:r>
          </a:p>
          <a:p>
            <a:r>
              <a:rPr lang="ru-RU" sz="2000" dirty="0"/>
              <a:t>Разрешили шествия в районах,  но … </a:t>
            </a:r>
            <a:r>
              <a:rPr lang="ru-RU" sz="2000" i="1" dirty="0"/>
              <a:t>запретили их выход в центр города</a:t>
            </a:r>
            <a:r>
              <a:rPr lang="ru-RU" sz="2000" dirty="0"/>
              <a:t>. </a:t>
            </a:r>
          </a:p>
          <a:p>
            <a:r>
              <a:rPr lang="ru-RU" sz="2000" dirty="0"/>
              <a:t>Полиция получила приказ обеспечить порядок шествия в районах. </a:t>
            </a:r>
          </a:p>
          <a:p>
            <a:pPr algn="ctr"/>
            <a:r>
              <a:rPr lang="ru-RU" sz="2000" b="1" dirty="0">
                <a:solidFill>
                  <a:schemeClr val="accent1"/>
                </a:solidFill>
              </a:rPr>
              <a:t>Действия армии:</a:t>
            </a:r>
            <a:endParaRPr lang="ru-RU" sz="2000" dirty="0">
              <a:solidFill>
                <a:schemeClr val="accent1"/>
              </a:solidFill>
            </a:endParaRPr>
          </a:p>
          <a:p>
            <a:r>
              <a:rPr lang="ru-RU" sz="2000" dirty="0"/>
              <a:t>Образовали военный штаб; разбили город на 8 секторов; в каждой сектор назначили командира; определили ежедневную диспозицию; </a:t>
            </a:r>
          </a:p>
          <a:p>
            <a:r>
              <a:rPr lang="ru-RU" sz="2000" dirty="0"/>
              <a:t>Войска получили приказ «Колонны в центр города не </a:t>
            </a:r>
            <a:r>
              <a:rPr lang="ru-RU" sz="2000" dirty="0" err="1"/>
              <a:t>пущать</a:t>
            </a:r>
            <a:r>
              <a:rPr lang="ru-RU" sz="2000" dirty="0"/>
              <a:t>!». </a:t>
            </a:r>
          </a:p>
          <a:p>
            <a:r>
              <a:rPr lang="ru-RU" sz="2000" dirty="0"/>
              <a:t>Войска выполнили полученный приказ.</a:t>
            </a:r>
          </a:p>
          <a:p>
            <a:pPr algn="just"/>
            <a:endParaRPr lang="ru-RU" sz="2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59832" y="6309320"/>
            <a:ext cx="2895600" cy="365125"/>
          </a:xfrm>
        </p:spPr>
        <p:txBody>
          <a:bodyPr/>
          <a:lstStyle/>
          <a:p>
            <a:r>
              <a:rPr lang="ru-RU" dirty="0"/>
              <a:t>Олег Урюпин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4581128"/>
            <a:ext cx="8712968" cy="1368152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1268760"/>
            <a:ext cx="8712968" cy="2952328"/>
          </a:xfrm>
          <a:prstGeom prst="roundRect">
            <a:avLst/>
          </a:prstGeom>
          <a:solidFill>
            <a:srgbClr val="0070C0">
              <a:alpha val="3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60032" y="1340768"/>
            <a:ext cx="2880320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88024" y="2420888"/>
            <a:ext cx="1728192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067944" y="2780928"/>
            <a:ext cx="2736304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39952" y="3140968"/>
            <a:ext cx="2232248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  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95936" y="3501008"/>
            <a:ext cx="4680520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2060848"/>
            <a:ext cx="1944216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39552" y="5661248"/>
            <a:ext cx="4392488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Аналитика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836712"/>
            <a:ext cx="8208912" cy="4896544"/>
          </a:xfrm>
        </p:spPr>
        <p:txBody>
          <a:bodyPr>
            <a:noAutofit/>
          </a:bodyPr>
          <a:lstStyle/>
          <a:p>
            <a:pPr algn="just"/>
            <a:r>
              <a:rPr lang="ru-RU" dirty="0"/>
              <a:t>18 января в правительственных газетах был опубликован «Список лиц, убитых и умерших от ран в разных больницах г. С.-Петербурга, полученных 9 января 1905 года». </a:t>
            </a:r>
          </a:p>
          <a:p>
            <a:pPr algn="just"/>
            <a:r>
              <a:rPr lang="ru-RU" dirty="0"/>
              <a:t>Список включал 119 фамилий погибших с указанием их возраста, звания и занятий и 11 неопознанных лиц, всего 130 человек.</a:t>
            </a:r>
          </a:p>
          <a:p>
            <a:pPr algn="just"/>
            <a:r>
              <a:rPr lang="ru-RU" b="1" dirty="0"/>
              <a:t>По официальным правительственным данным</a:t>
            </a:r>
            <a:r>
              <a:rPr lang="ru-RU" dirty="0"/>
              <a:t>,</a:t>
            </a:r>
            <a:r>
              <a:rPr lang="ru-RU" b="1" dirty="0"/>
              <a:t> 130 убитых и 299 раненых.</a:t>
            </a:r>
            <a:r>
              <a:rPr lang="ru-RU" dirty="0"/>
              <a:t> </a:t>
            </a:r>
          </a:p>
          <a:p>
            <a:pPr algn="just">
              <a:buNone/>
            </a:pPr>
            <a:endParaRPr lang="ru-RU" sz="2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Олег Урюпин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0070C0"/>
                </a:solidFill>
              </a:rPr>
              <a:t>Аналитика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836712"/>
            <a:ext cx="8208912" cy="489654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Главные причины трагедии 9 января </a:t>
            </a:r>
          </a:p>
          <a:p>
            <a:pPr algn="ctr"/>
            <a:r>
              <a:rPr lang="ru-RU" sz="3600" dirty="0"/>
              <a:t>Использование Гапоном методов православной церкви для противоправной агитации и введение народных масс в транс одержимости на фоне растерянности гражданских властей при первом в России объединении рабочего движения с политической оппозицией.</a:t>
            </a:r>
          </a:p>
          <a:p>
            <a:pPr algn="just"/>
            <a:endParaRPr lang="ru-RU" sz="2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</p:spPr>
        <p:txBody>
          <a:bodyPr/>
          <a:lstStyle/>
          <a:p>
            <a:r>
              <a:rPr lang="ru-RU" dirty="0"/>
              <a:t>Олег Урюпин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15616" y="1412776"/>
            <a:ext cx="7560840" cy="2232248"/>
          </a:xfrm>
          <a:prstGeom prst="roundRect">
            <a:avLst/>
          </a:prstGeom>
          <a:solidFill>
            <a:srgbClr val="002060">
              <a:alpha val="9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15616" y="3645024"/>
            <a:ext cx="7560840" cy="2160240"/>
          </a:xfrm>
          <a:prstGeom prst="roundRect">
            <a:avLst/>
          </a:prstGeom>
          <a:solidFill>
            <a:schemeClr val="accent1">
              <a:alpha val="4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7 октября.jpg"/>
          <p:cNvPicPr>
            <a:picLocks noChangeAspect="1"/>
          </p:cNvPicPr>
          <p:nvPr/>
        </p:nvPicPr>
        <p:blipFill>
          <a:blip r:embed="rId3" cstate="print">
            <a:lum bright="36000" contrast="-39000"/>
          </a:blip>
          <a:stretch>
            <a:fillRect/>
          </a:stretch>
        </p:blipFill>
        <p:spPr>
          <a:xfrm>
            <a:off x="0" y="1052736"/>
            <a:ext cx="9144000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960" y="0"/>
            <a:ext cx="4932040" cy="1368152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7200" dirty="0">
                <a:solidFill>
                  <a:srgbClr val="0070C0"/>
                </a:solidFill>
              </a:rPr>
              <a:t>Актуальность</a:t>
            </a:r>
            <a:endParaRPr lang="ru-RU" sz="7200" b="1" i="1" dirty="0">
              <a:solidFill>
                <a:srgbClr val="0070C0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349289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lvl="0" algn="ctr"/>
            <a:r>
              <a:rPr kumimoji="0" lang="ru-RU" sz="9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Часть</a:t>
            </a:r>
            <a:r>
              <a:rPr kumimoji="0" lang="en-US" sz="9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9800" b="0" i="0" u="none" strike="noStrike" kern="1200" cap="none" spc="-100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 </a:t>
            </a:r>
            <a:r>
              <a:rPr lang="en-US" sz="9800" spc="-1000" dirty="0">
                <a:solidFill>
                  <a:srgbClr val="7030A0"/>
                </a:solidFill>
              </a:rPr>
              <a:t>I </a:t>
            </a:r>
            <a:r>
              <a:rPr kumimoji="0" lang="en-US" sz="9800" b="0" i="0" u="none" strike="noStrike" kern="1200" cap="none" spc="-100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kumimoji="0" lang="ru-RU" sz="9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96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rgbClr val="0070C0"/>
                </a:solidFill>
              </a:rPr>
              <a:t>Актуальность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908720"/>
            <a:ext cx="8208912" cy="5400600"/>
          </a:xfrm>
        </p:spPr>
        <p:txBody>
          <a:bodyPr>
            <a:noAutofit/>
          </a:bodyPr>
          <a:lstStyle/>
          <a:p>
            <a:pPr algn="just"/>
            <a:r>
              <a:rPr lang="ru-RU" sz="2000" i="1" dirty="0"/>
              <a:t>Первопричиной всех волнений, переросших в трагедию 9 января 1905 г. было увольнение членов «Собрания» за их членство. Инициатором этого был член другого профсоюза.</a:t>
            </a:r>
          </a:p>
          <a:p>
            <a:pPr algn="just"/>
            <a:r>
              <a:rPr lang="ru-RU" sz="2200" b="1" dirty="0">
                <a:ea typeface="Calibri"/>
              </a:rPr>
              <a:t>И в настоящее время администрация отдельных учреждений, подведомственных МОН, пытается уволить членов нашего Профсоюза под надуманными предлогами.</a:t>
            </a:r>
          </a:p>
          <a:p>
            <a:pPr algn="just"/>
            <a:r>
              <a:rPr lang="ru-RU" sz="2000" i="1" dirty="0">
                <a:ea typeface="Calibri"/>
              </a:rPr>
              <a:t>События 9 января 1905 г. начались с заседания актива </a:t>
            </a:r>
            <a:r>
              <a:rPr lang="ru-RU" sz="2000" i="1" dirty="0"/>
              <a:t>«</a:t>
            </a:r>
            <a:r>
              <a:rPr lang="ru-RU" sz="2000" i="1" dirty="0" err="1">
                <a:ea typeface="Calibri"/>
              </a:rPr>
              <a:t>первички</a:t>
            </a:r>
            <a:r>
              <a:rPr lang="ru-RU" sz="2000" i="1" dirty="0"/>
              <a:t>» </a:t>
            </a:r>
            <a:r>
              <a:rPr lang="ru-RU" sz="2000" i="1" dirty="0">
                <a:ea typeface="Calibri"/>
              </a:rPr>
              <a:t>Профсоюза. </a:t>
            </a:r>
            <a:r>
              <a:rPr lang="ru-RU" sz="2000" i="1" dirty="0"/>
              <a:t>Собрав руководящий кружок рабочих, я заявил, что вижу в случившемся вызов, брошенный «Собранию» со стороны администрации завода: </a:t>
            </a:r>
            <a:r>
              <a:rPr lang="ru-RU" sz="2200" dirty="0"/>
              <a:t>«</a:t>
            </a:r>
            <a:r>
              <a:rPr lang="ru-RU" sz="2200" b="1" i="1" dirty="0"/>
              <a:t>Если организация не вступится за своих членов, её авторитет в рабочей среде упадёт и она потеряет всякое влияние</a:t>
            </a:r>
            <a:r>
              <a:rPr lang="ru-RU" sz="2200" dirty="0"/>
              <a:t>»</a:t>
            </a:r>
            <a:r>
              <a:rPr lang="ru-RU" sz="2200" b="1" i="1" dirty="0"/>
              <a:t>.</a:t>
            </a:r>
          </a:p>
          <a:p>
            <a:pPr algn="just"/>
            <a:r>
              <a:rPr lang="ru-RU" sz="2200" b="1" dirty="0"/>
              <a:t>Авторитетность Профсоюза – основа для увеличения численности. А это возможно только при повышении авторитетности «</a:t>
            </a:r>
            <a:r>
              <a:rPr lang="ru-RU" sz="2200" b="1" dirty="0" err="1"/>
              <a:t>первичек</a:t>
            </a:r>
            <a:r>
              <a:rPr lang="ru-RU" sz="2200" b="1" dirty="0"/>
              <a:t>» в трудовых коллективах.</a:t>
            </a:r>
            <a:endParaRPr lang="ru-RU" sz="2200" dirty="0"/>
          </a:p>
          <a:p>
            <a:endParaRPr lang="ru-RU" sz="2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Надежда Глебова, Олег Урюпин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29</a:t>
            </a:fld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78904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rgbClr val="0070C0"/>
                </a:solidFill>
              </a:rPr>
              <a:t>Актуальность</a:t>
            </a:r>
            <a:endParaRPr lang="ru-RU" sz="36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400600"/>
          </a:xfrm>
        </p:spPr>
        <p:txBody>
          <a:bodyPr>
            <a:noAutofit/>
          </a:bodyPr>
          <a:lstStyle/>
          <a:p>
            <a:pPr algn="just"/>
            <a:r>
              <a:rPr lang="ru-RU" sz="2200" dirty="0"/>
              <a:t>Из «петиции»:</a:t>
            </a:r>
            <a:r>
              <a:rPr lang="ru-RU" sz="2200" i="1" dirty="0"/>
              <a:t> </a:t>
            </a:r>
            <a:r>
              <a:rPr lang="ru-RU" sz="2200" dirty="0"/>
              <a:t>«</a:t>
            </a:r>
            <a:r>
              <a:rPr lang="ru-RU" sz="2200" i="1" dirty="0"/>
              <a:t>Мы обнищали... нас толкают все дальше в омут нищеты, бесправия… Настал предел терпению</a:t>
            </a:r>
            <a:r>
              <a:rPr lang="ru-RU" sz="2200" dirty="0"/>
              <a:t>»</a:t>
            </a:r>
            <a:r>
              <a:rPr lang="ru-RU" sz="2200" i="1" dirty="0"/>
              <a:t>.</a:t>
            </a:r>
            <a:r>
              <a:rPr lang="ru-RU" sz="2200" dirty="0"/>
              <a:t> </a:t>
            </a:r>
          </a:p>
          <a:p>
            <a:pPr algn="just"/>
            <a:r>
              <a:rPr lang="ru-RU" sz="2200" b="1" dirty="0"/>
              <a:t>А действующая тарифная сетка МОН содержит нормы нищенского существования сотрудников научных учреждений!</a:t>
            </a:r>
          </a:p>
          <a:p>
            <a:pPr algn="just"/>
            <a:r>
              <a:rPr lang="ru-RU" sz="2000" dirty="0"/>
              <a:t>Из «петиции»:</a:t>
            </a:r>
            <a:r>
              <a:rPr lang="ru-RU" sz="2000" i="1" dirty="0"/>
              <a:t> </a:t>
            </a:r>
            <a:r>
              <a:rPr lang="ru-RU" sz="2000" dirty="0"/>
              <a:t>«</a:t>
            </a:r>
            <a:r>
              <a:rPr lang="ru-RU" sz="2200" i="1" dirty="0"/>
              <a:t>Нас поработили под покровительством твоих чиновников</a:t>
            </a:r>
            <a:r>
              <a:rPr lang="ru-RU" sz="2200" dirty="0"/>
              <a:t>»</a:t>
            </a:r>
            <a:r>
              <a:rPr lang="ru-RU" sz="2200" i="1" dirty="0"/>
              <a:t>.</a:t>
            </a:r>
          </a:p>
          <a:p>
            <a:pPr algn="just"/>
            <a:r>
              <a:rPr lang="ru-RU" sz="2200" b="1" dirty="0"/>
              <a:t>И нас пытаются поработить госчиновники, провернувшие бюрократический переворот в российской науке. </a:t>
            </a:r>
            <a:r>
              <a:rPr lang="ru-RU" sz="2200" i="1" dirty="0"/>
              <a:t>Последний пример - это</a:t>
            </a:r>
            <a:r>
              <a:rPr lang="ru-RU" sz="2200" dirty="0"/>
              <a:t> </a:t>
            </a:r>
            <a:r>
              <a:rPr lang="ru-RU" sz="2200" b="1" dirty="0"/>
              <a:t>непризнание результатов выборов гендиректора Карельского научного центра РАН.</a:t>
            </a:r>
          </a:p>
          <a:p>
            <a:pPr algn="just"/>
            <a:r>
              <a:rPr lang="ru-RU" sz="2200" dirty="0"/>
              <a:t>Из «петиции»:</a:t>
            </a:r>
            <a:r>
              <a:rPr lang="ru-RU" sz="2400" dirty="0"/>
              <a:t> </a:t>
            </a:r>
            <a:r>
              <a:rPr lang="ru-RU" sz="2000" i="1" dirty="0"/>
              <a:t>Всякая наша просьба — преступление, а наше желание улучшить наше положение — дерзость, оскорбительная для хозяев и чиновников.</a:t>
            </a:r>
          </a:p>
          <a:p>
            <a:pPr algn="just"/>
            <a:r>
              <a:rPr lang="ru-RU" sz="2000" b="1" dirty="0"/>
              <a:t>Результаты выборов директоров в ИМ СО РАН и </a:t>
            </a:r>
            <a:r>
              <a:rPr lang="ru-RU" sz="2000" b="1" dirty="0" err="1"/>
              <a:t>КарНЦ</a:t>
            </a:r>
            <a:r>
              <a:rPr lang="ru-RU" sz="2000" b="1" dirty="0"/>
              <a:t> РАН чиновниками министерства признаны дерзостью, поэтому такая реакция.</a:t>
            </a:r>
          </a:p>
          <a:p>
            <a:endParaRPr lang="ru-RU" sz="2200" b="1" i="1" dirty="0"/>
          </a:p>
          <a:p>
            <a:pPr>
              <a:buNone/>
            </a:pPr>
            <a:r>
              <a:rPr lang="ru-RU" sz="2200" dirty="0"/>
              <a:t> </a:t>
            </a:r>
            <a:endParaRPr lang="ru-RU" sz="2200" b="1" dirty="0">
              <a:ea typeface="Calibri"/>
            </a:endParaRPr>
          </a:p>
          <a:p>
            <a:pPr algn="just">
              <a:buNone/>
            </a:pPr>
            <a:endParaRPr lang="ru-RU" sz="2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E09B-96B9-426D-8698-A8F0CA98F071}" type="datetime1">
              <a:rPr lang="ru-RU" smtClean="0"/>
              <a:pPr/>
              <a:t>24.09.2025</a:t>
            </a:fld>
            <a:r>
              <a:rPr lang="ru-RU" dirty="0"/>
              <a:t> Нижний Новгород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Надежда Глебова, Олег Урюпин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347C-32C1-46C3-8A04-92515F06E376}" type="slidenum">
              <a:rPr lang="ru-RU" smtClean="0"/>
              <a:pPr/>
              <a:t>30</a:t>
            </a:fld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4725144"/>
            <a:ext cx="8892480" cy="1944216"/>
          </a:xfrm>
        </p:spPr>
        <p:txBody>
          <a:bodyPr>
            <a:noAutofit/>
          </a:bodyPr>
          <a:lstStyle/>
          <a:p>
            <a:r>
              <a:rPr lang="ru-RU" sz="3600" i="1" dirty="0"/>
              <a:t>А у нас настал предел терпению?</a:t>
            </a:r>
            <a:br>
              <a:rPr lang="ru-RU" sz="3600" i="1" dirty="0"/>
            </a:br>
            <a:r>
              <a:rPr lang="ru-RU" sz="3600" i="1" dirty="0"/>
              <a:t> </a:t>
            </a:r>
            <a:r>
              <a:rPr lang="ru-RU" sz="3600" b="1" dirty="0">
                <a:solidFill>
                  <a:srgbClr val="FFC000"/>
                </a:solidFill>
              </a:rPr>
              <a:t>Спасибо за внимание!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6ABB-12CC-4F5A-A44B-32C5548815B8}" type="datetime1">
              <a:rPr lang="ru-RU" smtClean="0">
                <a:solidFill>
                  <a:schemeClr val="bg1"/>
                </a:solidFill>
              </a:rPr>
              <a:pPr/>
              <a:t>24.09.2025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Олег Урюпин                                    Нижний Новгород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15A4-7B34-423B-85A9-F22CFC6C9B21}" type="slidenum">
              <a:rPr lang="ru-RU" smtClean="0">
                <a:solidFill>
                  <a:schemeClr val="bg1">
                    <a:lumMod val="50000"/>
                  </a:schemeClr>
                </a:solidFill>
              </a:rPr>
              <a:pPr/>
              <a:t>31</a:t>
            </a:fld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Дата 2"/>
          <p:cNvSpPr txBox="1">
            <a:spLocks/>
          </p:cNvSpPr>
          <p:nvPr/>
        </p:nvSpPr>
        <p:spPr>
          <a:xfrm>
            <a:off x="539552" y="62373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fld id="{C761E09B-96B9-426D-8698-A8F0CA98F071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>
                <a:defRPr/>
              </a:pPr>
              <a:t>24.09.2025</a:t>
            </a:fld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1200" dirty="0">
                <a:solidFill>
                  <a:schemeClr val="tx1">
                    <a:tint val="75000"/>
                  </a:schemeClr>
                </a:solidFill>
              </a:rPr>
              <a:t>Нижний Новгород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Нижний колонтитул 4"/>
          <p:cNvSpPr txBox="1">
            <a:spLocks/>
          </p:cNvSpPr>
          <p:nvPr/>
        </p:nvSpPr>
        <p:spPr>
          <a:xfrm>
            <a:off x="3275856" y="637624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Надежда Глебова  Олег Урюпин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12707" y="1090793"/>
            <a:ext cx="32403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ea typeface="Calibri"/>
              </a:rPr>
              <a:t>Причины трагедии 9 января 1905 г. и содержание петиции к властям остаются актуальными и в настоящее время. Знать их, понимать, но не повторять ошибок, ведущих к трагическим последствиям, нам необходимо в своей работе. 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74422" y="793889"/>
            <a:ext cx="3588950" cy="4075271"/>
          </a:xfrm>
          <a:prstGeom prst="roundRect">
            <a:avLst/>
          </a:prstGeom>
          <a:solidFill>
            <a:schemeClr val="accent1">
              <a:alpha val="4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5666D7-CB86-A7F5-3E8F-2FC5022378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934"/>
          <a:stretch>
            <a:fillRect/>
          </a:stretch>
        </p:blipFill>
        <p:spPr>
          <a:xfrm>
            <a:off x="885425" y="793889"/>
            <a:ext cx="3686575" cy="41044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4362</TotalTime>
  <Words>2115</Words>
  <Application>Microsoft Office PowerPoint</Application>
  <PresentationFormat>Экран (4:3)</PresentationFormat>
  <Paragraphs>239</Paragraphs>
  <Slides>31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Monotype Corsiva</vt:lpstr>
      <vt:lpstr>Wingdings 2</vt:lpstr>
      <vt:lpstr>Тема Office</vt:lpstr>
      <vt:lpstr>9 января 1905 г. </vt:lpstr>
      <vt:lpstr>Часть I  Хронология</vt:lpstr>
      <vt:lpstr>Хронология</vt:lpstr>
      <vt:lpstr>Хронология</vt:lpstr>
      <vt:lpstr>Хронология</vt:lpstr>
      <vt:lpstr>Хронология</vt:lpstr>
      <vt:lpstr>Хронология</vt:lpstr>
      <vt:lpstr>Хронология</vt:lpstr>
      <vt:lpstr>Хронология</vt:lpstr>
      <vt:lpstr>Хронология</vt:lpstr>
      <vt:lpstr>Историческая реконструкция</vt:lpstr>
      <vt:lpstr>Хронология</vt:lpstr>
      <vt:lpstr>Хронология</vt:lpstr>
      <vt:lpstr>Хронология</vt:lpstr>
      <vt:lpstr>Хронология</vt:lpstr>
      <vt:lpstr>Хронология</vt:lpstr>
      <vt:lpstr>Хронология</vt:lpstr>
      <vt:lpstr>Хронология</vt:lpstr>
      <vt:lpstr>Хронология</vt:lpstr>
      <vt:lpstr>Хронология</vt:lpstr>
      <vt:lpstr>Хронология</vt:lpstr>
      <vt:lpstr>Аналитика</vt:lpstr>
      <vt:lpstr>Аналитика</vt:lpstr>
      <vt:lpstr>Аналитика</vt:lpstr>
      <vt:lpstr>Аналитика</vt:lpstr>
      <vt:lpstr>Аналитика</vt:lpstr>
      <vt:lpstr>Аналитика</vt:lpstr>
      <vt:lpstr>Актуальность</vt:lpstr>
      <vt:lpstr>Актуальность</vt:lpstr>
      <vt:lpstr>Актуальность</vt:lpstr>
      <vt:lpstr>А у нас настал предел терпению? 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Oleg</dc:creator>
  <cp:lastModifiedBy>Наденька Глебова</cp:lastModifiedBy>
  <cp:revision>433</cp:revision>
  <dcterms:created xsi:type="dcterms:W3CDTF">2018-06-04T17:18:55Z</dcterms:created>
  <dcterms:modified xsi:type="dcterms:W3CDTF">2025-09-24T10:57:47Z</dcterms:modified>
</cp:coreProperties>
</file>