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7" r:id="rId5"/>
    <p:sldId id="262" r:id="rId6"/>
    <p:sldId id="263" r:id="rId7"/>
    <p:sldId id="268" r:id="rId8"/>
    <p:sldId id="269" r:id="rId9"/>
    <p:sldId id="270" r:id="rId10"/>
    <p:sldId id="271" r:id="rId11"/>
    <p:sldId id="27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-760" y="-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70493F-CB95-47A0-93F0-ADE042208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ACC7A39-FB3E-4FED-A101-691EF352D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C1858D-AC96-4865-82A6-EA464CE9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B87617B-C8BC-4EC5-97F3-E311AB004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7AB4C8A-17C0-43DE-9C55-5CBFB5FE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568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84592E-839D-40BC-98BA-1A80CBBD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0E75A9-FF98-42A5-AEA7-482A8CD67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EC9CE42-0051-4B97-8930-18DE1FEBE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87CC74-61D5-4247-9CB2-32E209C19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D085684-3859-48D3-8526-AC7934F11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675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EDF866-9460-42DD-BE97-327967F5A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96C32ED-5446-4148-BE3F-C02048BF8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1DAE5BA-78D4-4ED6-9E27-4ADAD41F5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AFC766-F223-48FA-B77D-A6593D702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BC88D10-D771-46B8-B518-1EC422DA8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34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15450E-C114-4392-A2A8-7092BD117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18B11C-0B2D-44B8-A0E6-7B10F6D96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5A1C520-F465-45D0-B23C-10AA54644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A152D21-CF55-4B64-9F41-238EFFD4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5E7CB1B-1776-4C7A-AA65-414EC3E75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B8F1F84-2A96-4E41-A672-13111BA9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42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B868ED-2D9E-421B-92DF-0D633310A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85BA372-B628-4C37-8441-5B58FB455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54748A6-1590-49F9-983A-E87B85FDA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2391DAC-CE9B-4305-B5BA-D8531BE62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D81CA43-6C88-4D52-8968-13E5DD19F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4993BEC9-E17B-45BB-AD54-E631D5648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374F94B3-D432-427E-B788-8C5BC0B9E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BE4FBA5-6DDF-4CD4-A8ED-5E591026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240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485C3A-29E5-4F2F-B254-B3C8EDE6B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1090C3A-239D-4591-93C5-90DB19FB9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6D7F87C-296D-4721-A29F-CBF7AE0D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8FC61F6-E64D-4BE6-AFF9-DC9F21E40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105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1EED9A4-86A5-4A4D-9267-6A0223C34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958652D-5E3F-4314-86AA-C2AF1572C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60D238C-1EC5-4273-9714-BC1DA047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62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CD0C73-A798-4468-A6C9-FE74A60E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700E14-F522-4658-A6E7-0C4B7C244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7C0594B-3FA2-42B8-AE66-380378DFB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77C5E0E-CA12-4DB9-953A-6816DAA92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4540E77-0BF9-426C-95F3-20EE0A3F3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D2452FC-6BD7-43C9-82B5-3DEF39AB7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602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DE92CC-39A0-4F8E-8091-D0D1E3215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4479DAD-CDF3-48EE-B36D-D16EC84E5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7A31EFA-FA0F-444E-A0D2-AE0315FAF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AC5EE8C-5D42-4A8A-807F-9C55A18F9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6EFC6A6-30F8-4645-A02D-2CE317318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D674F7C-11E2-4F48-96F3-9D4B88A9E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98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3E00D2-51AB-40BB-9278-C07613AA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E05932A-6040-40D3-A90B-3A1B86BB8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00FC0AB-88FD-4194-9BD6-C4C3DEFDD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CE9EB04-A1D6-4531-8369-62CA76AB9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7EA43B9-0A78-4954-B836-360000C2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8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EC0420C-4C72-42B0-9592-E93250844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3C303B7-AF5E-496B-8B1B-37C2C9E0F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D3CB6DB-943D-451E-94FF-2A1F63DC0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643479D-A52A-4B19-94E1-A95C7E28F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A5CFBB9-3D1A-4B00-8ADF-10C2C1759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51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8B2BFC-489D-452A-A2E5-C954A7304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0F8E4B6-C71A-4A0A-82B2-326679A5A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1904D1E-79ED-4C79-839A-E16CF5EE92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430C5-2B91-4FDE-9E95-A1A6436C22C8}" type="datetimeFigureOut">
              <a:rPr lang="ru-RU" smtClean="0"/>
              <a:t>05.10.2025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5C61C6D-3459-4D9D-B25C-2D5CC5264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20D7AE-CDE4-4240-9ECB-258016272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C1A06-5C9F-458B-AB52-4BA4187D9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68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#_ftnref1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0A7812-78E9-4757-A444-A3F7C49AB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Пересмотр системы оплаты труда и увеличение гарантированной части оплаты труда (оклада)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необходимая часть престижности труда научного сотрудника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A6B08C7-9B66-415E-A39E-C075AA9F7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РФ от 07.05. 2018 г.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«… к 2024 г. Необходимо обеспечить достижение таких целей и целевых показателей , как  обеспечение привлекательности работы в РФ для российских и зарубежных ведущих ученых и молодых перспективных исследователей .»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r>
              <a:rPr lang="ru-RU" sz="2800" b="1" dirty="0">
                <a:cs typeface="Microsoft New Tai Lue" panose="020B0502040204020203" pitchFamily="34" charset="0"/>
              </a:rPr>
              <a:t>Заработная плата научных сотрудников РАН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503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45D0A6-F5A2-4F29-B054-F7BE57302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>
                <a:cs typeface="Microsoft New Tai Lue" panose="020B0502040204020203" pitchFamily="34" charset="0"/>
              </a:rPr>
              <a:t>Заработная плата научных сотрудников РАН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B1421B2-FAA5-4EE7-BBC1-CA7016CBC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800" dirty="0">
                <a:cs typeface="Microsoft New Tai Lue" panose="020B0502040204020203" pitchFamily="34" charset="0"/>
              </a:rPr>
              <a:t>Заработная плата научного сотрудника состоит :</a:t>
            </a:r>
          </a:p>
          <a:p>
            <a:pPr marL="0" indent="0">
              <a:buNone/>
            </a:pPr>
            <a:r>
              <a:rPr lang="ru-RU" sz="2800" dirty="0">
                <a:cs typeface="Microsoft New Tai Lue" panose="020B0502040204020203" pitchFamily="34" charset="0"/>
              </a:rPr>
              <a:t>а) Оклад</a:t>
            </a:r>
          </a:p>
          <a:p>
            <a:pPr marL="0" indent="0">
              <a:buNone/>
            </a:pPr>
            <a:r>
              <a:rPr lang="ru-RU" sz="2800" dirty="0">
                <a:cs typeface="Microsoft New Tai Lue" panose="020B0502040204020203" pitchFamily="34" charset="0"/>
              </a:rPr>
              <a:t>б) выплаты компенсационного характера</a:t>
            </a:r>
          </a:p>
          <a:p>
            <a:pPr marL="0" indent="0">
              <a:buNone/>
            </a:pPr>
            <a:r>
              <a:rPr lang="ru-RU" sz="2800" dirty="0">
                <a:cs typeface="Microsoft New Tai Lue" panose="020B0502040204020203" pitchFamily="34" charset="0"/>
              </a:rPr>
              <a:t>в) стимулирующие выплаты</a:t>
            </a:r>
          </a:p>
          <a:p>
            <a:pPr marL="0" indent="0">
              <a:buNone/>
            </a:pPr>
            <a:r>
              <a:rPr lang="ru-RU" sz="2800" dirty="0">
                <a:cs typeface="Microsoft New Tai Lue" panose="020B0502040204020203" pitchFamily="34" charset="0"/>
              </a:rPr>
              <a:t>г) премии</a:t>
            </a:r>
          </a:p>
          <a:p>
            <a:pPr marL="0" indent="0">
              <a:buNone/>
            </a:pPr>
            <a:r>
              <a:rPr lang="ru-RU" sz="2800" dirty="0">
                <a:cs typeface="Microsoft New Tai Lue" panose="020B0502040204020203" pitchFamily="34" charset="0"/>
              </a:rPr>
              <a:t>В настоящее время оклад составляет 20 – 30 % от заработной платы</a:t>
            </a:r>
          </a:p>
          <a:p>
            <a:pPr marL="0" indent="0">
              <a:buNone/>
            </a:pPr>
            <a:r>
              <a:rPr lang="ru-RU" sz="2800" dirty="0">
                <a:cs typeface="Microsoft New Tai Lue" panose="020B0502040204020203" pitchFamily="34" charset="0"/>
              </a:rPr>
              <a:t>Российская 3-х сторонняя комиссия рекомендовала на 24 год «…в первую очередь повышать</a:t>
            </a:r>
          </a:p>
          <a:p>
            <a:pPr marL="0" indent="0">
              <a:buNone/>
            </a:pPr>
            <a:r>
              <a:rPr lang="ru-RU" sz="2800" dirty="0">
                <a:cs typeface="Microsoft New Tai Lue" panose="020B0502040204020203" pitchFamily="34" charset="0"/>
              </a:rPr>
              <a:t>оклады и ставки.»</a:t>
            </a:r>
          </a:p>
          <a:p>
            <a:pPr marL="0" indent="0">
              <a:buNone/>
            </a:pPr>
            <a:r>
              <a:rPr lang="ru-RU" sz="2800" dirty="0">
                <a:cs typeface="Microsoft New Tai Lue" panose="020B0502040204020203" pitchFamily="34" charset="0"/>
              </a:rPr>
              <a:t>Отраслевые профсоюзы считают – нужно повысить долю оклада до 60 – 70 %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15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F910A44-6D3A-4F2F-A666-5DE66C86E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893337"/>
              </p:ext>
            </p:extLst>
          </p:nvPr>
        </p:nvGraphicFramePr>
        <p:xfrm>
          <a:off x="845126" y="1094509"/>
          <a:ext cx="10508674" cy="5209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4337">
                  <a:extLst>
                    <a:ext uri="{9D8B030D-6E8A-4147-A177-3AD203B41FA5}">
                      <a16:colId xmlns:a16="http://schemas.microsoft.com/office/drawing/2014/main" xmlns="" val="308988876"/>
                    </a:ext>
                  </a:extLst>
                </a:gridCol>
                <a:gridCol w="5254337">
                  <a:extLst>
                    <a:ext uri="{9D8B030D-6E8A-4147-A177-3AD203B41FA5}">
                      <a16:colId xmlns:a16="http://schemas.microsoft.com/office/drawing/2014/main" xmlns="" val="3095120964"/>
                    </a:ext>
                  </a:extLst>
                </a:gridCol>
              </a:tblGrid>
              <a:tr h="226108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3. Профессиональная квалификационная группа должностей научных работников и руководителей структурных подразделений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3590955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27 100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01166759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2 квалификационный уровень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29 450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51763358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 квалификационный уровень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35 800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65874208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43 300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40212158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5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46 800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09815502"/>
                  </a:ext>
                </a:extLst>
              </a:tr>
              <a:tr h="461722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II</a:t>
                      </a:r>
                      <a:r>
                        <a:rPr lang="ru-RU" sz="1200">
                          <a:effectLst/>
                        </a:rPr>
                        <a:t>. Минимальные размеры окладов по профессиональным квалификационным группам общеотраслевых должностей руководителей, специалистов и служащих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72865522"/>
                  </a:ext>
                </a:extLst>
              </a:tr>
              <a:tr h="226108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4. Профессиональная квалификационная группа «Общеотраслевые должности служащих первого уровня»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6209863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19 500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12539312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19 900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57022871"/>
                  </a:ext>
                </a:extLst>
              </a:tr>
              <a:tr h="226108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5. Профессиональная квалификационная группа «Общеотраслевые должности служащих второго уровня»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3926924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20 300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29941505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20 600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06315743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22 800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12428205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23 600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26730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5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24 700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46197349"/>
                  </a:ext>
                </a:extLst>
              </a:tr>
              <a:tr h="226108">
                <a:tc gridSpan="2"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6. Профессиональная квалификационная группа «Общеотраслевые должности служащих третьего уровня»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7179644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25 100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03942411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25 700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72495314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25 900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69755081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26 400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7207098"/>
                  </a:ext>
                </a:extLst>
              </a:tr>
              <a:tr h="226108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5 квалификационный уровень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28 300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41743922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xmlns="" id="{239B4A0D-1EE8-4B1E-A6AE-B3007FCCD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0588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C4B2050E-CCBB-4D56-897D-CAF702F6D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058807"/>
            <a:ext cx="4022725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CE914FD8-5101-4C0A-B0E5-86EE9FEC1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9274" y="2170646"/>
            <a:ext cx="74926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[</a:t>
            </a:r>
            <a:r>
              <a:rPr kumimoji="0" lang="ru-RU" altLang="ru-RU" sz="1000" b="0" i="0" u="none" strike="noStrike" cap="none" normalizeH="0" baseline="30000" dirty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1</a:t>
            </a:r>
            <a:r>
              <a:rPr kumimoji="0" lang="ru-RU" altLang="ru-RU" sz="1000" b="0" i="0" u="none" strike="noStrike" cap="none" normalizeH="0" baseline="3000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]</a:t>
            </a:r>
            <a:r>
              <a:rPr kumimoji="0" lang="ru-RU" altLang="ru-R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266E208-A517-4A67-972F-3EC481538278}"/>
              </a:ext>
            </a:extLst>
          </p:cNvPr>
          <p:cNvSpPr txBox="1"/>
          <p:nvPr/>
        </p:nvSpPr>
        <p:spPr>
          <a:xfrm>
            <a:off x="838200" y="368827"/>
            <a:ext cx="8839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Минимальные размеры окладов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3011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BF06021-072A-4663-8F09-875645061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147" y="758010"/>
            <a:ext cx="4568637" cy="50723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64DEB6C-DE8E-41E6-B68F-C7CA80FD6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84" y="681222"/>
            <a:ext cx="4568638" cy="507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954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AF84FD-C1F2-4A43-9FA8-4608BBF8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причина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BAA66B6-B1DA-4C9F-B2C6-C7A16C79C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Падение ассигнований на науку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Несопоставимость уровня квалификации и заработной платы в научной отрасли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кадры считаются кадрами высшей квалификации и на их обучение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уходит минимум 9 лет .  (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с.н.с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- оклад 32 тыс. 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Летчик гражданской авиации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обучение 3 года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11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оклад 230 тыс. 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 трамвая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6 - 9 месяцев.  ( оклад 63 тыс.)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Уборщица/ уборщик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0 месяцев   (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Плата до 50 тыс.)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885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E3333C-75AA-42C7-ABB6-BC78B25D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4C3E26A-644C-4C01-AB92-70B35A70E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не должно быть, чтобы ставка ученого была меньше ставки работника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Макдонольдса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 и не справедливо и уничтожает престиж ученого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 обязан бороться за повышение заработной платы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главная задача любого профсоюза с любым уровнем заработной платы . Например :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 Нац. Хок . Лиги  (США) Уровень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платы – миллионы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Проводит бойкот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56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718A90-1762-46E7-9AD2-8BC6F76B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РФ от 21.07. 2020 г.  « … обеспечение присутствия РФ в числе 10 ведущих стран мира по объему научных исследований и разработок»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86D0C19-BCFB-4B93-82B5-74133E5A5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А что же с заработной платой научных сотрудников в этой десятке ?</a:t>
            </a:r>
          </a:p>
          <a:p>
            <a:r>
              <a:rPr lang="ru-RU" dirty="0"/>
              <a:t>Среднемесячная заработная плата научных сотрудников :</a:t>
            </a:r>
          </a:p>
          <a:p>
            <a:r>
              <a:rPr lang="ru-RU" dirty="0"/>
              <a:t>Англия - 6000 </a:t>
            </a:r>
            <a:r>
              <a:rPr lang="en-US" dirty="0"/>
              <a:t>$ </a:t>
            </a:r>
            <a:r>
              <a:rPr lang="ru-RU" dirty="0"/>
              <a:t>; Германия – 6600 </a:t>
            </a:r>
            <a:r>
              <a:rPr lang="en-US" dirty="0"/>
              <a:t>$ </a:t>
            </a:r>
            <a:r>
              <a:rPr lang="ru-RU" dirty="0"/>
              <a:t>; Канада – 7200 </a:t>
            </a:r>
            <a:r>
              <a:rPr lang="en-US" dirty="0"/>
              <a:t>$ </a:t>
            </a:r>
            <a:r>
              <a:rPr lang="ru-RU" dirty="0"/>
              <a:t>;  США – 6000</a:t>
            </a:r>
            <a:r>
              <a:rPr lang="en-US" dirty="0"/>
              <a:t>$ $ </a:t>
            </a:r>
            <a:r>
              <a:rPr lang="ru-RU" dirty="0"/>
              <a:t>; Китай – 1227 </a:t>
            </a:r>
            <a:r>
              <a:rPr lang="en-US" dirty="0"/>
              <a:t>$ </a:t>
            </a:r>
            <a:r>
              <a:rPr lang="ru-RU" dirty="0"/>
              <a:t>.</a:t>
            </a:r>
          </a:p>
          <a:p>
            <a:r>
              <a:rPr lang="ru-RU" b="1" dirty="0"/>
              <a:t>РОССИЯ – 620 </a:t>
            </a:r>
            <a:r>
              <a:rPr lang="en-US" b="1" dirty="0"/>
              <a:t>$ </a:t>
            </a:r>
          </a:p>
          <a:p>
            <a:r>
              <a:rPr lang="ru-RU" sz="2400" dirty="0"/>
              <a:t>В большинстве стран заработная плата состоит : из базового оклада, который зависит от квалификации, ученой степени, надбавки за трудовой стаж.</a:t>
            </a:r>
          </a:p>
          <a:p>
            <a:r>
              <a:rPr lang="ru-RU" dirty="0"/>
              <a:t>Стимулирующие выплаты составляют : во Франции – 15 – 20 %; в Германии – 10-15 % + за выслугу лет</a:t>
            </a:r>
          </a:p>
          <a:p>
            <a:r>
              <a:rPr lang="ru-RU" dirty="0"/>
              <a:t>На начальном Этапе молодой специалист ( в среднем по всем странам) – 2800 </a:t>
            </a:r>
            <a:r>
              <a:rPr lang="en-US" dirty="0"/>
              <a:t>$ ( </a:t>
            </a:r>
            <a:r>
              <a:rPr lang="ru-RU" dirty="0"/>
              <a:t>или 280 000 руб.)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777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92046F-1A64-47B2-B964-6B114D92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профсоюз имеет право и должен требовать достойной оплаты труда ученого.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74BF6F-BB54-4114-AFB0-A328E2872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мой взгляд наш профсоюз должен требовать 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Установить оклад научного сотрудника на уровне средней зарплаты по России. (либо на уровне 3 МРОТ)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Установить среднюю заработную плату вне зависимости от региона.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ввести надбавки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окладам в зависимости от ученой степени научного сотрудника.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Ввести надбавки за выслугу лет.</a:t>
            </a:r>
          </a:p>
        </p:txBody>
      </p:sp>
    </p:spTree>
    <p:extLst>
      <p:ext uri="{BB962C8B-B14F-4D97-AF65-F5344CB8AC3E}">
        <p14:creationId xmlns:p14="http://schemas.microsoft.com/office/powerpoint/2010/main" val="1494406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F16302-B158-4032-A01F-E26F26F57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Разъяснения МОН по Положению об оплате труда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C85EFF-3BE3-4FE5-8CE1-8B56A6220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Пересмотреть структуру заработной платы в сторону увеличения доли окладов.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оклада с ростом квалификационного уровня должен увеличиваться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Надбавки за ученую степень включены в оклады и отдельно не выделяются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 считает целесообразным выплаты за ученую степень предусматривать в виде выплат стимулирующего характера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размеров окладов рекомендуется направлять не менее 70 % фонда оплаты труда.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молодым ученым в течении 3-х лет (10-20% от оклада)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после присуждения ученой степени в течении 3-х лет (10-20 % от оклада)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Стимулирующие выплаты за непрерывный стаж и выслугу лет.</a:t>
            </a:r>
          </a:p>
        </p:txBody>
      </p:sp>
    </p:spTree>
    <p:extLst>
      <p:ext uri="{BB962C8B-B14F-4D97-AF65-F5344CB8AC3E}">
        <p14:creationId xmlns:p14="http://schemas.microsoft.com/office/powerpoint/2010/main" val="440750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1E5E70-3AD8-4A4A-ABAD-67DA2B448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профсоюза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7EA836-2DD1-4FD1-BC5F-3A8EFF3A0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об оплате труда Учреждения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 самим Учреждением 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оформляется коллективным договором ( с участием профсоюза)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 может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рекомендует) настаивать на включении в перечень стимулирующих выплат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за ученую степень, ученое звание.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 кол. договоре, либо локальном нормативном акте учреждения.)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Минобрнауки от 14.03. 2024 г. № 195 , а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5.2.2. Отраслевого Соглашения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размеров окладов рекомендуется направлять не менее 70% фонда оплаты труда учреждения.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 внимание на МРОТ с 1 января 2026 г. 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-  27 000 р.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17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BD4245-79D4-4FD5-981C-FED8AAF1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Предложение профсоюза по НСОТ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05203FAC-CECF-405E-ACDA-010935B79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3272" y="1856510"/>
            <a:ext cx="9760527" cy="4636366"/>
          </a:xfrm>
        </p:spPr>
      </p:pic>
    </p:spTree>
    <p:extLst>
      <p:ext uri="{BB962C8B-B14F-4D97-AF65-F5344CB8AC3E}">
        <p14:creationId xmlns:p14="http://schemas.microsoft.com/office/powerpoint/2010/main" val="29630479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799</Words>
  <Application>Microsoft Office PowerPoint</Application>
  <PresentationFormat>Произвольный</PresentationFormat>
  <Paragraphs>101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Пересмотр системы оплаты труда и увеличение гарантированной части оплаты труда (оклада) - необходимая часть престижности труда научного сотрудника </vt:lpstr>
      <vt:lpstr>Заработная плата научных сотрудников РАН</vt:lpstr>
      <vt:lpstr>Презентация PowerPoint</vt:lpstr>
      <vt:lpstr>Презентация PowerPoint</vt:lpstr>
      <vt:lpstr>В чем причина</vt:lpstr>
      <vt:lpstr>Презентация PowerPoint</vt:lpstr>
      <vt:lpstr>Указ Президента РФ от 21.07. 2020 г.  « … обеспечение присутствия РФ в числе 10 ведущих стран мира по объему научных исследований и разработок»</vt:lpstr>
      <vt:lpstr>Только профсоюз имеет право и должен требовать достойной оплаты труда ученого. </vt:lpstr>
      <vt:lpstr>Разъяснения МОН по Положению об оплате труда</vt:lpstr>
      <vt:lpstr>Возможности профсоюза</vt:lpstr>
      <vt:lpstr>Предложение профсоюза по НСОТ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Пересмотр системы оплаты труда и увеличение гарантированной части оплаты труда (оклада) - необходимая часть престижности </dc:title>
  <dc:creator>user</dc:creator>
  <cp:lastModifiedBy>чучева</cp:lastModifiedBy>
  <cp:revision>25</cp:revision>
  <dcterms:created xsi:type="dcterms:W3CDTF">2025-06-23T05:33:23Z</dcterms:created>
  <dcterms:modified xsi:type="dcterms:W3CDTF">2025-10-05T11:44:53Z</dcterms:modified>
</cp:coreProperties>
</file>