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51.jpg" ContentType="image/jpeg"/>
  <Override PartName="/ppt/media/image55.jpg" ContentType="image/jpeg"/>
  <Override PartName="/ppt/media/image56.jpg" ContentType="image/jpeg"/>
  <Override PartName="/ppt/media/image5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7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660" y="-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16869" y="988986"/>
            <a:ext cx="5052059" cy="650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0" i="1">
                <a:solidFill>
                  <a:srgbClr val="20386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1">
                <a:solidFill>
                  <a:srgbClr val="20386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1">
                <a:solidFill>
                  <a:srgbClr val="20386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8798" y="5295900"/>
            <a:ext cx="3276601" cy="1142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1">
                <a:solidFill>
                  <a:srgbClr val="20386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67936" y="3346941"/>
            <a:ext cx="5524500" cy="708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0" i="1">
                <a:solidFill>
                  <a:srgbClr val="203864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8310" y="1582568"/>
            <a:ext cx="5222875" cy="4887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12" Type="http://schemas.openxmlformats.org/officeDocument/2006/relationships/image" Target="../media/image17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1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1175" y="3095625"/>
            <a:ext cx="739140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2065" algn="ctr">
              <a:lnSpc>
                <a:spcPct val="100000"/>
              </a:lnSpc>
              <a:spcBef>
                <a:spcPts val="95"/>
              </a:spcBef>
            </a:pPr>
            <a:r>
              <a:rPr lang="ru-RU" sz="4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ИМХ РАН – фронту!</a:t>
            </a:r>
            <a:endParaRPr sz="4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8700" y="4543425"/>
            <a:ext cx="617220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с.н.с.,</a:t>
            </a:r>
            <a:r>
              <a:rPr sz="2100" b="1" spc="-7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1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к.х.н.</a:t>
            </a:r>
            <a:r>
              <a:rPr sz="2100" b="1" spc="-4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100" b="1" spc="-3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Ковылина</a:t>
            </a:r>
            <a:r>
              <a:rPr sz="2100" b="1" spc="-18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100" b="1" spc="-3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Татьяна</a:t>
            </a:r>
            <a:r>
              <a:rPr sz="2100" b="1" spc="-9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100" b="1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Александровна</a:t>
            </a:r>
            <a:endParaRPr sz="21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7300" y="428625"/>
            <a:ext cx="5333999" cy="11677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indent="5080" algn="ctr">
              <a:lnSpc>
                <a:spcPct val="129500"/>
              </a:lnSpc>
              <a:spcBef>
                <a:spcPts val="25"/>
              </a:spcBef>
            </a:pPr>
            <a:r>
              <a:rPr sz="1400" b="1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Федеральное</a:t>
            </a:r>
            <a:r>
              <a:rPr sz="1400" b="1" spc="-8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00" b="1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государственное</a:t>
            </a:r>
            <a:r>
              <a:rPr sz="1400" b="1" spc="-8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00" b="1" spc="-2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бюджетное</a:t>
            </a:r>
            <a:r>
              <a:rPr sz="1400" b="1" spc="4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00" b="1" spc="-2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учреждение</a:t>
            </a:r>
            <a:r>
              <a:rPr sz="1400" b="1" spc="3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00" b="1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науки </a:t>
            </a: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Институт</a:t>
            </a:r>
            <a:r>
              <a:rPr sz="1450" b="1" spc="229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металлоорганической</a:t>
            </a:r>
            <a:r>
              <a:rPr sz="1450" b="1" spc="14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химии</a:t>
            </a:r>
            <a:r>
              <a:rPr sz="1450" b="1" spc="47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им.</a:t>
            </a:r>
            <a:r>
              <a:rPr sz="1450" b="1" spc="1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Г.А.</a:t>
            </a:r>
            <a:r>
              <a:rPr sz="1450" b="1" spc="38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50" b="1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Разуваева </a:t>
            </a: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Российской</a:t>
            </a:r>
            <a:r>
              <a:rPr sz="1450" b="1" spc="41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академии</a:t>
            </a:r>
            <a:r>
              <a:rPr sz="1450" b="1" spc="42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50" b="1" spc="-2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наук</a:t>
            </a:r>
            <a:endParaRPr sz="145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г.</a:t>
            </a:r>
            <a:r>
              <a:rPr sz="1450" b="1" spc="15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5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Нижний</a:t>
            </a:r>
            <a:r>
              <a:rPr sz="1450" b="1" spc="23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1450" b="1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Новгород</a:t>
            </a:r>
            <a:endParaRPr sz="145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699498" y="733425"/>
            <a:ext cx="1524000" cy="571500"/>
            <a:chOff x="8636000" y="1041400"/>
            <a:chExt cx="1524000" cy="5715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36000" y="1041400"/>
              <a:ext cx="1524000" cy="5715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99498" y="1104900"/>
              <a:ext cx="1397000" cy="4445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110625" y="6753225"/>
            <a:ext cx="6436475" cy="4898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6365" marR="5080" indent="-1384300">
              <a:lnSpc>
                <a:spcPct val="100000"/>
              </a:lnSpc>
              <a:spcBef>
                <a:spcPts val="100"/>
              </a:spcBef>
            </a:pPr>
            <a:r>
              <a:rPr sz="1500" b="1" i="1" dirty="0" smtClean="0">
                <a:solidFill>
                  <a:srgbClr val="002060"/>
                </a:solidFill>
                <a:latin typeface="Calibri"/>
                <a:cs typeface="Calibri"/>
              </a:rPr>
              <a:t>XXX</a:t>
            </a:r>
            <a:r>
              <a:rPr sz="1500" b="1" i="1" spc="8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002060"/>
                </a:solidFill>
                <a:latin typeface="Calibri"/>
                <a:cs typeface="Calibri"/>
              </a:rPr>
              <a:t>Всероссийская</a:t>
            </a:r>
            <a:r>
              <a:rPr sz="1500" b="1" i="1" spc="254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002060"/>
                </a:solidFill>
                <a:latin typeface="Calibri"/>
                <a:cs typeface="Calibri"/>
              </a:rPr>
              <a:t>(Поволжская)</a:t>
            </a:r>
            <a:r>
              <a:rPr sz="1500" b="1" i="1" spc="11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002060"/>
                </a:solidFill>
                <a:latin typeface="Calibri"/>
                <a:cs typeface="Calibri"/>
              </a:rPr>
              <a:t>Ассамблея</a:t>
            </a:r>
            <a:r>
              <a:rPr sz="1500" b="1" i="1" spc="25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002060"/>
                </a:solidFill>
                <a:latin typeface="Calibri"/>
                <a:cs typeface="Calibri"/>
              </a:rPr>
              <a:t>Профсоюза</a:t>
            </a:r>
            <a:r>
              <a:rPr sz="1500" b="1" i="1" spc="19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002060"/>
                </a:solidFill>
                <a:latin typeface="Calibri"/>
                <a:cs typeface="Calibri"/>
              </a:rPr>
              <a:t>работников</a:t>
            </a:r>
            <a:r>
              <a:rPr sz="1500" b="1" i="1" spc="4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spc="-25" dirty="0">
                <a:solidFill>
                  <a:srgbClr val="002060"/>
                </a:solidFill>
                <a:latin typeface="Calibri"/>
                <a:cs typeface="Calibri"/>
              </a:rPr>
              <a:t>РАН </a:t>
            </a:r>
            <a:r>
              <a:rPr sz="1500" b="1" i="1" dirty="0">
                <a:solidFill>
                  <a:srgbClr val="002060"/>
                </a:solidFill>
                <a:latin typeface="Calibri"/>
                <a:cs typeface="Calibri"/>
              </a:rPr>
              <a:t>г.</a:t>
            </a:r>
            <a:r>
              <a:rPr lang="ru-RU" sz="1500" b="1" i="1" dirty="0">
                <a:solidFill>
                  <a:srgbClr val="002060"/>
                </a:solidFill>
                <a:latin typeface="Calibri"/>
                <a:cs typeface="Calibri"/>
              </a:rPr>
              <a:t> Нижний Новгород</a:t>
            </a:r>
            <a:r>
              <a:rPr sz="1500" b="1" i="1" dirty="0" smtClean="0">
                <a:solidFill>
                  <a:srgbClr val="002060"/>
                </a:solidFill>
                <a:latin typeface="Calibri"/>
                <a:cs typeface="Calibri"/>
              </a:rPr>
              <a:t>,</a:t>
            </a:r>
            <a:r>
              <a:rPr sz="1500" b="1" i="1" spc="10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dirty="0" smtClean="0">
                <a:solidFill>
                  <a:srgbClr val="002060"/>
                </a:solidFill>
                <a:latin typeface="Calibri"/>
                <a:cs typeface="Calibri"/>
              </a:rPr>
              <a:t>2</a:t>
            </a:r>
            <a:r>
              <a:rPr lang="ru-RU" sz="1500" b="1" i="1" dirty="0" smtClean="0">
                <a:solidFill>
                  <a:srgbClr val="002060"/>
                </a:solidFill>
                <a:latin typeface="Calibri"/>
                <a:cs typeface="Calibri"/>
              </a:rPr>
              <a:t>2</a:t>
            </a:r>
            <a:r>
              <a:rPr sz="1500" b="1" i="1" dirty="0" smtClean="0">
                <a:solidFill>
                  <a:srgbClr val="002060"/>
                </a:solidFill>
                <a:latin typeface="Calibri"/>
                <a:cs typeface="Calibri"/>
              </a:rPr>
              <a:t>-2</a:t>
            </a:r>
            <a:r>
              <a:rPr lang="ru-RU" sz="1500" b="1" i="1" dirty="0" smtClean="0">
                <a:solidFill>
                  <a:srgbClr val="002060"/>
                </a:solidFill>
                <a:latin typeface="Calibri"/>
                <a:cs typeface="Calibri"/>
              </a:rPr>
              <a:t>5</a:t>
            </a:r>
            <a:r>
              <a:rPr sz="1500" b="1" i="1" spc="1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dirty="0" err="1">
                <a:solidFill>
                  <a:srgbClr val="002060"/>
                </a:solidFill>
                <a:latin typeface="Calibri"/>
                <a:cs typeface="Calibri"/>
              </a:rPr>
              <a:t>сентября</a:t>
            </a:r>
            <a:r>
              <a:rPr sz="1500" b="1" i="1" spc="27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dirty="0" smtClean="0">
                <a:solidFill>
                  <a:srgbClr val="002060"/>
                </a:solidFill>
                <a:latin typeface="Calibri"/>
                <a:cs typeface="Calibri"/>
              </a:rPr>
              <a:t>202</a:t>
            </a:r>
            <a:r>
              <a:rPr lang="ru-RU" sz="1500" b="1" i="1" dirty="0" smtClean="0">
                <a:solidFill>
                  <a:srgbClr val="002060"/>
                </a:solidFill>
                <a:latin typeface="Calibri"/>
                <a:cs typeface="Calibri"/>
              </a:rPr>
              <a:t>5</a:t>
            </a:r>
            <a:r>
              <a:rPr sz="1500" b="1" i="1" spc="2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500" b="1" i="1" spc="-20" dirty="0">
                <a:solidFill>
                  <a:srgbClr val="002060"/>
                </a:solidFill>
                <a:latin typeface="Calibri"/>
                <a:cs typeface="Calibri"/>
              </a:rPr>
              <a:t>года</a:t>
            </a:r>
            <a:endParaRPr sz="15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1300" y="200025"/>
            <a:ext cx="55245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2060"/>
                </a:solidFill>
                <a:latin typeface="Calibri"/>
                <a:cs typeface="Calibri"/>
              </a:rPr>
              <a:t>1 сбор</a:t>
            </a:r>
            <a:r>
              <a:rPr sz="3600" b="1" spc="8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2060"/>
                </a:solidFill>
                <a:latin typeface="Calibri"/>
                <a:cs typeface="Calibri"/>
              </a:rPr>
              <a:t>–</a:t>
            </a:r>
            <a:r>
              <a:rPr sz="3600" b="1" spc="4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dirty="0" smtClean="0">
                <a:solidFill>
                  <a:srgbClr val="002060"/>
                </a:solidFill>
                <a:latin typeface="Calibri"/>
                <a:cs typeface="Calibri"/>
              </a:rPr>
              <a:t>47</a:t>
            </a:r>
            <a:r>
              <a:rPr lang="ru-RU" sz="3600" b="1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dirty="0" smtClean="0">
                <a:solidFill>
                  <a:srgbClr val="002060"/>
                </a:solidFill>
                <a:latin typeface="Calibri"/>
                <a:cs typeface="Calibri"/>
              </a:rPr>
              <a:t>000</a:t>
            </a:r>
            <a:r>
              <a:rPr sz="3600" b="1" spc="10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2060"/>
                </a:solidFill>
                <a:latin typeface="Calibri"/>
                <a:cs typeface="Calibri"/>
              </a:rPr>
              <a:t>рублей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03500" y="890635"/>
            <a:ext cx="6324600" cy="97654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3700"/>
              </a:lnSpc>
              <a:spcBef>
                <a:spcPts val="215"/>
              </a:spcBef>
            </a:pPr>
            <a:r>
              <a:rPr sz="2800" dirty="0">
                <a:solidFill>
                  <a:srgbClr val="002060"/>
                </a:solidFill>
                <a:latin typeface="Calibri"/>
                <a:cs typeface="Calibri"/>
              </a:rPr>
              <a:t>Закуплена</a:t>
            </a:r>
            <a:r>
              <a:rPr sz="2800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2060"/>
                </a:solidFill>
                <a:latin typeface="Calibri"/>
                <a:cs typeface="Calibri"/>
              </a:rPr>
              <a:t>гуманитарная</a:t>
            </a:r>
            <a:r>
              <a:rPr sz="2800" spc="-17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Calibri"/>
                <a:cs typeface="Calibri"/>
              </a:rPr>
              <a:t>помощь </a:t>
            </a:r>
            <a:r>
              <a:rPr sz="2800" dirty="0">
                <a:solidFill>
                  <a:srgbClr val="002060"/>
                </a:solidFill>
                <a:latin typeface="Calibri"/>
                <a:cs typeface="Calibri"/>
              </a:rPr>
              <a:t>для</a:t>
            </a:r>
            <a:r>
              <a:rPr sz="2800" spc="-2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Calibri"/>
                <a:cs typeface="Calibri"/>
              </a:rPr>
              <a:t>беженцев</a:t>
            </a:r>
            <a:r>
              <a:rPr sz="2800" spc="-12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2060"/>
                </a:solidFill>
                <a:latin typeface="Calibri"/>
                <a:cs typeface="Calibri"/>
              </a:rPr>
              <a:t>из</a:t>
            </a:r>
            <a:r>
              <a:rPr sz="2800" spc="-6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Calibri"/>
                <a:cs typeface="Calibri"/>
              </a:rPr>
              <a:t>Донбасса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2"/>
          <p:cNvSpPr txBox="1">
            <a:spLocks noGrp="1"/>
          </p:cNvSpPr>
          <p:nvPr>
            <p:ph type="ctrTitle"/>
          </p:nvPr>
        </p:nvSpPr>
        <p:spPr>
          <a:xfrm>
            <a:off x="165100" y="2422525"/>
            <a:ext cx="5410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0" dirty="0">
                <a:solidFill>
                  <a:srgbClr val="002060"/>
                </a:solidFill>
                <a:latin typeface="Calibri"/>
                <a:cs typeface="Calibri"/>
              </a:rPr>
              <a:t>2 сбор</a:t>
            </a:r>
            <a:r>
              <a:rPr sz="3600" b="1" i="0" spc="8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i="0" dirty="0">
                <a:solidFill>
                  <a:srgbClr val="002060"/>
                </a:solidFill>
                <a:latin typeface="Calibri"/>
                <a:cs typeface="Calibri"/>
              </a:rPr>
              <a:t>–</a:t>
            </a:r>
            <a:r>
              <a:rPr sz="3600" b="1" i="0" spc="4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i="0" dirty="0" smtClean="0">
                <a:solidFill>
                  <a:srgbClr val="002060"/>
                </a:solidFill>
                <a:latin typeface="Calibri"/>
                <a:cs typeface="Calibri"/>
              </a:rPr>
              <a:t>42</a:t>
            </a:r>
            <a:r>
              <a:rPr lang="ru-RU" sz="3600" b="1" i="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i="0" dirty="0" smtClean="0">
                <a:solidFill>
                  <a:srgbClr val="002060"/>
                </a:solidFill>
                <a:latin typeface="Calibri"/>
                <a:cs typeface="Calibri"/>
              </a:rPr>
              <a:t>000</a:t>
            </a:r>
            <a:r>
              <a:rPr sz="3600" b="1" i="0" spc="10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i="0" spc="-10" dirty="0">
                <a:solidFill>
                  <a:srgbClr val="002060"/>
                </a:solidFill>
                <a:latin typeface="Calibri"/>
                <a:cs typeface="Calibri"/>
              </a:rPr>
              <a:t>рублей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2627824" y="3171825"/>
            <a:ext cx="72908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solidFill>
                  <a:srgbClr val="002060"/>
                </a:solidFill>
                <a:latin typeface="Calibri"/>
                <a:cs typeface="Calibri"/>
              </a:rPr>
              <a:t>Закуплены</a:t>
            </a:r>
            <a:r>
              <a:rPr sz="2800" spc="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2060"/>
                </a:solidFill>
                <a:latin typeface="Calibri"/>
                <a:cs typeface="Calibri"/>
              </a:rPr>
              <a:t>28</a:t>
            </a:r>
            <a:r>
              <a:rPr sz="2800" spc="-8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Calibri"/>
                <a:cs typeface="Calibri"/>
              </a:rPr>
              <a:t>кровеостанавливающих</a:t>
            </a:r>
            <a:r>
              <a:rPr sz="2800" spc="21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2060"/>
                </a:solidFill>
                <a:latin typeface="Calibri"/>
                <a:cs typeface="Calibri"/>
              </a:rPr>
              <a:t>бинтов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4300" y="4175125"/>
            <a:ext cx="2908298" cy="2984500"/>
          </a:xfrm>
          <a:prstGeom prst="rect">
            <a:avLst/>
          </a:prstGeom>
        </p:spPr>
      </p:pic>
      <p:pic>
        <p:nvPicPr>
          <p:cNvPr id="7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4900" y="3870325"/>
            <a:ext cx="2616200" cy="349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5624" y="276225"/>
            <a:ext cx="7381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i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Всего с</a:t>
            </a:r>
            <a:r>
              <a:rPr sz="3600" b="1" i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обрано</a:t>
            </a:r>
            <a:r>
              <a:rPr sz="3600" b="1" i="0" spc="4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3600" b="1" i="0" spc="14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более</a:t>
            </a:r>
            <a:r>
              <a:rPr sz="3600" b="1" i="0" spc="-14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3600" b="1" i="0" spc="-14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9</a:t>
            </a:r>
            <a:r>
              <a:rPr sz="3600" b="1" i="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00</a:t>
            </a:r>
            <a:r>
              <a:rPr sz="3600" b="1" i="0" spc="4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3600" b="1" i="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000</a:t>
            </a:r>
            <a:r>
              <a:rPr sz="3600" b="1" i="0" spc="-5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3600" b="1" i="0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рублей</a:t>
            </a:r>
            <a:endParaRPr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561" y="809625"/>
            <a:ext cx="5803900" cy="5719771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3100" b="1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Закуплены:</a:t>
            </a:r>
            <a:endParaRPr sz="3100" dirty="0">
              <a:latin typeface="Calibri" pitchFamily="34" charset="0"/>
              <a:cs typeface="Calibri" pitchFamily="34" charset="0"/>
            </a:endParaRPr>
          </a:p>
          <a:p>
            <a:pPr marL="12700" marR="54610" indent="165100">
              <a:lnSpc>
                <a:spcPct val="101499"/>
              </a:lnSpc>
              <a:spcBef>
                <a:spcPts val="935"/>
              </a:spcBef>
              <a:buSzPct val="80769"/>
              <a:buChar char="•"/>
              <a:tabLst>
                <a:tab pos="177800" algn="l"/>
                <a:tab pos="2654300" algn="l"/>
                <a:tab pos="3289300" algn="l"/>
                <a:tab pos="3682365" algn="l"/>
              </a:tabLst>
            </a:pPr>
            <a:r>
              <a:rPr sz="2600" spc="-3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медицина</a:t>
            </a:r>
            <a:r>
              <a:rPr sz="2600" spc="-14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(бандажи, </a:t>
            </a:r>
            <a:r>
              <a:rPr sz="2200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корсеты, </a:t>
            </a:r>
            <a:r>
              <a:rPr sz="2200" spc="-1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декомпрессионные</a:t>
            </a:r>
            <a:r>
              <a:rPr lang="ru-RU" sz="2200" spc="-1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200" spc="-1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иглы</a:t>
            </a:r>
            <a:r>
              <a:rPr sz="2200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u-RU" sz="22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нефопам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sz="2200" spc="-1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кровеостанавливающие</a:t>
            </a:r>
            <a:r>
              <a:rPr lang="ru-RU" sz="2200" spc="-1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200" spc="-1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бинты</a:t>
            </a:r>
            <a:r>
              <a:rPr sz="2200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противоожоговые</a:t>
            </a:r>
            <a:r>
              <a:rPr sz="2200" spc="6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200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пакеты,</a:t>
            </a:r>
            <a:r>
              <a:rPr sz="2200" spc="7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200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гелофузин, </a:t>
            </a:r>
            <a:r>
              <a:rPr sz="2200" spc="-1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гемостатические</a:t>
            </a:r>
            <a:r>
              <a:rPr lang="ru-RU" sz="2200" spc="-1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2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губки</a:t>
            </a:r>
            <a:r>
              <a:rPr sz="2200" spc="5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2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</a:t>
            </a:r>
            <a:r>
              <a:rPr sz="2200" spc="-8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200" spc="-2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пр.)</a:t>
            </a:r>
            <a:endParaRPr sz="2200" dirty="0">
              <a:latin typeface="Calibri" pitchFamily="34" charset="0"/>
              <a:cs typeface="Calibri" pitchFamily="34" charset="0"/>
            </a:endParaRPr>
          </a:p>
          <a:p>
            <a:pPr marL="12700" marR="5080" indent="189865">
              <a:lnSpc>
                <a:spcPts val="3100"/>
              </a:lnSpc>
              <a:spcBef>
                <a:spcPts val="75"/>
              </a:spcBef>
              <a:buSzPct val="92307"/>
              <a:buChar char="•"/>
              <a:tabLst>
                <a:tab pos="202565" algn="l"/>
                <a:tab pos="3250565" algn="l"/>
              </a:tabLst>
            </a:pPr>
            <a:r>
              <a:rPr sz="2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рации,</a:t>
            </a:r>
            <a:r>
              <a:rPr sz="2600" spc="-16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1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генераторы</a:t>
            </a:r>
            <a:r>
              <a:rPr sz="2600" spc="-1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ru-RU" sz="2600" spc="-1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ИБП</a:t>
            </a:r>
            <a:r>
              <a:rPr sz="2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sz="2600" spc="-114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2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АКБ, </a:t>
            </a:r>
            <a:r>
              <a:rPr sz="2600" spc="-3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мачта</a:t>
            </a:r>
            <a:r>
              <a:rPr sz="2600" spc="-14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антенная,</a:t>
            </a:r>
            <a:r>
              <a:rPr sz="2600" spc="-6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2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кабели,</a:t>
            </a:r>
            <a:r>
              <a:rPr sz="2600" spc="-14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1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роутеры, бинокли,</a:t>
            </a:r>
            <a:r>
              <a:rPr sz="2600" spc="-15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2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тепловизор,</a:t>
            </a:r>
            <a:r>
              <a:rPr sz="2600" spc="-6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4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пауэрбанки, </a:t>
            </a:r>
            <a:r>
              <a:rPr sz="2600" spc="-2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напашники,</a:t>
            </a:r>
            <a:r>
              <a:rPr sz="2600" spc="-9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3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пламегасители</a:t>
            </a:r>
            <a:r>
              <a:rPr sz="2600" spc="-114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5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sz="2600" spc="-4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магазины</a:t>
            </a:r>
            <a:r>
              <a:rPr sz="2600" spc="-9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для</a:t>
            </a:r>
            <a:r>
              <a:rPr sz="2600" spc="-3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3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АК,</a:t>
            </a:r>
            <a:r>
              <a:rPr sz="2600" spc="-5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10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подсумки</a:t>
            </a:r>
            <a:r>
              <a:rPr sz="2600" spc="-1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ru-RU" sz="2600" spc="-1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РЭБ,</a:t>
            </a:r>
            <a:r>
              <a:rPr sz="2600" spc="-1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35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тактическая</a:t>
            </a:r>
            <a:r>
              <a:rPr sz="2600" spc="-8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обувь</a:t>
            </a:r>
            <a:r>
              <a:rPr lang="ru-RU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обогреватели, баллоны для сжиженных газов, аккумуляторы для </a:t>
            </a:r>
            <a:r>
              <a:rPr lang="ru-RU" sz="2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коптеров</a:t>
            </a:r>
            <a:r>
              <a:rPr lang="ru-RU" sz="2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запчасти для автомобилей</a:t>
            </a:r>
            <a:r>
              <a:rPr sz="2600" spc="-4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</a:t>
            </a:r>
            <a:r>
              <a:rPr sz="2600" spc="-12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sz="2600" spc="-25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пр.</a:t>
            </a:r>
            <a:endParaRPr sz="2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2700" y="1576397"/>
            <a:ext cx="1308100" cy="14859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829300" y="1703397"/>
            <a:ext cx="3162300" cy="4800600"/>
            <a:chOff x="5829300" y="1854200"/>
            <a:chExt cx="3162300" cy="48006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9300" y="1854200"/>
              <a:ext cx="1752600" cy="12064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5601" y="4457699"/>
              <a:ext cx="1142999" cy="1130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86698" y="4330700"/>
              <a:ext cx="1104900" cy="1295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07100" y="3086101"/>
              <a:ext cx="1130300" cy="13080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69000" y="4457699"/>
              <a:ext cx="596900" cy="1206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32500" y="5689600"/>
              <a:ext cx="1549400" cy="96520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759700" y="5689600"/>
            <a:ext cx="1142999" cy="9905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54898" y="3340099"/>
            <a:ext cx="1295400" cy="9144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194800" y="1449398"/>
            <a:ext cx="1143000" cy="285749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93200" y="4395797"/>
            <a:ext cx="1295398" cy="212089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8551" y="6905625"/>
            <a:ext cx="103188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51 000 рублей перечислена для закупки необходимых материалов для </a:t>
            </a:r>
            <a:r>
              <a:rPr lang="ru-RU" sz="2200" b="1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масксетей</a:t>
            </a:r>
            <a:endParaRPr lang="ru-RU" sz="22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241300" y="428625"/>
            <a:ext cx="6477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Calibri"/>
                <a:cs typeface="Calibri"/>
              </a:rPr>
              <a:t>За 2023 год</a:t>
            </a:r>
            <a:r>
              <a:rPr sz="3600" b="1" spc="8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2060"/>
                </a:solidFill>
                <a:latin typeface="Calibri"/>
                <a:cs typeface="Calibri"/>
              </a:rPr>
              <a:t>–</a:t>
            </a:r>
            <a:r>
              <a:rPr sz="3600" b="1" spc="4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Calibri"/>
                <a:cs typeface="Calibri"/>
              </a:rPr>
              <a:t>500 </a:t>
            </a:r>
            <a:r>
              <a:rPr sz="3600" b="1" dirty="0" smtClean="0">
                <a:solidFill>
                  <a:srgbClr val="002060"/>
                </a:solidFill>
                <a:latin typeface="Calibri"/>
                <a:cs typeface="Calibri"/>
              </a:rPr>
              <a:t>000</a:t>
            </a:r>
            <a:r>
              <a:rPr sz="3600" b="1" spc="105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2060"/>
                </a:solidFill>
                <a:latin typeface="Calibri"/>
                <a:cs typeface="Calibri"/>
              </a:rPr>
              <a:t>рублей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393700" y="1266824"/>
            <a:ext cx="10134600" cy="502061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3700"/>
              </a:lnSpc>
              <a:spcBef>
                <a:spcPts val="215"/>
              </a:spcBef>
            </a:pPr>
            <a:r>
              <a:rPr lang="ru-RU" sz="2800" dirty="0" smtClean="0">
                <a:solidFill>
                  <a:srgbClr val="002060"/>
                </a:solidFill>
                <a:latin typeface="Calibri"/>
                <a:cs typeface="Calibri"/>
              </a:rPr>
              <a:t>За декабрь 2023 – 140000 рублей (глушители, рацию, </a:t>
            </a:r>
            <a:r>
              <a:rPr lang="ru-RU" sz="2800" dirty="0" err="1" smtClean="0">
                <a:solidFill>
                  <a:srgbClr val="002060"/>
                </a:solidFill>
                <a:latin typeface="Calibri"/>
                <a:cs typeface="Calibri"/>
              </a:rPr>
              <a:t>тепловизор</a:t>
            </a:r>
            <a:r>
              <a:rPr lang="ru-RU" sz="2800" dirty="0" smtClean="0">
                <a:solidFill>
                  <a:srgbClr val="002060"/>
                </a:solidFill>
                <a:latin typeface="Calibri"/>
                <a:cs typeface="Calibri"/>
              </a:rPr>
              <a:t>)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9" name="object 2"/>
          <p:cNvSpPr txBox="1"/>
          <p:nvPr/>
        </p:nvSpPr>
        <p:spPr>
          <a:xfrm>
            <a:off x="317500" y="2431491"/>
            <a:ext cx="6477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3600" b="1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r>
              <a:rPr lang="ru-RU" dirty="0"/>
              <a:t>За 2024 год</a:t>
            </a:r>
            <a:r>
              <a:rPr dirty="0"/>
              <a:t> – </a:t>
            </a:r>
            <a:r>
              <a:rPr lang="ru-RU" dirty="0" smtClean="0"/>
              <a:t>240 </a:t>
            </a:r>
            <a:r>
              <a:rPr dirty="0" smtClean="0"/>
              <a:t>000 </a:t>
            </a:r>
            <a:r>
              <a:rPr dirty="0"/>
              <a:t>рублей</a:t>
            </a:r>
          </a:p>
        </p:txBody>
      </p:sp>
      <p:sp>
        <p:nvSpPr>
          <p:cNvPr id="10" name="object 2"/>
          <p:cNvSpPr txBox="1"/>
          <p:nvPr/>
        </p:nvSpPr>
        <p:spPr>
          <a:xfrm>
            <a:off x="317500" y="3726891"/>
            <a:ext cx="6477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3600" b="1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r>
              <a:rPr lang="ru-RU" dirty="0"/>
              <a:t>За </a:t>
            </a:r>
            <a:r>
              <a:rPr lang="ru-RU" dirty="0" smtClean="0"/>
              <a:t>2025 </a:t>
            </a:r>
            <a:r>
              <a:rPr lang="ru-RU" dirty="0"/>
              <a:t>год</a:t>
            </a:r>
            <a:r>
              <a:rPr dirty="0"/>
              <a:t> – </a:t>
            </a:r>
            <a:r>
              <a:rPr lang="ru-RU" dirty="0" smtClean="0"/>
              <a:t>130 </a:t>
            </a:r>
            <a:r>
              <a:rPr dirty="0" smtClean="0"/>
              <a:t>000 </a:t>
            </a:r>
            <a:r>
              <a:rPr dirty="0"/>
              <a:t>рублей</a:t>
            </a:r>
          </a:p>
        </p:txBody>
      </p:sp>
      <p:sp>
        <p:nvSpPr>
          <p:cNvPr id="11" name="object 3"/>
          <p:cNvSpPr txBox="1"/>
          <p:nvPr/>
        </p:nvSpPr>
        <p:spPr>
          <a:xfrm>
            <a:off x="540062" y="4793691"/>
            <a:ext cx="6406838" cy="2002471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3700"/>
              </a:lnSpc>
              <a:spcBef>
                <a:spcPts val="215"/>
              </a:spcBef>
            </a:pPr>
            <a:r>
              <a:rPr lang="ru-RU" sz="2800" dirty="0" smtClean="0">
                <a:solidFill>
                  <a:srgbClr val="002060"/>
                </a:solidFill>
                <a:latin typeface="Calibri"/>
                <a:cs typeface="Calibri"/>
              </a:rPr>
              <a:t>Станция РЭБ за 109 000 рублей, из них:</a:t>
            </a:r>
          </a:p>
          <a:p>
            <a:pPr marL="12700" marR="5080">
              <a:lnSpc>
                <a:spcPts val="3700"/>
              </a:lnSpc>
              <a:spcBef>
                <a:spcPts val="215"/>
              </a:spcBef>
            </a:pPr>
            <a:r>
              <a:rPr lang="ru-RU" sz="280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Calibri"/>
                <a:cs typeface="Calibri"/>
              </a:rPr>
              <a:t>    79 000 рублей – деньги сотрудников</a:t>
            </a:r>
          </a:p>
          <a:p>
            <a:pPr marL="12700" marR="5080">
              <a:lnSpc>
                <a:spcPts val="3700"/>
              </a:lnSpc>
              <a:spcBef>
                <a:spcPts val="215"/>
              </a:spcBef>
            </a:pPr>
            <a:r>
              <a:rPr lang="ru-RU" sz="280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Calibri"/>
                <a:cs typeface="Calibri"/>
              </a:rPr>
              <a:t>                                   нашего института</a:t>
            </a:r>
          </a:p>
          <a:p>
            <a:pPr marL="12700" marR="5080">
              <a:lnSpc>
                <a:spcPts val="3700"/>
              </a:lnSpc>
              <a:spcBef>
                <a:spcPts val="215"/>
              </a:spcBef>
            </a:pPr>
            <a:r>
              <a:rPr lang="ru-RU" sz="280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Calibri"/>
                <a:cs typeface="Calibri"/>
              </a:rPr>
              <a:t>    30 000 рублей – деньги подразделения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2" name="AutoShape 2" descr="Screenshot_20250704-114303_Telegram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4" descr="Screenshot_20250704-114303_Telegram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Screenshot_20250704-114303_Telegram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8" descr="Screenshot_20250704-114303_Telegram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564" y="3324224"/>
            <a:ext cx="2215736" cy="405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8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0300" y="4800599"/>
            <a:ext cx="2019300" cy="15113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72000" y="2286000"/>
            <a:ext cx="5905500" cy="4267200"/>
            <a:chOff x="4572000" y="2286000"/>
            <a:chExt cx="5905500" cy="42672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8498" y="2286000"/>
              <a:ext cx="2286000" cy="1460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59700" y="2667000"/>
              <a:ext cx="2717800" cy="36448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0" y="4635500"/>
              <a:ext cx="1219199" cy="19177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100" y="733425"/>
            <a:ext cx="973899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0935" algn="l"/>
              </a:tabLst>
            </a:pPr>
            <a:r>
              <a:rPr sz="2700" b="1" i="0" spc="-10" dirty="0">
                <a:solidFill>
                  <a:srgbClr val="000066"/>
                </a:solidFill>
                <a:latin typeface="Arial"/>
                <a:cs typeface="Arial"/>
              </a:rPr>
              <a:t>Изготовлены</a:t>
            </a:r>
            <a:r>
              <a:rPr sz="2700" b="1" i="0" dirty="0">
                <a:solidFill>
                  <a:srgbClr val="000066"/>
                </a:solidFill>
                <a:latin typeface="Arial"/>
                <a:cs typeface="Arial"/>
              </a:rPr>
              <a:t>	более</a:t>
            </a:r>
            <a:r>
              <a:rPr sz="2700" b="1" i="0" spc="1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i="0" dirty="0">
                <a:solidFill>
                  <a:srgbClr val="000066"/>
                </a:solidFill>
                <a:latin typeface="Arial"/>
                <a:cs typeface="Arial"/>
              </a:rPr>
              <a:t>1000</a:t>
            </a:r>
            <a:r>
              <a:rPr sz="2700" b="1" i="0" spc="2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i="0" spc="-10" dirty="0">
                <a:solidFill>
                  <a:srgbClr val="000066"/>
                </a:solidFill>
                <a:latin typeface="Arial"/>
                <a:cs typeface="Arial"/>
              </a:rPr>
              <a:t>заготовок</a:t>
            </a:r>
            <a:r>
              <a:rPr sz="2700" b="1" i="0" spc="15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i="0" dirty="0">
                <a:solidFill>
                  <a:srgbClr val="000066"/>
                </a:solidFill>
                <a:latin typeface="Arial"/>
                <a:cs typeface="Arial"/>
              </a:rPr>
              <a:t>для</a:t>
            </a:r>
            <a:r>
              <a:rPr sz="2700" b="1" i="0" spc="4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i="0" dirty="0">
                <a:solidFill>
                  <a:srgbClr val="000066"/>
                </a:solidFill>
                <a:latin typeface="Arial"/>
                <a:cs typeface="Arial"/>
              </a:rPr>
              <a:t>окопных</a:t>
            </a:r>
            <a:r>
              <a:rPr sz="2700" b="1" i="0" spc="19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i="0" spc="-10" dirty="0">
                <a:solidFill>
                  <a:srgbClr val="000066"/>
                </a:solidFill>
                <a:latin typeface="Arial"/>
                <a:cs typeface="Arial"/>
              </a:rPr>
              <a:t>свечей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6100" y="1419225"/>
            <a:ext cx="9448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Переданы</a:t>
            </a:r>
            <a:r>
              <a:rPr sz="1600" spc="-5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для дальнейшей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заливки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парафином</a:t>
            </a:r>
            <a:r>
              <a:rPr sz="1600" spc="-114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и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отправки</a:t>
            </a:r>
            <a:r>
              <a:rPr sz="16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</a:t>
            </a:r>
            <a:r>
              <a:rPr sz="16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фронт</a:t>
            </a:r>
            <a:r>
              <a:rPr sz="1600" spc="-9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1600" spc="-9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добровольческое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объединение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«Цех52»</a:t>
            </a:r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3600" y="4127500"/>
            <a:ext cx="1739900" cy="2286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14600" y="2425700"/>
            <a:ext cx="3009900" cy="20828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9100" y="2108198"/>
            <a:ext cx="1854200" cy="4445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1100" y="1866900"/>
            <a:ext cx="2197100" cy="1498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8098" y="4317999"/>
            <a:ext cx="3111500" cy="23495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971800" y="1790698"/>
            <a:ext cx="7531100" cy="4902200"/>
            <a:chOff x="2971800" y="1790698"/>
            <a:chExt cx="7531100" cy="49022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1800" y="2095500"/>
              <a:ext cx="2882900" cy="21717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64200" y="3416299"/>
              <a:ext cx="2108200" cy="32766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96200" y="4597400"/>
              <a:ext cx="2692400" cy="2032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72498" y="1790698"/>
              <a:ext cx="1930400" cy="30353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55540" y="504825"/>
            <a:ext cx="803465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00935" algn="l"/>
                <a:tab pos="7073900" algn="l"/>
              </a:tabLst>
            </a:pPr>
            <a:r>
              <a:rPr sz="2700" b="1" i="0" spc="-10" dirty="0">
                <a:solidFill>
                  <a:srgbClr val="000066"/>
                </a:solidFill>
                <a:latin typeface="Arial"/>
                <a:cs typeface="Arial"/>
              </a:rPr>
              <a:t>Изготовлены</a:t>
            </a:r>
            <a:r>
              <a:rPr sz="2700" b="1" i="0" dirty="0">
                <a:solidFill>
                  <a:srgbClr val="000066"/>
                </a:solidFill>
                <a:latin typeface="Arial"/>
                <a:cs typeface="Arial"/>
              </a:rPr>
              <a:t>	</a:t>
            </a:r>
            <a:r>
              <a:rPr sz="2700" b="1" i="0" dirty="0" err="1">
                <a:solidFill>
                  <a:srgbClr val="000066"/>
                </a:solidFill>
                <a:latin typeface="Arial"/>
                <a:cs typeface="Arial"/>
              </a:rPr>
              <a:t>около</a:t>
            </a:r>
            <a:r>
              <a:rPr sz="2700" b="1" i="0" spc="6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lang="ru-RU" sz="2700" b="1" i="0" dirty="0" smtClean="0">
                <a:solidFill>
                  <a:srgbClr val="000066"/>
                </a:solidFill>
                <a:latin typeface="Arial"/>
                <a:cs typeface="Arial"/>
              </a:rPr>
              <a:t>50</a:t>
            </a:r>
            <a:r>
              <a:rPr sz="2700" b="1" i="0" dirty="0" smtClean="0">
                <a:solidFill>
                  <a:srgbClr val="000066"/>
                </a:solidFill>
                <a:latin typeface="Arial"/>
                <a:cs typeface="Arial"/>
              </a:rPr>
              <a:t>0</a:t>
            </a:r>
            <a:r>
              <a:rPr sz="2700" b="1" i="0" spc="-60" dirty="0" smtClean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i="0" spc="-10" dirty="0">
                <a:solidFill>
                  <a:srgbClr val="000066"/>
                </a:solidFill>
                <a:latin typeface="Arial"/>
                <a:cs typeface="Arial"/>
              </a:rPr>
              <a:t>маскировочных</a:t>
            </a:r>
            <a:r>
              <a:rPr sz="2700" b="1" i="0" dirty="0">
                <a:solidFill>
                  <a:srgbClr val="000066"/>
                </a:solidFill>
                <a:latin typeface="Arial"/>
                <a:cs typeface="Arial"/>
              </a:rPr>
              <a:t>	</a:t>
            </a:r>
            <a:r>
              <a:rPr sz="2700" b="1" i="0" spc="-10" dirty="0">
                <a:solidFill>
                  <a:srgbClr val="000066"/>
                </a:solidFill>
                <a:latin typeface="Arial"/>
                <a:cs typeface="Arial"/>
              </a:rPr>
              <a:t>сетей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4749" y="1190625"/>
            <a:ext cx="927015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Переданы</a:t>
            </a:r>
            <a:r>
              <a:rPr sz="1600" spc="-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группе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«#Масксети_Нижегородская</a:t>
            </a:r>
            <a:r>
              <a:rPr sz="1600" spc="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область_СвоихНеБросаем»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для</a:t>
            </a:r>
            <a:r>
              <a:rPr sz="1600" spc="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отправки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 фронт</a:t>
            </a:r>
            <a:endParaRPr sz="1600" dirty="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5099" y="1955800"/>
            <a:ext cx="2730500" cy="4648200"/>
            <a:chOff x="165099" y="1955800"/>
            <a:chExt cx="2730500" cy="464820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099" y="1955800"/>
              <a:ext cx="2730500" cy="22733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799" y="4267199"/>
              <a:ext cx="2146300" cy="2336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699" y="1955800"/>
            <a:ext cx="2984500" cy="2197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4898" y="5953126"/>
            <a:ext cx="3048000" cy="12572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556500" y="4886066"/>
            <a:ext cx="2946397" cy="974626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102870" algn="ctr">
              <a:lnSpc>
                <a:spcPts val="2500"/>
              </a:lnSpc>
              <a:spcBef>
                <a:spcPts val="200"/>
              </a:spcBef>
            </a:pPr>
            <a:r>
              <a:rPr sz="2700" b="1" spc="-20" dirty="0">
                <a:solidFill>
                  <a:srgbClr val="000066"/>
                </a:solidFill>
                <a:latin typeface="Arial"/>
                <a:cs typeface="Arial"/>
              </a:rPr>
              <a:t>Изготовлены </a:t>
            </a:r>
            <a:r>
              <a:rPr sz="2700" b="1" dirty="0">
                <a:solidFill>
                  <a:srgbClr val="000066"/>
                </a:solidFill>
                <a:latin typeface="Arial"/>
                <a:cs typeface="Arial"/>
              </a:rPr>
              <a:t>380</a:t>
            </a:r>
            <a:r>
              <a:rPr sz="2700" b="1" spc="-9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000066"/>
                </a:solidFill>
                <a:latin typeface="Arial"/>
                <a:cs typeface="Arial"/>
              </a:rPr>
              <a:t>повязок</a:t>
            </a:r>
            <a:endParaRPr sz="2700" dirty="0">
              <a:latin typeface="Arial"/>
              <a:cs typeface="Arial"/>
            </a:endParaRPr>
          </a:p>
          <a:p>
            <a:pPr marL="12700" algn="ctr">
              <a:lnSpc>
                <a:spcPts val="2420"/>
              </a:lnSpc>
            </a:pPr>
            <a:r>
              <a:rPr sz="2700" b="1" dirty="0">
                <a:solidFill>
                  <a:srgbClr val="000066"/>
                </a:solidFill>
                <a:latin typeface="Arial"/>
                <a:cs typeface="Arial"/>
              </a:rPr>
              <a:t>«свой-</a:t>
            </a:r>
            <a:r>
              <a:rPr sz="2700" b="1" spc="-10" dirty="0">
                <a:solidFill>
                  <a:srgbClr val="000066"/>
                </a:solidFill>
                <a:latin typeface="Arial"/>
                <a:cs typeface="Arial"/>
              </a:rPr>
              <a:t>чужой»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8900" y="428625"/>
            <a:ext cx="1051560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i="0" spc="-25" dirty="0">
                <a:solidFill>
                  <a:srgbClr val="000066"/>
                </a:solidFill>
                <a:latin typeface="Arial"/>
                <a:cs typeface="Arial"/>
              </a:rPr>
              <a:t>Изготовлены</a:t>
            </a:r>
            <a:r>
              <a:rPr sz="2600" b="1" i="0" spc="-13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600" b="1" i="0" spc="-10" dirty="0">
                <a:solidFill>
                  <a:srgbClr val="000066"/>
                </a:solidFill>
                <a:latin typeface="Arial"/>
                <a:cs typeface="Arial"/>
              </a:rPr>
              <a:t>более</a:t>
            </a:r>
            <a:r>
              <a:rPr sz="2600" b="1" i="0" spc="-21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600" b="1" i="0" dirty="0">
                <a:solidFill>
                  <a:srgbClr val="000066"/>
                </a:solidFill>
                <a:latin typeface="Arial"/>
                <a:cs typeface="Arial"/>
              </a:rPr>
              <a:t>300</a:t>
            </a:r>
            <a:r>
              <a:rPr sz="2600" b="1" i="0" spc="-10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600" b="1" i="0" spc="-10" dirty="0">
                <a:solidFill>
                  <a:srgbClr val="000066"/>
                </a:solidFill>
                <a:latin typeface="Arial"/>
                <a:cs typeface="Arial"/>
              </a:rPr>
              <a:t>комплектов</a:t>
            </a:r>
            <a:r>
              <a:rPr sz="2600" b="1" i="0" spc="-2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600" b="1" i="0" spc="-25" dirty="0">
                <a:solidFill>
                  <a:srgbClr val="000066"/>
                </a:solidFill>
                <a:latin typeface="Arial"/>
                <a:cs typeface="Arial"/>
              </a:rPr>
              <a:t>хвостовиков</a:t>
            </a:r>
            <a:r>
              <a:rPr sz="2600" b="1" i="0" spc="-12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600" b="1" i="0" dirty="0">
                <a:solidFill>
                  <a:srgbClr val="000066"/>
                </a:solidFill>
                <a:latin typeface="Arial"/>
                <a:cs typeface="Arial"/>
              </a:rPr>
              <a:t>и</a:t>
            </a:r>
            <a:r>
              <a:rPr sz="2600" b="1" i="0" spc="-14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600" b="1" i="0" spc="-10" dirty="0">
                <a:solidFill>
                  <a:srgbClr val="000066"/>
                </a:solidFill>
                <a:latin typeface="Arial"/>
                <a:cs typeface="Arial"/>
              </a:rPr>
              <a:t>накольников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3857" y="1144388"/>
            <a:ext cx="907814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Переданы</a:t>
            </a:r>
            <a:r>
              <a:rPr sz="1600" spc="-7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в</a:t>
            </a:r>
            <a:r>
              <a:rPr sz="1600" spc="-10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добровольческое</a:t>
            </a:r>
            <a:r>
              <a:rPr sz="16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объединение</a:t>
            </a:r>
            <a:r>
              <a:rPr sz="1600" spc="-14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«Цех52»</a:t>
            </a:r>
            <a:r>
              <a:rPr sz="16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и</a:t>
            </a:r>
            <a:r>
              <a:rPr sz="16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группу</a:t>
            </a:r>
            <a:r>
              <a:rPr sz="1600" spc="-6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000066"/>
                </a:solidFill>
                <a:latin typeface="Microsoft Sans Serif"/>
                <a:cs typeface="Microsoft Sans Serif"/>
              </a:rPr>
              <a:t>«Помощь</a:t>
            </a:r>
            <a:r>
              <a:rPr sz="1600" spc="-9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нашим</a:t>
            </a:r>
            <a:r>
              <a:rPr sz="1600" spc="-20" dirty="0">
                <a:solidFill>
                  <a:srgbClr val="000066"/>
                </a:solidFill>
                <a:latin typeface="Microsoft Sans Serif"/>
                <a:cs typeface="Microsoft Sans Serif"/>
              </a:rPr>
              <a:t> Zащитникам»</a:t>
            </a:r>
            <a:r>
              <a:rPr sz="16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для</a:t>
            </a:r>
            <a:r>
              <a:rPr sz="1600" spc="-1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000066"/>
                </a:solidFill>
                <a:latin typeface="Microsoft Sans Serif"/>
                <a:cs typeface="Microsoft Sans Serif"/>
              </a:rPr>
              <a:t>отправки</a:t>
            </a:r>
            <a:r>
              <a:rPr sz="1600" spc="-35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66"/>
                </a:solidFill>
                <a:latin typeface="Microsoft Sans Serif"/>
                <a:cs typeface="Microsoft Sans Serif"/>
              </a:rPr>
              <a:t>на</a:t>
            </a:r>
            <a:r>
              <a:rPr sz="1600" spc="-40" dirty="0">
                <a:solidFill>
                  <a:srgbClr val="00006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66"/>
                </a:solidFill>
                <a:latin typeface="Microsoft Sans Serif"/>
                <a:cs typeface="Microsoft Sans Serif"/>
              </a:rPr>
              <a:t>фронт</a:t>
            </a:r>
            <a:endParaRPr sz="160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6699" y="1854200"/>
            <a:ext cx="9385300" cy="4787900"/>
            <a:chOff x="266699" y="1854200"/>
            <a:chExt cx="9385300" cy="47879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699" y="4495800"/>
              <a:ext cx="2984500" cy="19177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98800" y="2349500"/>
              <a:ext cx="2349500" cy="30733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46700" y="3060700"/>
              <a:ext cx="1905000" cy="35814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0098" y="1854200"/>
              <a:ext cx="2501900" cy="18669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5900" y="4127500"/>
            <a:ext cx="2425700" cy="1752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799" y="784226"/>
            <a:ext cx="1879600" cy="3149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9549" y="733425"/>
            <a:ext cx="1981200" cy="28702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9900" y="4178587"/>
            <a:ext cx="2057400" cy="3073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62901" y="822326"/>
            <a:ext cx="1981198" cy="26543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46700" y="832945"/>
            <a:ext cx="2311400" cy="302468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060700" y="5991225"/>
            <a:ext cx="2438400" cy="14985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9" r="9161"/>
          <a:stretch/>
        </p:blipFill>
        <p:spPr>
          <a:xfrm>
            <a:off x="8034728" y="3857625"/>
            <a:ext cx="2353456" cy="28860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588000" y="4378325"/>
            <a:ext cx="2070100" cy="275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6698" y="1336181"/>
            <a:ext cx="2336801" cy="3162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4298" y="1628281"/>
            <a:ext cx="2654300" cy="2540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09840" y="352425"/>
            <a:ext cx="5349240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000066"/>
                </a:solidFill>
                <a:latin typeface="Calibri"/>
                <a:cs typeface="Calibri"/>
              </a:rPr>
              <a:t>Группа</a:t>
            </a:r>
            <a:endParaRPr sz="17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700" b="1" spc="-10" dirty="0">
                <a:solidFill>
                  <a:srgbClr val="000066"/>
                </a:solidFill>
                <a:latin typeface="Calibri"/>
                <a:cs typeface="Calibri"/>
              </a:rPr>
              <a:t>«#Масксети_Нижегородская</a:t>
            </a:r>
            <a:r>
              <a:rPr sz="1700" b="1" spc="24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000066"/>
                </a:solidFill>
                <a:latin typeface="Calibri"/>
                <a:cs typeface="Calibri"/>
              </a:rPr>
              <a:t>область_СвоихНеБросаем»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5886" y="656512"/>
            <a:ext cx="2999740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203864"/>
                </a:solidFill>
                <a:latin typeface="Calibri"/>
                <a:cs typeface="Calibri"/>
              </a:rPr>
              <a:t>Группа</a:t>
            </a:r>
            <a:endParaRPr sz="17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700" b="1" dirty="0">
                <a:solidFill>
                  <a:srgbClr val="203864"/>
                </a:solidFill>
                <a:latin typeface="Calibri"/>
                <a:cs typeface="Calibri"/>
              </a:rPr>
              <a:t>«Помощь</a:t>
            </a:r>
            <a:r>
              <a:rPr sz="1700" b="1" spc="50" dirty="0">
                <a:solidFill>
                  <a:srgbClr val="20386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03864"/>
                </a:solidFill>
                <a:latin typeface="Calibri"/>
                <a:cs typeface="Calibri"/>
              </a:rPr>
              <a:t>нашим</a:t>
            </a:r>
            <a:r>
              <a:rPr sz="1700" b="1" spc="75" dirty="0">
                <a:solidFill>
                  <a:srgbClr val="203864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203864"/>
                </a:solidFill>
                <a:latin typeface="Calibri"/>
                <a:cs typeface="Calibri"/>
              </a:rPr>
              <a:t>Zащитникам»</a:t>
            </a:r>
            <a:endParaRPr sz="1700" dirty="0">
              <a:latin typeface="Calibri"/>
              <a:cs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100" y="4684288"/>
            <a:ext cx="4097931" cy="2727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400" y="977900"/>
            <a:ext cx="6565900" cy="3530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3100" y="5013325"/>
            <a:ext cx="5943600" cy="204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91" y="504825"/>
            <a:ext cx="4075545" cy="67246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0" y="1752600"/>
            <a:ext cx="533400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0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5700" y="1749415"/>
            <a:ext cx="5524500" cy="708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50" dirty="0"/>
              <a:t>Спасибо</a:t>
            </a:r>
            <a:r>
              <a:rPr spc="425" dirty="0"/>
              <a:t> </a:t>
            </a:r>
            <a:r>
              <a:rPr dirty="0"/>
              <a:t>за</a:t>
            </a:r>
            <a:r>
              <a:rPr spc="105" dirty="0"/>
              <a:t> </a:t>
            </a:r>
            <a:r>
              <a:rPr spc="50" dirty="0"/>
              <a:t>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32960"/>
            <a:ext cx="2564151" cy="37409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4086225"/>
            <a:ext cx="281940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308</Words>
  <Application>Microsoft Office PowerPoint</Application>
  <PresentationFormat>Произвольный</PresentationFormat>
  <Paragraphs>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2 сбор – 42 000 рублей</vt:lpstr>
      <vt:lpstr>Всего собрано более 900 000 рублей</vt:lpstr>
      <vt:lpstr>Презентация PowerPoint</vt:lpstr>
      <vt:lpstr>Изготовлены более 1000 заготовок для окопных свечей</vt:lpstr>
      <vt:lpstr>Изготовлены около 500 маскировочных сетей</vt:lpstr>
      <vt:lpstr>Изготовлены более 300 комплектов хвостовиков и накольников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Tatyana Kovylina</dc:creator>
  <cp:lastModifiedBy>tkovy</cp:lastModifiedBy>
  <cp:revision>24</cp:revision>
  <dcterms:created xsi:type="dcterms:W3CDTF">2025-01-23T07:00:09Z</dcterms:created>
  <dcterms:modified xsi:type="dcterms:W3CDTF">2025-09-23T07:02:22Z</dcterms:modified>
</cp:coreProperties>
</file>