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9" r:id="rId3"/>
    <p:sldId id="277" r:id="rId4"/>
    <p:sldId id="278" r:id="rId5"/>
    <p:sldId id="261" r:id="rId6"/>
    <p:sldId id="263" r:id="rId7"/>
    <p:sldId id="262" r:id="rId8"/>
    <p:sldId id="265" r:id="rId9"/>
    <p:sldId id="264" r:id="rId10"/>
    <p:sldId id="260" r:id="rId11"/>
    <p:sldId id="266" r:id="rId12"/>
    <p:sldId id="274" r:id="rId13"/>
    <p:sldId id="257" r:id="rId14"/>
    <p:sldId id="267" r:id="rId15"/>
    <p:sldId id="268" r:id="rId16"/>
    <p:sldId id="269" r:id="rId17"/>
    <p:sldId id="270" r:id="rId18"/>
    <p:sldId id="271" r:id="rId19"/>
    <p:sldId id="275" r:id="rId20"/>
  </p:sldIdLst>
  <p:sldSz cx="12192000" cy="6858000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987" autoAdjust="0"/>
    <p:restoredTop sz="94660"/>
  </p:normalViewPr>
  <p:slideViewPr>
    <p:cSldViewPr snapToGrid="0">
      <p:cViewPr varScale="1">
        <p:scale>
          <a:sx n="88" d="100"/>
          <a:sy n="88" d="100"/>
        </p:scale>
        <p:origin x="451" y="6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presProps" Target="pres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40E45940-3FB8-46DA-9036-08964A4FF5CA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Подзаголовок 2">
            <a:extLst>
              <a:ext uri="{FF2B5EF4-FFF2-40B4-BE49-F238E27FC236}">
                <a16:creationId xmlns:a16="http://schemas.microsoft.com/office/drawing/2014/main" id="{FE4E8934-8569-48AE-BAEB-11FEA392482B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/>
              <a:t>Образец подзаголовка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AA496356-0D42-4FE9-B93F-39B8E9668CB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488D614-DD5F-45FA-882D-D4FF073FE067}" type="datetimeFigureOut">
              <a:rPr lang="ru-RU" smtClean="0"/>
              <a:t>19.09.2025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B33AE5FC-3C54-4B14-9557-96013D24B90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89DDCA75-EF06-48C2-94B4-E32D5465A15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5FD9B92-4894-424F-9A24-D701E2416BB2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29348871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34F42009-03A1-4315-80DD-101D3EDA2C9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B6F21C8C-C36A-43F5-9756-D0C9F05D9D1E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AFE67287-04A1-40FF-A578-23D1EF79541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488D614-DD5F-45FA-882D-D4FF073FE067}" type="datetimeFigureOut">
              <a:rPr lang="ru-RU" smtClean="0"/>
              <a:t>19.09.2025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4A8579C1-CD72-45EA-9575-D1359E7CAF8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D0D6707E-F02C-49C4-8E82-78B15E6839F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5FD9B92-4894-424F-9A24-D701E2416BB2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1194706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928DEA25-12B9-4B50-908E-19C858D041C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332C8AF6-A885-4E22-A1F2-E15A76A5DA53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8D44E6F0-2ECF-4AC6-BC09-4E6865629D0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488D614-DD5F-45FA-882D-D4FF073FE067}" type="datetimeFigureOut">
              <a:rPr lang="ru-RU" smtClean="0"/>
              <a:t>19.09.2025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3AFDA65C-AE54-4442-B533-F3CBD635926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E6A3307E-106E-4131-9944-12E9DB46E3A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5FD9B92-4894-424F-9A24-D701E2416BB2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13651275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EF5E4F23-FC45-4D69-BB20-896D92E0625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2C043642-5E29-44EB-B933-122FAFE7BBE9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Объект 3">
            <a:extLst>
              <a:ext uri="{FF2B5EF4-FFF2-40B4-BE49-F238E27FC236}">
                <a16:creationId xmlns:a16="http://schemas.microsoft.com/office/drawing/2014/main" id="{84CBC8D9-08AE-4837-9EFC-58C77BEFBBCE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Дата 4">
            <a:extLst>
              <a:ext uri="{FF2B5EF4-FFF2-40B4-BE49-F238E27FC236}">
                <a16:creationId xmlns:a16="http://schemas.microsoft.com/office/drawing/2014/main" id="{6DE78CC8-5529-40AC-94CD-3ADA28E2372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488D614-DD5F-45FA-882D-D4FF073FE067}" type="datetimeFigureOut">
              <a:rPr lang="ru-RU" smtClean="0"/>
              <a:t>19.09.2025</a:t>
            </a:fld>
            <a:endParaRPr lang="ru-RU"/>
          </a:p>
        </p:txBody>
      </p:sp>
      <p:sp>
        <p:nvSpPr>
          <p:cNvPr id="6" name="Нижний колонтитул 5">
            <a:extLst>
              <a:ext uri="{FF2B5EF4-FFF2-40B4-BE49-F238E27FC236}">
                <a16:creationId xmlns:a16="http://schemas.microsoft.com/office/drawing/2014/main" id="{41F3DEDE-394D-4A50-B4AE-7A1802F6C98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>
            <a:extLst>
              <a:ext uri="{FF2B5EF4-FFF2-40B4-BE49-F238E27FC236}">
                <a16:creationId xmlns:a16="http://schemas.microsoft.com/office/drawing/2014/main" id="{0B18F23F-CFC0-421C-B851-C8F168F4AF5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5FD9B92-4894-424F-9A24-D701E2416BB2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60154525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318D330E-8095-40E6-96EF-154B00AF1F6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F13A9E0E-1290-4E2D-8159-5D57D6909E0E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Объект 3">
            <a:extLst>
              <a:ext uri="{FF2B5EF4-FFF2-40B4-BE49-F238E27FC236}">
                <a16:creationId xmlns:a16="http://schemas.microsoft.com/office/drawing/2014/main" id="{1DFA6B21-6344-4FDC-B1E1-A8DDE2783A3F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Текст 4">
            <a:extLst>
              <a:ext uri="{FF2B5EF4-FFF2-40B4-BE49-F238E27FC236}">
                <a16:creationId xmlns:a16="http://schemas.microsoft.com/office/drawing/2014/main" id="{4D39465B-A4F0-494A-AA0D-A70518F091C2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6" name="Объект 5">
            <a:extLst>
              <a:ext uri="{FF2B5EF4-FFF2-40B4-BE49-F238E27FC236}">
                <a16:creationId xmlns:a16="http://schemas.microsoft.com/office/drawing/2014/main" id="{354508CA-DFB4-4E56-BAFA-8FA6254673B3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7" name="Дата 6">
            <a:extLst>
              <a:ext uri="{FF2B5EF4-FFF2-40B4-BE49-F238E27FC236}">
                <a16:creationId xmlns:a16="http://schemas.microsoft.com/office/drawing/2014/main" id="{544F0155-D7FF-4A64-AAB2-BBAEE4B9F55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488D614-DD5F-45FA-882D-D4FF073FE067}" type="datetimeFigureOut">
              <a:rPr lang="ru-RU" smtClean="0"/>
              <a:t>19.09.2025</a:t>
            </a:fld>
            <a:endParaRPr lang="ru-RU"/>
          </a:p>
        </p:txBody>
      </p:sp>
      <p:sp>
        <p:nvSpPr>
          <p:cNvPr id="8" name="Нижний колонтитул 7">
            <a:extLst>
              <a:ext uri="{FF2B5EF4-FFF2-40B4-BE49-F238E27FC236}">
                <a16:creationId xmlns:a16="http://schemas.microsoft.com/office/drawing/2014/main" id="{CA8C3265-2414-4D49-9FF7-B6922A31E44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>
            <a:extLst>
              <a:ext uri="{FF2B5EF4-FFF2-40B4-BE49-F238E27FC236}">
                <a16:creationId xmlns:a16="http://schemas.microsoft.com/office/drawing/2014/main" id="{55537F90-AE26-4337-B8B7-6EA0533D2D0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5FD9B92-4894-424F-9A24-D701E2416BB2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1593702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38CB9FDC-67F2-40B0-91BD-6DF9CA26BC6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Дата 2">
            <a:extLst>
              <a:ext uri="{FF2B5EF4-FFF2-40B4-BE49-F238E27FC236}">
                <a16:creationId xmlns:a16="http://schemas.microsoft.com/office/drawing/2014/main" id="{B49318A3-E51E-4849-A923-6E46C27EA92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488D614-DD5F-45FA-882D-D4FF073FE067}" type="datetimeFigureOut">
              <a:rPr lang="ru-RU" smtClean="0"/>
              <a:t>19.09.2025</a:t>
            </a:fld>
            <a:endParaRPr lang="ru-RU"/>
          </a:p>
        </p:txBody>
      </p:sp>
      <p:sp>
        <p:nvSpPr>
          <p:cNvPr id="4" name="Нижний колонтитул 3">
            <a:extLst>
              <a:ext uri="{FF2B5EF4-FFF2-40B4-BE49-F238E27FC236}">
                <a16:creationId xmlns:a16="http://schemas.microsoft.com/office/drawing/2014/main" id="{A2B6BEF4-3C32-424F-9D3C-8D43A349FC7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>
            <a:extLst>
              <a:ext uri="{FF2B5EF4-FFF2-40B4-BE49-F238E27FC236}">
                <a16:creationId xmlns:a16="http://schemas.microsoft.com/office/drawing/2014/main" id="{598F9F12-E7C8-424C-AF25-13DD06DA9FB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5FD9B92-4894-424F-9A24-D701E2416BB2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67129518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>
            <a:extLst>
              <a:ext uri="{FF2B5EF4-FFF2-40B4-BE49-F238E27FC236}">
                <a16:creationId xmlns:a16="http://schemas.microsoft.com/office/drawing/2014/main" id="{15ACDC08-C890-4EEB-897B-4ECC34BE05D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488D614-DD5F-45FA-882D-D4FF073FE067}" type="datetimeFigureOut">
              <a:rPr lang="ru-RU" smtClean="0"/>
              <a:t>19.09.2025</a:t>
            </a:fld>
            <a:endParaRPr lang="ru-RU"/>
          </a:p>
        </p:txBody>
      </p:sp>
      <p:sp>
        <p:nvSpPr>
          <p:cNvPr id="3" name="Нижний колонтитул 2">
            <a:extLst>
              <a:ext uri="{FF2B5EF4-FFF2-40B4-BE49-F238E27FC236}">
                <a16:creationId xmlns:a16="http://schemas.microsoft.com/office/drawing/2014/main" id="{71C1E5D5-9E50-4B33-9AD5-64C144FD4E8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>
            <a:extLst>
              <a:ext uri="{FF2B5EF4-FFF2-40B4-BE49-F238E27FC236}">
                <a16:creationId xmlns:a16="http://schemas.microsoft.com/office/drawing/2014/main" id="{8F5B3043-A566-4C69-A38B-CC18FDD0BC4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5FD9B92-4894-424F-9A24-D701E2416BB2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8267961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ED52B880-315A-4C66-9210-1669394C5E1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1B621C26-806E-4A34-9946-D3DE880CA09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Текст 3">
            <a:extLst>
              <a:ext uri="{FF2B5EF4-FFF2-40B4-BE49-F238E27FC236}">
                <a16:creationId xmlns:a16="http://schemas.microsoft.com/office/drawing/2014/main" id="{B58D97CB-84AA-41E0-AD33-D96222CB8499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>
            <a:extLst>
              <a:ext uri="{FF2B5EF4-FFF2-40B4-BE49-F238E27FC236}">
                <a16:creationId xmlns:a16="http://schemas.microsoft.com/office/drawing/2014/main" id="{543B6133-3F5C-441D-B07D-E60D072150C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488D614-DD5F-45FA-882D-D4FF073FE067}" type="datetimeFigureOut">
              <a:rPr lang="ru-RU" smtClean="0"/>
              <a:t>19.09.2025</a:t>
            </a:fld>
            <a:endParaRPr lang="ru-RU"/>
          </a:p>
        </p:txBody>
      </p:sp>
      <p:sp>
        <p:nvSpPr>
          <p:cNvPr id="6" name="Нижний колонтитул 5">
            <a:extLst>
              <a:ext uri="{FF2B5EF4-FFF2-40B4-BE49-F238E27FC236}">
                <a16:creationId xmlns:a16="http://schemas.microsoft.com/office/drawing/2014/main" id="{939AAFF9-B98F-4467-AB42-AD117696A3B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>
            <a:extLst>
              <a:ext uri="{FF2B5EF4-FFF2-40B4-BE49-F238E27FC236}">
                <a16:creationId xmlns:a16="http://schemas.microsoft.com/office/drawing/2014/main" id="{5FA9057A-2DCD-478E-909C-10BC0342C88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5FD9B92-4894-424F-9A24-D701E2416BB2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8094985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F3516600-36FD-447A-A5C4-6751DAA9BB7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Рисунок 2">
            <a:extLst>
              <a:ext uri="{FF2B5EF4-FFF2-40B4-BE49-F238E27FC236}">
                <a16:creationId xmlns:a16="http://schemas.microsoft.com/office/drawing/2014/main" id="{AB0C7B9F-AE84-47C7-A664-863682354189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>
            <a:extLst>
              <a:ext uri="{FF2B5EF4-FFF2-40B4-BE49-F238E27FC236}">
                <a16:creationId xmlns:a16="http://schemas.microsoft.com/office/drawing/2014/main" id="{D230F32D-F92A-4196-A23C-0C373C688CE3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>
            <a:extLst>
              <a:ext uri="{FF2B5EF4-FFF2-40B4-BE49-F238E27FC236}">
                <a16:creationId xmlns:a16="http://schemas.microsoft.com/office/drawing/2014/main" id="{78FC2F59-FCAF-4683-97CF-908FB6AD1DB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488D614-DD5F-45FA-882D-D4FF073FE067}" type="datetimeFigureOut">
              <a:rPr lang="ru-RU" smtClean="0"/>
              <a:t>19.09.2025</a:t>
            </a:fld>
            <a:endParaRPr lang="ru-RU"/>
          </a:p>
        </p:txBody>
      </p:sp>
      <p:sp>
        <p:nvSpPr>
          <p:cNvPr id="6" name="Нижний колонтитул 5">
            <a:extLst>
              <a:ext uri="{FF2B5EF4-FFF2-40B4-BE49-F238E27FC236}">
                <a16:creationId xmlns:a16="http://schemas.microsoft.com/office/drawing/2014/main" id="{79ADE757-3A2D-4684-900E-82270A4E0DB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>
            <a:extLst>
              <a:ext uri="{FF2B5EF4-FFF2-40B4-BE49-F238E27FC236}">
                <a16:creationId xmlns:a16="http://schemas.microsoft.com/office/drawing/2014/main" id="{8ADB70DA-5A8F-4D73-AD92-9606319BDBF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5FD9B92-4894-424F-9A24-D701E2416BB2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75422684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D1C2841B-596B-4EAF-AABE-308DBF76537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>
            <a:extLst>
              <a:ext uri="{FF2B5EF4-FFF2-40B4-BE49-F238E27FC236}">
                <a16:creationId xmlns:a16="http://schemas.microsoft.com/office/drawing/2014/main" id="{A451DBC4-216E-4A46-85E1-7312482D03BD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36A85027-DC4B-4DA2-8C30-58F6509AB3D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488D614-DD5F-45FA-882D-D4FF073FE067}" type="datetimeFigureOut">
              <a:rPr lang="ru-RU" smtClean="0"/>
              <a:t>19.09.2025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64DB779C-8300-4C3D-A7EF-2AB24E9E87A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D4689E53-C40D-4740-BF98-C8B969C627F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5FD9B92-4894-424F-9A24-D701E2416BB2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32553386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>
            <a:extLst>
              <a:ext uri="{FF2B5EF4-FFF2-40B4-BE49-F238E27FC236}">
                <a16:creationId xmlns:a16="http://schemas.microsoft.com/office/drawing/2014/main" id="{B2129B7A-E5F8-45D3-A344-E45F64CCD5F3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>
            <a:extLst>
              <a:ext uri="{FF2B5EF4-FFF2-40B4-BE49-F238E27FC236}">
                <a16:creationId xmlns:a16="http://schemas.microsoft.com/office/drawing/2014/main" id="{767FD851-9212-4845-8E09-C46A72E9CF52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6801B917-4FFC-4E7E-86DF-10D86E24AB6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488D614-DD5F-45FA-882D-D4FF073FE067}" type="datetimeFigureOut">
              <a:rPr lang="ru-RU" smtClean="0"/>
              <a:t>19.09.2025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C52457CD-A089-41AF-A215-53E61E5DB4C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5BC5AE67-05CC-4A36-9FF0-9224D66A3E5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5FD9B92-4894-424F-9A24-D701E2416BB2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35248329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0D0E8BED-C58F-4E5E-A9FA-520E149F8A7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70F01DB1-666C-4703-99C0-EAD73609D903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540231A3-49C4-4EC1-8B56-70CF2F027B87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488D614-DD5F-45FA-882D-D4FF073FE067}" type="datetimeFigureOut">
              <a:rPr lang="ru-RU" smtClean="0"/>
              <a:t>19.09.2025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B15C9A67-9FE5-4AE2-95B1-1EEE85FBAFF2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91193C55-2FB4-421C-A1DE-4CBBA5355E64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5FD9B92-4894-424F-9A24-D701E2416BB2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25890581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image" Target="../media/image10.png"/><Relationship Id="rId3" Type="http://schemas.openxmlformats.org/officeDocument/2006/relationships/image" Target="../media/image5.png"/><Relationship Id="rId7" Type="http://schemas.openxmlformats.org/officeDocument/2006/relationships/image" Target="../media/image9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8.png"/><Relationship Id="rId5" Type="http://schemas.openxmlformats.org/officeDocument/2006/relationships/image" Target="../media/image7.png"/><Relationship Id="rId10" Type="http://schemas.openxmlformats.org/officeDocument/2006/relationships/image" Target="../media/image12.png"/><Relationship Id="rId4" Type="http://schemas.openxmlformats.org/officeDocument/2006/relationships/image" Target="../media/image6.png"/><Relationship Id="rId9" Type="http://schemas.openxmlformats.org/officeDocument/2006/relationships/image" Target="../media/image11.png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image" Target="../media/image19.png"/><Relationship Id="rId3" Type="http://schemas.openxmlformats.org/officeDocument/2006/relationships/image" Target="../media/image14.png"/><Relationship Id="rId7" Type="http://schemas.openxmlformats.org/officeDocument/2006/relationships/image" Target="../media/image18.png"/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7.png"/><Relationship Id="rId11" Type="http://schemas.openxmlformats.org/officeDocument/2006/relationships/image" Target="../media/image22.png"/><Relationship Id="rId5" Type="http://schemas.openxmlformats.org/officeDocument/2006/relationships/image" Target="../media/image16.png"/><Relationship Id="rId10" Type="http://schemas.openxmlformats.org/officeDocument/2006/relationships/image" Target="../media/image21.png"/><Relationship Id="rId4" Type="http://schemas.openxmlformats.org/officeDocument/2006/relationships/image" Target="../media/image15.png"/><Relationship Id="rId9" Type="http://schemas.openxmlformats.org/officeDocument/2006/relationships/image" Target="../media/image20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jpeg"/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png"/><Relationship Id="rId2" Type="http://schemas.openxmlformats.org/officeDocument/2006/relationships/image" Target="../media/image25.jpeg"/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png"/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png"/><Relationship Id="rId2" Type="http://schemas.openxmlformats.org/officeDocument/2006/relationships/image" Target="../media/image29.pn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32.png"/><Relationship Id="rId4" Type="http://schemas.openxmlformats.org/officeDocument/2006/relationships/image" Target="../media/image31.png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3.png"/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.png"/><Relationship Id="rId2" Type="http://schemas.openxmlformats.org/officeDocument/2006/relationships/image" Target="../media/image34.png"/><Relationship Id="rId1" Type="http://schemas.openxmlformats.org/officeDocument/2006/relationships/slideLayout" Target="../slideLayouts/slideLayout1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7.png"/><Relationship Id="rId2" Type="http://schemas.openxmlformats.org/officeDocument/2006/relationships/image" Target="../media/image36.png"/><Relationship Id="rId1" Type="http://schemas.openxmlformats.org/officeDocument/2006/relationships/slideLayout" Target="../slideLayouts/slideLayout1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8.pn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0.png"/><Relationship Id="rId2" Type="http://schemas.openxmlformats.org/officeDocument/2006/relationships/image" Target="../media/image39.pn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2.png"/><Relationship Id="rId2" Type="http://schemas.openxmlformats.org/officeDocument/2006/relationships/image" Target="../media/image41.pn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4.png"/><Relationship Id="rId2" Type="http://schemas.openxmlformats.org/officeDocument/2006/relationships/image" Target="../media/image43.pn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6.png"/><Relationship Id="rId2" Type="http://schemas.openxmlformats.org/officeDocument/2006/relationships/image" Target="../media/image45.pn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8.png"/><Relationship Id="rId2" Type="http://schemas.openxmlformats.org/officeDocument/2006/relationships/image" Target="../media/image47.pn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50.png"/><Relationship Id="rId2" Type="http://schemas.openxmlformats.org/officeDocument/2006/relationships/image" Target="../media/image49.pn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52.jpeg"/><Relationship Id="rId2" Type="http://schemas.openxmlformats.org/officeDocument/2006/relationships/image" Target="../media/image51.jpe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8" name="Picture 4">
            <a:extLst>
              <a:ext uri="{FF2B5EF4-FFF2-40B4-BE49-F238E27FC236}">
                <a16:creationId xmlns:a16="http://schemas.microsoft.com/office/drawing/2014/main" id="{82180D51-E4DF-46A4-9F90-6F053A030D2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" y="0"/>
            <a:ext cx="12191999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WordArt 5">
            <a:extLst>
              <a:ext uri="{FF2B5EF4-FFF2-40B4-BE49-F238E27FC236}">
                <a16:creationId xmlns:a16="http://schemas.microsoft.com/office/drawing/2014/main" id="{9F874201-CAF6-48A6-A646-D4B3E802E29A}"/>
              </a:ext>
            </a:extLst>
          </p:cNvPr>
          <p:cNvSpPr>
            <a:spLocks noChangeArrowheads="1" noChangeShapeType="1" noTextEdit="1"/>
          </p:cNvSpPr>
          <p:nvPr/>
        </p:nvSpPr>
        <p:spPr bwMode="auto">
          <a:xfrm>
            <a:off x="1615440" y="2627695"/>
            <a:ext cx="8961120" cy="1876927"/>
          </a:xfrm>
          <a:prstGeom prst="rect">
            <a:avLst/>
          </a:prstGeom>
          <a:extLst>
            <a:ext uri="{AF507438-7753-43E0-B8FC-AC1667EBCBE1}">
              <a14:hiddenEffects xmlns:a14="http://schemas.microsoft.com/office/drawing/2010/main">
                <a:effectLst/>
              </a14:hiddenEffects>
            </a:ext>
          </a:extLst>
        </p:spPr>
        <p:txBody>
          <a:bodyPr wrap="none" fromWordArt="1">
            <a:prstTxWarp prst="textDeflate">
              <a:avLst>
                <a:gd name="adj" fmla="val 26227"/>
              </a:avLst>
            </a:prstTxWarp>
          </a:bodyPr>
          <a:lstStyle/>
          <a:p>
            <a:pPr algn="ctr" rtl="0">
              <a:buNone/>
            </a:pPr>
            <a:r>
              <a:rPr lang="ru-RU" sz="3600" kern="10" spc="0" dirty="0">
                <a:ln w="9525">
                  <a:solidFill>
                    <a:srgbClr val="000000"/>
                  </a:solidFill>
                  <a:round/>
                  <a:headEnd/>
                  <a:tailEnd/>
                </a:ln>
                <a:solidFill>
                  <a:srgbClr val="000000"/>
                </a:solidFill>
                <a:effectLst/>
                <a:latin typeface="Impact" panose="020B0806030902050204" pitchFamily="34" charset="0"/>
              </a:rPr>
              <a:t>Все для фронта, все для победы!</a:t>
            </a:r>
          </a:p>
        </p:txBody>
      </p:sp>
      <p:pic>
        <p:nvPicPr>
          <p:cNvPr id="6" name="Рисунок 5">
            <a:extLst>
              <a:ext uri="{FF2B5EF4-FFF2-40B4-BE49-F238E27FC236}">
                <a16:creationId xmlns:a16="http://schemas.microsoft.com/office/drawing/2014/main" id="{D0371F79-8402-4FEF-88F0-AD77FAA9CEFA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323309" y="5571946"/>
            <a:ext cx="9545382" cy="128605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1155632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8" name="Picture 2">
            <a:extLst>
              <a:ext uri="{FF2B5EF4-FFF2-40B4-BE49-F238E27FC236}">
                <a16:creationId xmlns:a16="http://schemas.microsoft.com/office/drawing/2014/main" id="{ED096D40-38F9-4E83-9BF4-FDC2EA0E26D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15101" y="1553879"/>
            <a:ext cx="6953250" cy="40005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TextBox 1">
            <a:extLst>
              <a:ext uri="{FF2B5EF4-FFF2-40B4-BE49-F238E27FC236}">
                <a16:creationId xmlns:a16="http://schemas.microsoft.com/office/drawing/2014/main" id="{F90A0319-91A2-4077-BAC4-80B71A468FB2}"/>
              </a:ext>
            </a:extLst>
          </p:cNvPr>
          <p:cNvSpPr txBox="1"/>
          <p:nvPr/>
        </p:nvSpPr>
        <p:spPr>
          <a:xfrm>
            <a:off x="1068404" y="266167"/>
            <a:ext cx="9846644" cy="954107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pPr algn="ctr"/>
            <a:r>
              <a:rPr lang="ru-RU" sz="2800" b="0" i="0" dirty="0">
                <a:effectLst/>
                <a:latin typeface="Impact" panose="020B0806030902050204" pitchFamily="34" charset="0"/>
              </a:rPr>
              <a:t>24 февраля 2022 года президент РФ Владимир Путин</a:t>
            </a:r>
          </a:p>
          <a:p>
            <a:pPr algn="ctr"/>
            <a:r>
              <a:rPr lang="ru-RU" sz="2800" b="0" i="0" dirty="0">
                <a:effectLst/>
                <a:latin typeface="Impact" panose="020B0806030902050204" pitchFamily="34" charset="0"/>
              </a:rPr>
              <a:t> объявил о начале проведения военной операции на Украине</a:t>
            </a:r>
            <a:endParaRPr lang="ru-RU" sz="2800" dirty="0">
              <a:latin typeface="Impact" panose="020B080603090205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93711393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>
            <a:extLst>
              <a:ext uri="{FF2B5EF4-FFF2-40B4-BE49-F238E27FC236}">
                <a16:creationId xmlns:a16="http://schemas.microsoft.com/office/drawing/2014/main" id="{0A21FADF-7420-6403-EAD1-BEADB3E94527}"/>
              </a:ext>
            </a:extLst>
          </p:cNvPr>
          <p:cNvSpPr txBox="1"/>
          <p:nvPr/>
        </p:nvSpPr>
        <p:spPr>
          <a:xfrm>
            <a:off x="630315" y="0"/>
            <a:ext cx="11176987" cy="55643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indent="450215" algn="just">
              <a:lnSpc>
                <a:spcPct val="115000"/>
              </a:lnSpc>
              <a:spcAft>
                <a:spcPts val="800"/>
              </a:spcAft>
              <a:buNone/>
            </a:pPr>
            <a:r>
              <a:rPr lang="ru-RU" sz="2800" b="1" kern="100" dirty="0">
                <a:solidFill>
                  <a:srgbClr val="FF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ППО </a:t>
            </a:r>
            <a:r>
              <a:rPr lang="ru-RU" sz="2800" b="1" kern="100" dirty="0" err="1">
                <a:solidFill>
                  <a:srgbClr val="FF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ИнБЮМ</a:t>
            </a:r>
            <a:r>
              <a:rPr lang="ru-RU" sz="2800" b="1" kern="100" dirty="0">
                <a:solidFill>
                  <a:srgbClr val="FF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профсоюза работников РАН г. Севастополь</a:t>
            </a:r>
            <a:endParaRPr lang="ru-RU" sz="2800" kern="100" dirty="0">
              <a:solidFill>
                <a:srgbClr val="FF0000"/>
              </a:solidFill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613481F0-850A-B8F1-B11C-266B3B20C35A}"/>
              </a:ext>
            </a:extLst>
          </p:cNvPr>
          <p:cNvSpPr txBox="1"/>
          <p:nvPr/>
        </p:nvSpPr>
        <p:spPr>
          <a:xfrm>
            <a:off x="221941" y="481465"/>
            <a:ext cx="11443317" cy="923330"/>
          </a:xfrm>
          <a:prstGeom prst="rect">
            <a:avLst/>
          </a:prstGeom>
          <a:noFill/>
          <a:ln w="28575">
            <a:solidFill>
              <a:srgbClr val="FF0000"/>
            </a:solidFill>
          </a:ln>
        </p:spPr>
        <p:txBody>
          <a:bodyPr wrap="square">
            <a:spAutoFit/>
          </a:bodyPr>
          <a:lstStyle/>
          <a:p>
            <a:pPr indent="450215" algn="just">
              <a:spcAft>
                <a:spcPts val="800"/>
              </a:spcAft>
              <a:buNone/>
            </a:pPr>
            <a:r>
              <a:rPr lang="ru-RU" sz="1800" b="1" kern="1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С первых дней начала специальной военной операции члены ППО </a:t>
            </a:r>
            <a:r>
              <a:rPr lang="ru-RU" sz="1800" b="1" kern="1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ИнБЮМ</a:t>
            </a:r>
            <a:r>
              <a:rPr lang="ru-RU" sz="1800" b="1" kern="1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принимают активное, горячее участие в помощи российским бойцам на передовой специальной военной операции, а также мирным жителям новых регионов.</a:t>
            </a:r>
            <a:endParaRPr lang="ru-RU" sz="1800" kern="1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3AA58855-78B9-77C2-BB2E-6227226502D4}"/>
              </a:ext>
            </a:extLst>
          </p:cNvPr>
          <p:cNvSpPr txBox="1"/>
          <p:nvPr/>
        </p:nvSpPr>
        <p:spPr>
          <a:xfrm>
            <a:off x="221940" y="1404795"/>
            <a:ext cx="11443317" cy="304698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285750" indent="-285750" algn="just">
              <a:buFont typeface="Wingdings" panose="05000000000000000000" pitchFamily="2" charset="2"/>
              <a:buChar char="Ø"/>
            </a:pPr>
            <a:r>
              <a:rPr lang="ru-RU" sz="1600" kern="1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С 2022 года участвуют в </a:t>
            </a:r>
            <a:r>
              <a:rPr lang="ru-RU" sz="1600" b="1" kern="100" dirty="0">
                <a:solidFill>
                  <a:srgbClr val="EE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Волонтерском движении поддержки военнослужащих «</a:t>
            </a:r>
            <a:r>
              <a:rPr lang="en-US" sz="1600" b="1" kern="100" cap="all" dirty="0">
                <a:solidFill>
                  <a:srgbClr val="EE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za</a:t>
            </a:r>
            <a:r>
              <a:rPr lang="ru-RU" sz="1600" b="1" kern="100" cap="all" dirty="0">
                <a:solidFill>
                  <a:srgbClr val="EE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щитникам</a:t>
            </a:r>
            <a:r>
              <a:rPr lang="en-US" sz="1600" b="1" kern="100" cap="all" dirty="0">
                <a:solidFill>
                  <a:srgbClr val="EE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V</a:t>
            </a:r>
            <a:r>
              <a:rPr lang="ru-RU" sz="1600" b="1" kern="100" cap="all" dirty="0">
                <a:solidFill>
                  <a:srgbClr val="EE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2022» </a:t>
            </a:r>
            <a:r>
              <a:rPr lang="ru-RU" sz="1600" b="1" kern="100" dirty="0">
                <a:solidFill>
                  <a:srgbClr val="EE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(г. Севастополь):</a:t>
            </a:r>
            <a:endParaRPr lang="ru-RU" sz="1600" kern="1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285750" indent="-285750" algn="just">
              <a:buFont typeface="Wingdings" panose="05000000000000000000" pitchFamily="2" charset="2"/>
              <a:buChar char="Ø"/>
              <a:tabLst>
                <a:tab pos="1607185" algn="l"/>
              </a:tabLst>
            </a:pPr>
            <a:r>
              <a:rPr lang="ru-RU" sz="1600" b="1" kern="1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Ежемесячно</a:t>
            </a:r>
            <a:r>
              <a:rPr lang="ru-RU" sz="1600" kern="1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идет сбор средств для закупки лекарств, необходимой техники (генераторы и др.), одежды для бойцов, продуктов питания. Считаем </a:t>
            </a:r>
            <a:r>
              <a:rPr lang="ru-RU" sz="1600" b="1" kern="1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нашей подшефной</a:t>
            </a:r>
            <a:r>
              <a:rPr lang="ru-RU" sz="1600" kern="1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RU" sz="1600" b="1" kern="1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810 бригаду морской пехоты</a:t>
            </a:r>
            <a:r>
              <a:rPr lang="ru-RU" sz="1600" kern="1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, воюющую на самых опасных участках, а также </a:t>
            </a:r>
            <a:r>
              <a:rPr lang="ru-RU" sz="1600" b="1" kern="1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подразделение Барс-7 (добровольцы) и подразделения ПВО г. Севастополя и Крыма. </a:t>
            </a:r>
            <a:r>
              <a:rPr lang="ru-RU" sz="1600" kern="1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Все собранное и отправленное </a:t>
            </a:r>
            <a:r>
              <a:rPr lang="ru-RU" sz="1600" b="1" kern="1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подтверждается </a:t>
            </a:r>
            <a:r>
              <a:rPr lang="ru-RU" sz="1600" b="1" kern="1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видеотчетами</a:t>
            </a:r>
            <a:r>
              <a:rPr lang="ru-RU" sz="1600" b="1" kern="1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с фронта</a:t>
            </a:r>
            <a:r>
              <a:rPr lang="ru-RU" sz="1600" kern="1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.</a:t>
            </a:r>
            <a:endParaRPr lang="ru-RU" sz="1600" kern="1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285750" indent="-285750" algn="just">
              <a:buFont typeface="Wingdings" panose="05000000000000000000" pitchFamily="2" charset="2"/>
              <a:buChar char="Ø"/>
            </a:pPr>
            <a:r>
              <a:rPr lang="ru-RU" sz="1600" kern="1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Сотрудники </a:t>
            </a:r>
            <a:r>
              <a:rPr lang="ru-RU" sz="1600" kern="1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ИнБЮМ</a:t>
            </a:r>
            <a:r>
              <a:rPr lang="ru-RU" sz="1600" kern="1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принимают участие в работе групп </a:t>
            </a:r>
            <a:r>
              <a:rPr lang="ru-RU" sz="1600" b="1" kern="1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по плетению маскировочных сетей</a:t>
            </a:r>
            <a:r>
              <a:rPr lang="ru-RU" sz="1600" kern="1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, а также </a:t>
            </a:r>
            <a:r>
              <a:rPr lang="ru-RU" sz="1600" b="1" kern="1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пошиву необходимых изделий.</a:t>
            </a:r>
            <a:endParaRPr lang="ru-RU" sz="1600" kern="1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285750" indent="-285750" algn="just">
              <a:buFont typeface="Wingdings" panose="05000000000000000000" pitchFamily="2" charset="2"/>
              <a:buChar char="Ø"/>
            </a:pPr>
            <a:r>
              <a:rPr lang="ru-RU" sz="1600" kern="1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На регулярной </a:t>
            </a:r>
            <a:r>
              <a:rPr lang="ru-RU" sz="1600" b="1" kern="1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основе идет сдача крови</a:t>
            </a:r>
            <a:r>
              <a:rPr lang="ru-RU" sz="1600" kern="1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в севастопольском госпитале.</a:t>
            </a:r>
            <a:endParaRPr lang="ru-RU" sz="1600" kern="1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285750" indent="-285750" algn="just">
              <a:buFont typeface="Wingdings" panose="05000000000000000000" pitchFamily="2" charset="2"/>
              <a:buChar char="Ø"/>
            </a:pPr>
            <a:r>
              <a:rPr lang="ru-RU" sz="1600" kern="1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Участвовали </a:t>
            </a:r>
            <a:r>
              <a:rPr lang="ru-RU" sz="1600" b="1" kern="1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в проведении новогодней Благотворительной ярмарки</a:t>
            </a:r>
            <a:r>
              <a:rPr lang="ru-RU" sz="1600" kern="1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, средства от которой направлены на нужды СВО.</a:t>
            </a:r>
            <a:endParaRPr lang="ru-RU" sz="1600" kern="1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285750" indent="-285750" algn="just">
              <a:buFont typeface="Wingdings" panose="05000000000000000000" pitchFamily="2" charset="2"/>
              <a:buChar char="Ø"/>
              <a:tabLst>
                <a:tab pos="1607185" algn="l"/>
              </a:tabLst>
            </a:pPr>
            <a:r>
              <a:rPr lang="ru-RU" sz="1600" kern="1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На средства, </a:t>
            </a:r>
            <a:r>
              <a:rPr lang="ru-RU" sz="1600" b="1" kern="1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собранные членами профсоюза в 2024</a:t>
            </a:r>
            <a:r>
              <a:rPr lang="ru-RU" sz="1600" kern="1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г., закуплено </a:t>
            </a:r>
            <a:r>
              <a:rPr lang="ru-RU" sz="1600" b="1" kern="1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транспортное средство «Буханка».</a:t>
            </a:r>
            <a:r>
              <a:rPr lang="ru-RU" sz="1600" kern="1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Эти машины вмещают до восьми раненых и помогают спасать жизни даже под обстрелами, для мобильного </a:t>
            </a:r>
            <a:r>
              <a:rPr lang="ru-RU" sz="1600" kern="1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передислоцирования</a:t>
            </a:r>
            <a:r>
              <a:rPr lang="ru-RU" sz="1600" kern="1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.</a:t>
            </a:r>
            <a:endParaRPr lang="ru-RU" sz="1600" kern="1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pic>
        <p:nvPicPr>
          <p:cNvPr id="14" name="Рисунок 13">
            <a:extLst>
              <a:ext uri="{FF2B5EF4-FFF2-40B4-BE49-F238E27FC236}">
                <a16:creationId xmlns:a16="http://schemas.microsoft.com/office/drawing/2014/main" id="{41646A2C-ACCE-D236-1937-B8A89C07159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30058" y="4501280"/>
            <a:ext cx="1397066" cy="2335262"/>
          </a:xfrm>
          <a:prstGeom prst="rect">
            <a:avLst/>
          </a:prstGeom>
          <a:ln w="19050">
            <a:solidFill>
              <a:srgbClr val="C00000"/>
            </a:solidFill>
          </a:ln>
        </p:spPr>
      </p:pic>
      <p:pic>
        <p:nvPicPr>
          <p:cNvPr id="16" name="Рисунок 15">
            <a:extLst>
              <a:ext uri="{FF2B5EF4-FFF2-40B4-BE49-F238E27FC236}">
                <a16:creationId xmlns:a16="http://schemas.microsoft.com/office/drawing/2014/main" id="{B6D76889-30D1-64AD-0735-1C17DE488171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r="10431"/>
          <a:stretch/>
        </p:blipFill>
        <p:spPr>
          <a:xfrm>
            <a:off x="4855786" y="4488373"/>
            <a:ext cx="1863411" cy="1180538"/>
          </a:xfrm>
          <a:prstGeom prst="rect">
            <a:avLst/>
          </a:prstGeom>
          <a:ln w="19050">
            <a:solidFill>
              <a:srgbClr val="C00000"/>
            </a:solidFill>
          </a:ln>
        </p:spPr>
      </p:pic>
      <p:pic>
        <p:nvPicPr>
          <p:cNvPr id="18" name="Рисунок 17">
            <a:extLst>
              <a:ext uri="{FF2B5EF4-FFF2-40B4-BE49-F238E27FC236}">
                <a16:creationId xmlns:a16="http://schemas.microsoft.com/office/drawing/2014/main" id="{97B9618F-1D5F-ECF8-3B27-4BBC5EC5A7F0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209542" y="4455958"/>
            <a:ext cx="797233" cy="1180538"/>
          </a:xfrm>
          <a:prstGeom prst="rect">
            <a:avLst/>
          </a:prstGeom>
          <a:ln w="19050">
            <a:solidFill>
              <a:srgbClr val="C00000"/>
            </a:solidFill>
          </a:ln>
        </p:spPr>
      </p:pic>
      <p:pic>
        <p:nvPicPr>
          <p:cNvPr id="20" name="Рисунок 19">
            <a:extLst>
              <a:ext uri="{FF2B5EF4-FFF2-40B4-BE49-F238E27FC236}">
                <a16:creationId xmlns:a16="http://schemas.microsoft.com/office/drawing/2014/main" id="{6B492BF9-F7CB-54D1-7458-8E7DD6478CB1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7101312" y="4488373"/>
            <a:ext cx="1771499" cy="1180538"/>
          </a:xfrm>
          <a:prstGeom prst="rect">
            <a:avLst/>
          </a:prstGeom>
          <a:ln w="19050">
            <a:solidFill>
              <a:srgbClr val="C00000"/>
            </a:solidFill>
          </a:ln>
        </p:spPr>
      </p:pic>
      <p:pic>
        <p:nvPicPr>
          <p:cNvPr id="22" name="Рисунок 21">
            <a:extLst>
              <a:ext uri="{FF2B5EF4-FFF2-40B4-BE49-F238E27FC236}">
                <a16:creationId xmlns:a16="http://schemas.microsoft.com/office/drawing/2014/main" id="{B8B14800-436F-45DE-2F69-5841BE248290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9010441" y="4488373"/>
            <a:ext cx="1329797" cy="1773062"/>
          </a:xfrm>
          <a:prstGeom prst="rect">
            <a:avLst/>
          </a:prstGeom>
          <a:ln w="19050">
            <a:solidFill>
              <a:srgbClr val="C00000"/>
            </a:solidFill>
          </a:ln>
        </p:spPr>
      </p:pic>
      <p:pic>
        <p:nvPicPr>
          <p:cNvPr id="24" name="Рисунок 23">
            <a:extLst>
              <a:ext uri="{FF2B5EF4-FFF2-40B4-BE49-F238E27FC236}">
                <a16:creationId xmlns:a16="http://schemas.microsoft.com/office/drawing/2014/main" id="{3B8536EE-66B9-11DA-07A3-3DFE29BCC5FF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10640605" y="4942171"/>
            <a:ext cx="1329796" cy="1773062"/>
          </a:xfrm>
          <a:prstGeom prst="rect">
            <a:avLst/>
          </a:prstGeom>
          <a:ln w="19050">
            <a:solidFill>
              <a:srgbClr val="C00000"/>
            </a:solidFill>
          </a:ln>
        </p:spPr>
      </p:pic>
      <p:pic>
        <p:nvPicPr>
          <p:cNvPr id="26" name="Рисунок 25">
            <a:extLst>
              <a:ext uri="{FF2B5EF4-FFF2-40B4-BE49-F238E27FC236}">
                <a16:creationId xmlns:a16="http://schemas.microsoft.com/office/drawing/2014/main" id="{69D53B5A-5EF2-A62E-134B-6E3F79655DB0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7521725" y="5720738"/>
            <a:ext cx="827636" cy="1103515"/>
          </a:xfrm>
          <a:prstGeom prst="rect">
            <a:avLst/>
          </a:prstGeom>
          <a:ln w="19050">
            <a:solidFill>
              <a:srgbClr val="C00000"/>
            </a:solidFill>
          </a:ln>
        </p:spPr>
      </p:pic>
      <p:pic>
        <p:nvPicPr>
          <p:cNvPr id="28" name="Рисунок 27">
            <a:extLst>
              <a:ext uri="{FF2B5EF4-FFF2-40B4-BE49-F238E27FC236}">
                <a16:creationId xmlns:a16="http://schemas.microsoft.com/office/drawing/2014/main" id="{462C4D5B-F52F-3987-C7F6-29C8FE9E02CF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4838131" y="5801503"/>
            <a:ext cx="1881065" cy="1058099"/>
          </a:xfrm>
          <a:prstGeom prst="rect">
            <a:avLst/>
          </a:prstGeom>
          <a:ln w="19050">
            <a:solidFill>
              <a:srgbClr val="C00000"/>
            </a:solidFill>
          </a:ln>
        </p:spPr>
      </p:pic>
      <p:pic>
        <p:nvPicPr>
          <p:cNvPr id="30" name="Рисунок 29">
            <a:extLst>
              <a:ext uri="{FF2B5EF4-FFF2-40B4-BE49-F238E27FC236}">
                <a16:creationId xmlns:a16="http://schemas.microsoft.com/office/drawing/2014/main" id="{85C855E1-D68A-3A15-0388-5B5D47B6BA0C}"/>
              </a:ext>
            </a:extLst>
      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3179139" y="5709677"/>
            <a:ext cx="827636" cy="1103515"/>
          </a:xfrm>
          <a:prstGeom prst="rect">
            <a:avLst/>
          </a:prstGeom>
          <a:ln w="19050">
            <a:solidFill>
              <a:srgbClr val="C00000"/>
            </a:solidFill>
          </a:ln>
        </p:spPr>
      </p:pic>
    </p:spTree>
    <p:extLst>
      <p:ext uri="{BB962C8B-B14F-4D97-AF65-F5344CB8AC3E}">
        <p14:creationId xmlns:p14="http://schemas.microsoft.com/office/powerpoint/2010/main" val="210098878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164243" y="5154038"/>
            <a:ext cx="1046357" cy="1500228"/>
          </a:xfrm>
          <a:prstGeom prst="rect">
            <a:avLst/>
          </a:prstGeom>
          <a:ln w="12700">
            <a:solidFill>
              <a:srgbClr val="C00000"/>
            </a:solidFill>
          </a:ln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888CEE7A-89E1-36BF-C2F1-14465858123C}"/>
              </a:ext>
            </a:extLst>
          </p:cNvPr>
          <p:cNvSpPr txBox="1"/>
          <p:nvPr/>
        </p:nvSpPr>
        <p:spPr>
          <a:xfrm>
            <a:off x="131528" y="246321"/>
            <a:ext cx="11800519" cy="2800767"/>
          </a:xfrm>
          <a:prstGeom prst="rect">
            <a:avLst/>
          </a:prstGeom>
          <a:noFill/>
          <a:ln w="28575">
            <a:solidFill>
              <a:srgbClr val="FF0000"/>
            </a:solidFill>
          </a:ln>
        </p:spPr>
        <p:txBody>
          <a:bodyPr wrap="square">
            <a:spAutoFit/>
          </a:bodyPr>
          <a:lstStyle/>
          <a:p>
            <a:pPr indent="450215" algn="just">
              <a:buNone/>
            </a:pPr>
            <a:r>
              <a:rPr lang="ru-RU" sz="1600" kern="1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Членами профсоюза было </a:t>
            </a:r>
            <a:r>
              <a:rPr lang="ru-RU" sz="1600" b="1" kern="1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принято решение добровольно отказаться от средств</a:t>
            </a:r>
            <a:r>
              <a:rPr lang="ru-RU" sz="1600" kern="1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, которые выделяются каждый год для празднования Нового года, 23 февраля и 8 марта, а деньги направить на помощь СВО (</a:t>
            </a:r>
            <a:r>
              <a:rPr lang="ru-RU" sz="1600" b="1" kern="1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за 3 года 460000 тыс. руб.).</a:t>
            </a:r>
            <a:endParaRPr lang="ru-RU" sz="1600" kern="1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indent="450215" algn="just">
              <a:buNone/>
              <a:tabLst>
                <a:tab pos="1607185" algn="l"/>
              </a:tabLst>
            </a:pPr>
            <a:r>
              <a:rPr lang="ru-RU" sz="1600" kern="1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Члены профсоюза активно участвуем в работе благотворительного фонда </a:t>
            </a:r>
            <a:r>
              <a:rPr lang="ru-RU" sz="1600" b="1" kern="1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«Народный Фронт. Все для Победы».</a:t>
            </a:r>
            <a:r>
              <a:rPr lang="ru-RU" sz="1600" kern="1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endParaRPr lang="ru-RU" sz="1600" kern="1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indent="450215" algn="just">
              <a:buNone/>
              <a:tabLst>
                <a:tab pos="1607185" algn="l"/>
              </a:tabLst>
            </a:pPr>
            <a:r>
              <a:rPr lang="ru-RU" sz="1600" b="1" kern="1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Сопредседатель регионального штаба ОНФ</a:t>
            </a:r>
            <a:r>
              <a:rPr lang="ru-RU" sz="1600" kern="1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к.б.н. Мильчакова Наталья Афанасьевна стала лауреатом премии </a:t>
            </a:r>
            <a:r>
              <a:rPr lang="ru-RU" sz="1600" b="1" kern="1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«Команда Путина»</a:t>
            </a:r>
            <a:r>
              <a:rPr lang="ru-RU" sz="1600" kern="1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и была отмечена нагрудным знаком </a:t>
            </a:r>
            <a:r>
              <a:rPr lang="ru-RU" sz="1600" b="1" kern="1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«Народный фронт. Всё для Победы!».</a:t>
            </a:r>
            <a:r>
              <a:rPr lang="ru-RU" sz="1600" kern="1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RU" sz="1600" b="1" kern="1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Так же почётные награды вручены нашим сотрудникам, членам профсоюза</a:t>
            </a:r>
            <a:r>
              <a:rPr lang="ru-RU" sz="1600" kern="1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:</a:t>
            </a:r>
            <a:endParaRPr lang="ru-RU" sz="1600" kern="1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buNone/>
              <a:tabLst>
                <a:tab pos="1607185" algn="l"/>
              </a:tabLst>
            </a:pPr>
            <a:r>
              <a:rPr lang="ru-RU" sz="1600" kern="1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- Научному руководителю ФИЦ </a:t>
            </a:r>
            <a:r>
              <a:rPr lang="ru-RU" sz="1600" kern="1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ИнБЮМ</a:t>
            </a:r>
            <a:r>
              <a:rPr lang="ru-RU" sz="1600" kern="1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, академику РАН, </a:t>
            </a:r>
            <a:r>
              <a:rPr lang="ru-RU" sz="1600" b="1" kern="1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профессору, д.б.н. Виктору Егорову; </a:t>
            </a:r>
            <a:endParaRPr lang="ru-RU" sz="1600" kern="1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buNone/>
              <a:tabLst>
                <a:tab pos="1607185" algn="l"/>
              </a:tabLst>
            </a:pPr>
            <a:r>
              <a:rPr lang="ru-RU" sz="1600" kern="1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- Главному научному сотруднику лаборатории популяционной биологии гидробионтов, </a:t>
            </a:r>
            <a:r>
              <a:rPr lang="ru-RU" sz="1600" b="1" kern="1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д.б.н. Нелли Сергеевой</a:t>
            </a:r>
            <a:r>
              <a:rPr lang="ru-RU" sz="1600" kern="1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;</a:t>
            </a:r>
            <a:endParaRPr lang="ru-RU" sz="1600" kern="1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buNone/>
              <a:tabLst>
                <a:tab pos="1607185" algn="l"/>
              </a:tabLst>
            </a:pPr>
            <a:r>
              <a:rPr lang="ru-RU" sz="1600" kern="1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- Ведущему научному сотруднику отдела экологии бентоса, д.б.н. Елене </a:t>
            </a:r>
            <a:r>
              <a:rPr lang="ru-RU" sz="1600" kern="1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Невровой</a:t>
            </a:r>
            <a:r>
              <a:rPr lang="ru-RU" sz="1600" kern="1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;</a:t>
            </a:r>
            <a:endParaRPr lang="ru-RU" sz="1600" kern="1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buNone/>
              <a:tabLst>
                <a:tab pos="1607185" algn="l"/>
              </a:tabLst>
            </a:pPr>
            <a:r>
              <a:rPr lang="ru-RU" sz="1600" kern="1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- Старшему научному сотруднику отдела биотехнологии и фиторесурсов, </a:t>
            </a:r>
            <a:r>
              <a:rPr lang="ru-RU" sz="1600" b="1" kern="1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к.б.н. Ольге Рыльковой;</a:t>
            </a:r>
            <a:endParaRPr lang="ru-RU" sz="1600" kern="1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buNone/>
              <a:tabLst>
                <a:tab pos="1607185" algn="l"/>
              </a:tabLst>
            </a:pPr>
            <a:r>
              <a:rPr lang="ru-RU" sz="1600" kern="1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- Младшему научному сотруднику отдела биотехнологии и фиторесурсов </a:t>
            </a:r>
            <a:r>
              <a:rPr lang="ru-RU" sz="1600" b="1" kern="1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Анне </a:t>
            </a:r>
            <a:r>
              <a:rPr lang="ru-RU" sz="1600" b="1" kern="1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Авсиян</a:t>
            </a:r>
            <a:r>
              <a:rPr lang="ru-RU" sz="1600" kern="1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. </a:t>
            </a:r>
            <a:endParaRPr lang="ru-RU" sz="1600" kern="1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pic>
        <p:nvPicPr>
          <p:cNvPr id="7" name="Рисунок 6">
            <a:extLst>
              <a:ext uri="{FF2B5EF4-FFF2-40B4-BE49-F238E27FC236}">
                <a16:creationId xmlns:a16="http://schemas.microsoft.com/office/drawing/2014/main" id="{5721816E-257B-AA4F-AFAA-B3142F754EBA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79888" y="3269615"/>
            <a:ext cx="1401193" cy="1948440"/>
          </a:xfrm>
          <a:prstGeom prst="rect">
            <a:avLst/>
          </a:prstGeom>
          <a:ln w="12700">
            <a:solidFill>
              <a:srgbClr val="C00000"/>
            </a:solidFill>
          </a:ln>
        </p:spPr>
      </p:pic>
      <p:pic>
        <p:nvPicPr>
          <p:cNvPr id="9" name="Рисунок 8">
            <a:extLst>
              <a:ext uri="{FF2B5EF4-FFF2-40B4-BE49-F238E27FC236}">
                <a16:creationId xmlns:a16="http://schemas.microsoft.com/office/drawing/2014/main" id="{6F29A2C3-87BD-00A7-C171-55A1274C2F8E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788284" y="3241632"/>
            <a:ext cx="2147048" cy="1673820"/>
          </a:xfrm>
          <a:prstGeom prst="rect">
            <a:avLst/>
          </a:prstGeom>
          <a:ln w="12700">
            <a:solidFill>
              <a:srgbClr val="C00000"/>
            </a:solidFill>
          </a:ln>
        </p:spPr>
      </p:pic>
      <p:pic>
        <p:nvPicPr>
          <p:cNvPr id="11" name="Рисунок 10">
            <a:extLst>
              <a:ext uri="{FF2B5EF4-FFF2-40B4-BE49-F238E27FC236}">
                <a16:creationId xmlns:a16="http://schemas.microsoft.com/office/drawing/2014/main" id="{713DD831-36D4-8402-7280-9C4B3F79A1B7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333289" y="3240129"/>
            <a:ext cx="2318284" cy="1675323"/>
          </a:xfrm>
          <a:prstGeom prst="rect">
            <a:avLst/>
          </a:prstGeom>
          <a:ln w="12700">
            <a:solidFill>
              <a:srgbClr val="C00000"/>
            </a:solidFill>
          </a:ln>
        </p:spPr>
      </p:pic>
      <p:pic>
        <p:nvPicPr>
          <p:cNvPr id="13" name="Рисунок 12">
            <a:extLst>
              <a:ext uri="{FF2B5EF4-FFF2-40B4-BE49-F238E27FC236}">
                <a16:creationId xmlns:a16="http://schemas.microsoft.com/office/drawing/2014/main" id="{4722BC0D-0C86-4C76-F215-09BD2DF377E5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7093265" y="3263653"/>
            <a:ext cx="2234670" cy="1673820"/>
          </a:xfrm>
          <a:prstGeom prst="rect">
            <a:avLst/>
          </a:prstGeom>
          <a:ln w="12700">
            <a:solidFill>
              <a:srgbClr val="C00000"/>
            </a:solidFill>
          </a:ln>
        </p:spPr>
      </p:pic>
      <p:pic>
        <p:nvPicPr>
          <p:cNvPr id="15" name="Рисунок 14">
            <a:extLst>
              <a:ext uri="{FF2B5EF4-FFF2-40B4-BE49-F238E27FC236}">
                <a16:creationId xmlns:a16="http://schemas.microsoft.com/office/drawing/2014/main" id="{82B66B72-9B77-C20C-D875-B01B0AEA5B2F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9697377" y="3263653"/>
            <a:ext cx="2234670" cy="1673820"/>
          </a:xfrm>
          <a:prstGeom prst="rect">
            <a:avLst/>
          </a:prstGeom>
          <a:ln w="12700">
            <a:solidFill>
              <a:srgbClr val="C00000"/>
            </a:solidFill>
          </a:ln>
        </p:spPr>
      </p:pic>
      <p:pic>
        <p:nvPicPr>
          <p:cNvPr id="17" name="Рисунок 16">
            <a:extLst>
              <a:ext uri="{FF2B5EF4-FFF2-40B4-BE49-F238E27FC236}">
                <a16:creationId xmlns:a16="http://schemas.microsoft.com/office/drawing/2014/main" id="{3F861AC5-AE8A-52BF-F231-7514D14EF0D0}"/>
              </a:ext>
            </a:extLst>
          </p:cNvPr>
          <p:cNvPicPr>
            <a:picLocks noChangeAspect="1"/>
          </p:cNvPicPr>
          <p:nvPr/>
        </p:nvPicPr>
        <p:blipFill rotWithShape="1">
          <a:blip r:embed="rId8"/>
          <a:srcRect l="15955" r="19149"/>
          <a:stretch/>
        </p:blipFill>
        <p:spPr>
          <a:xfrm>
            <a:off x="1807364" y="5154038"/>
            <a:ext cx="1393372" cy="1557868"/>
          </a:xfrm>
          <a:prstGeom prst="rect">
            <a:avLst/>
          </a:prstGeom>
          <a:ln w="12700">
            <a:solidFill>
              <a:srgbClr val="C00000"/>
            </a:solidFill>
          </a:ln>
        </p:spPr>
      </p:pic>
      <p:pic>
        <p:nvPicPr>
          <p:cNvPr id="19" name="Рисунок 18">
            <a:extLst>
              <a:ext uri="{FF2B5EF4-FFF2-40B4-BE49-F238E27FC236}">
                <a16:creationId xmlns:a16="http://schemas.microsoft.com/office/drawing/2014/main" id="{F9B4C3A0-371E-DC58-B0AF-8F87606D4866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4848182" y="5154038"/>
            <a:ext cx="2006776" cy="1503122"/>
          </a:xfrm>
          <a:prstGeom prst="rect">
            <a:avLst/>
          </a:prstGeom>
          <a:ln w="12700">
            <a:solidFill>
              <a:srgbClr val="C00000"/>
            </a:solidFill>
          </a:ln>
        </p:spPr>
      </p:pic>
      <p:pic>
        <p:nvPicPr>
          <p:cNvPr id="21" name="Рисунок 20">
            <a:extLst>
              <a:ext uri="{FF2B5EF4-FFF2-40B4-BE49-F238E27FC236}">
                <a16:creationId xmlns:a16="http://schemas.microsoft.com/office/drawing/2014/main" id="{4F4C606A-663B-9D01-C0AE-4EE264EB3692}"/>
              </a:ext>
            </a:extLst>
      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3464031" y="5179047"/>
            <a:ext cx="1120856" cy="1544783"/>
          </a:xfrm>
          <a:prstGeom prst="rect">
            <a:avLst/>
          </a:prstGeom>
          <a:ln w="12700">
            <a:solidFill>
              <a:srgbClr val="C00000"/>
            </a:solidFill>
          </a:ln>
        </p:spPr>
      </p:pic>
      <p:pic>
        <p:nvPicPr>
          <p:cNvPr id="23" name="Рисунок 22">
            <a:extLst>
              <a:ext uri="{FF2B5EF4-FFF2-40B4-BE49-F238E27FC236}">
                <a16:creationId xmlns:a16="http://schemas.microsoft.com/office/drawing/2014/main" id="{B77C6E8F-0F76-AF6D-DA2C-8000DE2B8525}"/>
              </a:ext>
            </a:extLst>
      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323146" y="5354632"/>
            <a:ext cx="1017955" cy="1357274"/>
          </a:xfrm>
          <a:prstGeom prst="rect">
            <a:avLst/>
          </a:prstGeom>
          <a:ln w="12700">
            <a:solidFill>
              <a:srgbClr val="C00000"/>
            </a:solidFill>
          </a:ln>
        </p:spPr>
      </p:pic>
      <p:sp>
        <p:nvSpPr>
          <p:cNvPr id="25" name="TextBox 24">
            <a:extLst>
              <a:ext uri="{FF2B5EF4-FFF2-40B4-BE49-F238E27FC236}">
                <a16:creationId xmlns:a16="http://schemas.microsoft.com/office/drawing/2014/main" id="{230A7BA4-E085-03E4-7545-0803C408E6D7}"/>
              </a:ext>
            </a:extLst>
          </p:cNvPr>
          <p:cNvSpPr txBox="1"/>
          <p:nvPr/>
        </p:nvSpPr>
        <p:spPr>
          <a:xfrm>
            <a:off x="8519885" y="5040360"/>
            <a:ext cx="3412163" cy="1754326"/>
          </a:xfrm>
          <a:prstGeom prst="rect">
            <a:avLst/>
          </a:prstGeom>
          <a:noFill/>
          <a:ln w="28575">
            <a:solidFill>
              <a:srgbClr val="FF0000"/>
            </a:solidFill>
          </a:ln>
        </p:spPr>
        <p:txBody>
          <a:bodyPr wrap="square">
            <a:spAutoFit/>
          </a:bodyPr>
          <a:lstStyle/>
          <a:p>
            <a:pPr>
              <a:buNone/>
              <a:tabLst>
                <a:tab pos="1607185" algn="l"/>
              </a:tabLst>
            </a:pPr>
            <a:r>
              <a:rPr lang="ru-RU" sz="1800" kern="1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Награды </a:t>
            </a:r>
            <a:r>
              <a:rPr lang="ru-RU" sz="1800" b="1" kern="1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вручили губернатор г. Севастополя </a:t>
            </a:r>
            <a:r>
              <a:rPr lang="ru-RU" sz="1800" b="1" kern="1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Развожаев</a:t>
            </a:r>
            <a:r>
              <a:rPr lang="ru-RU" sz="1800" b="1" kern="1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М.В.</a:t>
            </a:r>
            <a:r>
              <a:rPr lang="ru-RU" sz="1800" kern="1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и </a:t>
            </a:r>
            <a:r>
              <a:rPr lang="ru-RU" sz="1800" b="1" kern="1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руководитель исполкома</a:t>
            </a:r>
            <a:r>
              <a:rPr lang="ru-RU" sz="1800" kern="1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Севастопольского штаба Общероссийского народного фронта </a:t>
            </a:r>
            <a:r>
              <a:rPr lang="ru-RU" sz="1800" b="1" kern="1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Мельник Л</a:t>
            </a:r>
            <a:r>
              <a:rPr lang="ru-RU" sz="1800" kern="1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.</a:t>
            </a:r>
            <a:endParaRPr lang="ru-RU" sz="1800" kern="1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82467352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>
            <a:extLst>
              <a:ext uri="{FF2B5EF4-FFF2-40B4-BE49-F238E27FC236}">
                <a16:creationId xmlns:a16="http://schemas.microsoft.com/office/drawing/2014/main" id="{64D0ABC0-BC6C-49AC-B704-534E7D3538E2}"/>
              </a:ext>
            </a:extLst>
          </p:cNvPr>
          <p:cNvPicPr/>
          <p:nvPr/>
        </p:nvPicPr>
        <p:blipFill>
          <a:blip r:embed="rId2"/>
          <a:stretch>
            <a:fillRect/>
          </a:stretch>
        </p:blipFill>
        <p:spPr>
          <a:xfrm>
            <a:off x="6708807" y="190567"/>
            <a:ext cx="4936423" cy="6476866"/>
          </a:xfrm>
          <a:prstGeom prst="rect">
            <a:avLst/>
          </a:prstGeom>
        </p:spPr>
      </p:pic>
      <p:pic>
        <p:nvPicPr>
          <p:cNvPr id="6146" name="Picture 2" descr="Российский Красный Крест объявляет сбор средств для вынужденных переселенцев  с территории Юго-Востока Украины - Российский Красный Крест - Архангельская  область">
            <a:extLst>
              <a:ext uri="{FF2B5EF4-FFF2-40B4-BE49-F238E27FC236}">
                <a16:creationId xmlns:a16="http://schemas.microsoft.com/office/drawing/2014/main" id="{E46B326C-F4C5-4CBF-B694-E702B67AC79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94895" y="2208194"/>
            <a:ext cx="5969668" cy="367364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8" name="TextBox 7">
            <a:extLst>
              <a:ext uri="{FF2B5EF4-FFF2-40B4-BE49-F238E27FC236}">
                <a16:creationId xmlns:a16="http://schemas.microsoft.com/office/drawing/2014/main" id="{A5D9E4AB-4E07-4B50-8454-41225DD0294A}"/>
              </a:ext>
            </a:extLst>
          </p:cNvPr>
          <p:cNvSpPr txBox="1"/>
          <p:nvPr/>
        </p:nvSpPr>
        <p:spPr>
          <a:xfrm>
            <a:off x="182880" y="0"/>
            <a:ext cx="6997566" cy="1815882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pPr algn="ctr"/>
            <a:r>
              <a:rPr lang="ru-RU" sz="2800" dirty="0">
                <a:latin typeface="Impact" panose="020B0806030902050204" pitchFamily="34" charset="0"/>
              </a:rPr>
              <a:t>Российский Красный Крест объявил о сборе средств для вынужденных переселенцев с юго-востока Украины на своем сайте «</a:t>
            </a:r>
            <a:r>
              <a:rPr lang="ru-RU" sz="2800" dirty="0" err="1">
                <a:latin typeface="Impact" panose="020B0806030902050204" pitchFamily="34" charset="0"/>
              </a:rPr>
              <a:t>МыВместе</a:t>
            </a:r>
            <a:r>
              <a:rPr lang="ru-RU" sz="2800" dirty="0">
                <a:latin typeface="Impact" panose="020B0806030902050204" pitchFamily="34" charset="0"/>
              </a:rPr>
              <a:t>»</a:t>
            </a:r>
          </a:p>
        </p:txBody>
      </p:sp>
    </p:spTree>
    <p:extLst>
      <p:ext uri="{BB962C8B-B14F-4D97-AF65-F5344CB8AC3E}">
        <p14:creationId xmlns:p14="http://schemas.microsoft.com/office/powerpoint/2010/main" val="330843654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2">
            <a:extLst>
              <a:ext uri="{FF2B5EF4-FFF2-40B4-BE49-F238E27FC236}">
                <a16:creationId xmlns:a16="http://schemas.microsoft.com/office/drawing/2014/main" id="{039E4AAC-F778-4098-B22D-CB670ADB713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3765" y="413888"/>
            <a:ext cx="8138998" cy="542864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" name="Рисунок 4">
            <a:extLst>
              <a:ext uri="{FF2B5EF4-FFF2-40B4-BE49-F238E27FC236}">
                <a16:creationId xmlns:a16="http://schemas.microsoft.com/office/drawing/2014/main" id="{A19BB3EF-ED31-4968-B762-85593EE63922}"/>
              </a:ext>
            </a:extLst>
          </p:cNvPr>
          <p:cNvPicPr/>
          <p:nvPr/>
        </p:nvPicPr>
        <p:blipFill>
          <a:blip r:embed="rId3"/>
          <a:stretch>
            <a:fillRect/>
          </a:stretch>
        </p:blipFill>
        <p:spPr>
          <a:xfrm>
            <a:off x="6882061" y="190567"/>
            <a:ext cx="5190056" cy="647686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2220798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>
            <a:extLst>
              <a:ext uri="{FF2B5EF4-FFF2-40B4-BE49-F238E27FC236}">
                <a16:creationId xmlns:a16="http://schemas.microsoft.com/office/drawing/2014/main" id="{EEE23C0F-A6FF-4BF0-BEBA-5381E64F0D5E}"/>
              </a:ext>
            </a:extLst>
          </p:cNvPr>
          <p:cNvPicPr/>
          <p:nvPr/>
        </p:nvPicPr>
        <p:blipFill>
          <a:blip r:embed="rId2"/>
          <a:stretch>
            <a:fillRect/>
          </a:stretch>
        </p:blipFill>
        <p:spPr>
          <a:xfrm>
            <a:off x="644893" y="278647"/>
            <a:ext cx="4296593" cy="6496066"/>
          </a:xfrm>
          <a:prstGeom prst="rect">
            <a:avLst/>
          </a:prstGeom>
        </p:spPr>
      </p:pic>
      <p:pic>
        <p:nvPicPr>
          <p:cNvPr id="5" name="Рисунок 4">
            <a:extLst>
              <a:ext uri="{FF2B5EF4-FFF2-40B4-BE49-F238E27FC236}">
                <a16:creationId xmlns:a16="http://schemas.microsoft.com/office/drawing/2014/main" id="{4049A744-68E1-4E33-9F1A-01406A055758}"/>
              </a:ext>
            </a:extLst>
          </p:cNvPr>
          <p:cNvPicPr/>
          <p:nvPr/>
        </p:nvPicPr>
        <p:blipFill>
          <a:blip r:embed="rId3"/>
          <a:stretch>
            <a:fillRect/>
          </a:stretch>
        </p:blipFill>
        <p:spPr>
          <a:xfrm>
            <a:off x="6427254" y="811789"/>
            <a:ext cx="4458920" cy="5600181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F77E7B81-8680-45E3-9B50-08FBC9BE1226}"/>
              </a:ext>
            </a:extLst>
          </p:cNvPr>
          <p:cNvSpPr txBox="1"/>
          <p:nvPr/>
        </p:nvSpPr>
        <p:spPr>
          <a:xfrm>
            <a:off x="6288899" y="184420"/>
            <a:ext cx="4735629" cy="523220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pPr algn="ctr"/>
            <a:r>
              <a:rPr lang="ru-RU" sz="2800" b="0" i="0" dirty="0">
                <a:effectLst/>
                <a:latin typeface="Impact" panose="020B0806030902050204" pitchFamily="34" charset="0"/>
              </a:rPr>
              <a:t>Ноябрь-декабрь 2022 г.</a:t>
            </a:r>
            <a:endParaRPr lang="ru-RU" sz="2800" dirty="0">
              <a:latin typeface="Impact" panose="020B080603090205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17711199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>
            <a:extLst>
              <a:ext uri="{FF2B5EF4-FFF2-40B4-BE49-F238E27FC236}">
                <a16:creationId xmlns:a16="http://schemas.microsoft.com/office/drawing/2014/main" id="{CB7EC88F-011F-4125-AFB9-5F73FA2EF41D}"/>
              </a:ext>
            </a:extLst>
          </p:cNvPr>
          <p:cNvPicPr/>
          <p:nvPr/>
        </p:nvPicPr>
        <p:blipFill>
          <a:blip r:embed="rId2"/>
          <a:stretch>
            <a:fillRect/>
          </a:stretch>
        </p:blipFill>
        <p:spPr>
          <a:xfrm>
            <a:off x="518948" y="2983832"/>
            <a:ext cx="3727400" cy="3749040"/>
          </a:xfrm>
          <a:prstGeom prst="rect">
            <a:avLst/>
          </a:prstGeom>
        </p:spPr>
      </p:pic>
      <p:pic>
        <p:nvPicPr>
          <p:cNvPr id="5" name="Рисунок 4">
            <a:extLst>
              <a:ext uri="{FF2B5EF4-FFF2-40B4-BE49-F238E27FC236}">
                <a16:creationId xmlns:a16="http://schemas.microsoft.com/office/drawing/2014/main" id="{B5B6D78D-E0D3-4C4A-BB7E-FB2F50E1EA33}"/>
              </a:ext>
            </a:extLst>
          </p:cNvPr>
          <p:cNvPicPr/>
          <p:nvPr/>
        </p:nvPicPr>
        <p:blipFill>
          <a:blip r:embed="rId3"/>
          <a:stretch>
            <a:fillRect/>
          </a:stretch>
        </p:blipFill>
        <p:spPr>
          <a:xfrm>
            <a:off x="5248187" y="2218092"/>
            <a:ext cx="3054418" cy="4026625"/>
          </a:xfrm>
          <a:prstGeom prst="rect">
            <a:avLst/>
          </a:prstGeom>
        </p:spPr>
      </p:pic>
      <p:pic>
        <p:nvPicPr>
          <p:cNvPr id="7" name="Рисунок 6">
            <a:extLst>
              <a:ext uri="{FF2B5EF4-FFF2-40B4-BE49-F238E27FC236}">
                <a16:creationId xmlns:a16="http://schemas.microsoft.com/office/drawing/2014/main" id="{B4A3AD6A-AC10-4FCF-B20A-C949A2B3B437}"/>
              </a:ext>
            </a:extLst>
          </p:cNvPr>
          <p:cNvPicPr/>
          <p:nvPr/>
        </p:nvPicPr>
        <p:blipFill>
          <a:blip r:embed="rId4"/>
          <a:stretch>
            <a:fillRect/>
          </a:stretch>
        </p:blipFill>
        <p:spPr>
          <a:xfrm>
            <a:off x="8761017" y="2218092"/>
            <a:ext cx="3054418" cy="4026626"/>
          </a:xfrm>
          <a:prstGeom prst="rect">
            <a:avLst/>
          </a:prstGeom>
        </p:spPr>
      </p:pic>
      <p:sp>
        <p:nvSpPr>
          <p:cNvPr id="8" name="TextBox 7">
            <a:extLst>
              <a:ext uri="{FF2B5EF4-FFF2-40B4-BE49-F238E27FC236}">
                <a16:creationId xmlns:a16="http://schemas.microsoft.com/office/drawing/2014/main" id="{5C7AB7BA-EB4D-40AE-ABCA-7939C1412377}"/>
              </a:ext>
            </a:extLst>
          </p:cNvPr>
          <p:cNvSpPr txBox="1"/>
          <p:nvPr/>
        </p:nvSpPr>
        <p:spPr>
          <a:xfrm>
            <a:off x="1068404" y="266167"/>
            <a:ext cx="9846644" cy="954107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pPr algn="ctr"/>
            <a:r>
              <a:rPr lang="ru-RU" sz="2800" b="0" i="0" dirty="0">
                <a:effectLst/>
                <a:latin typeface="Impact" panose="020B0806030902050204" pitchFamily="34" charset="0"/>
              </a:rPr>
              <a:t>Волонтеры движения </a:t>
            </a:r>
            <a:r>
              <a:rPr lang="en-US" sz="2800" b="0" i="0" dirty="0">
                <a:effectLst/>
                <a:latin typeface="Impact" panose="020B0806030902050204" pitchFamily="34" charset="0"/>
              </a:rPr>
              <a:t>“</a:t>
            </a:r>
            <a:r>
              <a:rPr lang="ru-RU" sz="2800" b="0" i="0" dirty="0">
                <a:effectLst/>
                <a:latin typeface="Impact" panose="020B0806030902050204" pitchFamily="34" charset="0"/>
              </a:rPr>
              <a:t>Мы вместе - Севастополь</a:t>
            </a:r>
            <a:r>
              <a:rPr lang="en-US" sz="2800" b="0" i="0" dirty="0">
                <a:effectLst/>
                <a:latin typeface="Impact" panose="020B0806030902050204" pitchFamily="34" charset="0"/>
              </a:rPr>
              <a:t>”</a:t>
            </a:r>
            <a:r>
              <a:rPr lang="ru-RU" sz="2800" b="0" i="0" dirty="0">
                <a:effectLst/>
                <a:latin typeface="Impact" panose="020B0806030902050204" pitchFamily="34" charset="0"/>
              </a:rPr>
              <a:t> передают помощь на передовую</a:t>
            </a:r>
            <a:endParaRPr lang="ru-RU" sz="2800" dirty="0">
              <a:latin typeface="Impact" panose="020B0806030902050204" pitchFamily="34" charset="0"/>
            </a:endParaRPr>
          </a:p>
        </p:txBody>
      </p:sp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60889BF5-83EE-4DBA-8696-3AA5738F2BEA}"/>
              </a:ext>
            </a:extLst>
          </p:cNvPr>
          <p:cNvPicPr/>
          <p:nvPr/>
        </p:nvPicPr>
        <p:blipFill>
          <a:blip r:embed="rId5"/>
          <a:stretch>
            <a:fillRect/>
          </a:stretch>
        </p:blipFill>
        <p:spPr>
          <a:xfrm>
            <a:off x="202919" y="1122880"/>
            <a:ext cx="4359458" cy="325988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3325006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Рисунок 5">
            <a:extLst>
              <a:ext uri="{FF2B5EF4-FFF2-40B4-BE49-F238E27FC236}">
                <a16:creationId xmlns:a16="http://schemas.microsoft.com/office/drawing/2014/main" id="{E05DF291-8D9D-49DF-9473-404DAF3A4BD4}"/>
              </a:ext>
            </a:extLst>
          </p:cNvPr>
          <p:cNvPicPr/>
          <p:nvPr/>
        </p:nvPicPr>
        <p:blipFill>
          <a:blip r:embed="rId2"/>
          <a:stretch>
            <a:fillRect/>
          </a:stretch>
        </p:blipFill>
        <p:spPr>
          <a:xfrm>
            <a:off x="192505" y="67375"/>
            <a:ext cx="11675444" cy="670880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6290669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FBA0F4FE-D083-411E-A424-B5CB671651B8}"/>
              </a:ext>
            </a:extLst>
          </p:cNvPr>
          <p:cNvPicPr/>
          <p:nvPr/>
        </p:nvPicPr>
        <p:blipFill>
          <a:blip r:embed="rId2"/>
          <a:stretch>
            <a:fillRect/>
          </a:stretch>
        </p:blipFill>
        <p:spPr>
          <a:xfrm>
            <a:off x="1191110" y="318427"/>
            <a:ext cx="4295291" cy="6221146"/>
          </a:xfrm>
          <a:prstGeom prst="rect">
            <a:avLst/>
          </a:prstGeom>
        </p:spPr>
      </p:pic>
      <p:pic>
        <p:nvPicPr>
          <p:cNvPr id="4" name="Рисунок 3">
            <a:extLst>
              <a:ext uri="{FF2B5EF4-FFF2-40B4-BE49-F238E27FC236}">
                <a16:creationId xmlns:a16="http://schemas.microsoft.com/office/drawing/2014/main" id="{5B715295-E5AE-4906-B860-12E5B7487EA5}"/>
              </a:ext>
            </a:extLst>
          </p:cNvPr>
          <p:cNvPicPr/>
          <p:nvPr/>
        </p:nvPicPr>
        <p:blipFill>
          <a:blip r:embed="rId3"/>
          <a:stretch>
            <a:fillRect/>
          </a:stretch>
        </p:blipFill>
        <p:spPr>
          <a:xfrm>
            <a:off x="6195461" y="318427"/>
            <a:ext cx="5139455" cy="622114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8256843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Рисунок 4">
            <a:extLst>
              <a:ext uri="{FF2B5EF4-FFF2-40B4-BE49-F238E27FC236}">
                <a16:creationId xmlns:a16="http://schemas.microsoft.com/office/drawing/2014/main" id="{F0022A0F-4A63-40BF-BBE3-224F229B36A8}"/>
              </a:ext>
            </a:extLst>
          </p:cNvPr>
          <p:cNvPicPr/>
          <p:nvPr/>
        </p:nvPicPr>
        <p:blipFill>
          <a:blip r:embed="rId2"/>
          <a:stretch>
            <a:fillRect/>
          </a:stretch>
        </p:blipFill>
        <p:spPr>
          <a:xfrm>
            <a:off x="120934" y="132346"/>
            <a:ext cx="5890327" cy="6689558"/>
          </a:xfrm>
          <a:prstGeom prst="rect">
            <a:avLst/>
          </a:prstGeom>
        </p:spPr>
      </p:pic>
      <p:pic>
        <p:nvPicPr>
          <p:cNvPr id="6" name="Рисунок 5">
            <a:extLst>
              <a:ext uri="{FF2B5EF4-FFF2-40B4-BE49-F238E27FC236}">
                <a16:creationId xmlns:a16="http://schemas.microsoft.com/office/drawing/2014/main" id="{4ABC0381-354A-4CC4-AFA3-C1CFB9D25EAA}"/>
              </a:ext>
            </a:extLst>
          </p:cNvPr>
          <p:cNvPicPr/>
          <p:nvPr/>
        </p:nvPicPr>
        <p:blipFill>
          <a:blip r:embed="rId3"/>
          <a:stretch>
            <a:fillRect/>
          </a:stretch>
        </p:blipFill>
        <p:spPr>
          <a:xfrm>
            <a:off x="6126761" y="859037"/>
            <a:ext cx="5906135" cy="5544185"/>
          </a:xfrm>
          <a:prstGeom prst="rect">
            <a:avLst/>
          </a:prstGeom>
        </p:spPr>
      </p:pic>
      <p:sp>
        <p:nvSpPr>
          <p:cNvPr id="7" name="TextBox 6">
            <a:extLst>
              <a:ext uri="{FF2B5EF4-FFF2-40B4-BE49-F238E27FC236}">
                <a16:creationId xmlns:a16="http://schemas.microsoft.com/office/drawing/2014/main" id="{6EDE7BAE-5323-4C9A-9371-B5EA99EBA52D}"/>
              </a:ext>
            </a:extLst>
          </p:cNvPr>
          <p:cNvSpPr txBox="1"/>
          <p:nvPr/>
        </p:nvSpPr>
        <p:spPr>
          <a:xfrm>
            <a:off x="6651056" y="193168"/>
            <a:ext cx="4572000" cy="523220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pPr algn="ctr"/>
            <a:r>
              <a:rPr lang="ru-RU" sz="2800" b="0" i="0" dirty="0">
                <a:effectLst/>
                <a:latin typeface="Impact" panose="020B0806030902050204" pitchFamily="34" charset="0"/>
              </a:rPr>
              <a:t>Февраль-март 2023 г.</a:t>
            </a:r>
            <a:endParaRPr lang="ru-RU" sz="2800" dirty="0">
              <a:latin typeface="Impact" panose="020B080603090205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928069287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Рисунок 4">
            <a:extLst>
              <a:ext uri="{FF2B5EF4-FFF2-40B4-BE49-F238E27FC236}">
                <a16:creationId xmlns:a16="http://schemas.microsoft.com/office/drawing/2014/main" id="{8F049ADB-9355-4B6C-A362-7EDDD9390F9F}"/>
              </a:ext>
            </a:extLst>
          </p:cNvPr>
          <p:cNvPicPr/>
          <p:nvPr/>
        </p:nvPicPr>
        <p:blipFill>
          <a:blip r:embed="rId2"/>
          <a:stretch>
            <a:fillRect/>
          </a:stretch>
        </p:blipFill>
        <p:spPr>
          <a:xfrm>
            <a:off x="3388093" y="789387"/>
            <a:ext cx="4917726" cy="5820827"/>
          </a:xfrm>
          <a:prstGeom prst="rect">
            <a:avLst/>
          </a:prstGeom>
        </p:spPr>
      </p:pic>
      <p:sp>
        <p:nvSpPr>
          <p:cNvPr id="7" name="TextBox 6">
            <a:extLst>
              <a:ext uri="{FF2B5EF4-FFF2-40B4-BE49-F238E27FC236}">
                <a16:creationId xmlns:a16="http://schemas.microsoft.com/office/drawing/2014/main" id="{D187CF80-2C0F-40CE-86A8-73FD13C82ED5}"/>
              </a:ext>
            </a:extLst>
          </p:cNvPr>
          <p:cNvSpPr txBox="1"/>
          <p:nvPr/>
        </p:nvSpPr>
        <p:spPr>
          <a:xfrm>
            <a:off x="1068404" y="266167"/>
            <a:ext cx="9846644" cy="523220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pPr algn="ctr"/>
            <a:r>
              <a:rPr lang="ru-RU" sz="2800" b="0" i="0" dirty="0">
                <a:effectLst/>
                <a:latin typeface="Impact" panose="020B0806030902050204" pitchFamily="34" charset="0"/>
              </a:rPr>
              <a:t>Сентябрь 2023 г.</a:t>
            </a:r>
            <a:endParaRPr lang="ru-RU" sz="2800" dirty="0">
              <a:latin typeface="Impact" panose="020B080603090205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896283602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Рисунок 5">
            <a:extLst>
              <a:ext uri="{FF2B5EF4-FFF2-40B4-BE49-F238E27FC236}">
                <a16:creationId xmlns:a16="http://schemas.microsoft.com/office/drawing/2014/main" id="{A5FC4072-84FA-4171-9948-5002AA3E0E7A}"/>
              </a:ext>
            </a:extLst>
          </p:cNvPr>
          <p:cNvPicPr/>
          <p:nvPr/>
        </p:nvPicPr>
        <p:blipFill>
          <a:blip r:embed="rId2"/>
          <a:stretch>
            <a:fillRect/>
          </a:stretch>
        </p:blipFill>
        <p:spPr>
          <a:xfrm>
            <a:off x="1068404" y="789387"/>
            <a:ext cx="4917727" cy="5820827"/>
          </a:xfrm>
          <a:prstGeom prst="rect">
            <a:avLst/>
          </a:prstGeom>
        </p:spPr>
      </p:pic>
      <p:sp>
        <p:nvSpPr>
          <p:cNvPr id="7" name="TextBox 6">
            <a:extLst>
              <a:ext uri="{FF2B5EF4-FFF2-40B4-BE49-F238E27FC236}">
                <a16:creationId xmlns:a16="http://schemas.microsoft.com/office/drawing/2014/main" id="{D187CF80-2C0F-40CE-86A8-73FD13C82ED5}"/>
              </a:ext>
            </a:extLst>
          </p:cNvPr>
          <p:cNvSpPr txBox="1"/>
          <p:nvPr/>
        </p:nvSpPr>
        <p:spPr>
          <a:xfrm>
            <a:off x="1068404" y="266167"/>
            <a:ext cx="9846644" cy="523220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pPr algn="ctr"/>
            <a:r>
              <a:rPr lang="ru-RU" sz="2800" b="0" i="0" dirty="0">
                <a:effectLst/>
                <a:latin typeface="Impact" panose="020B0806030902050204" pitchFamily="34" charset="0"/>
              </a:rPr>
              <a:t>Ноябрь 2023 г.</a:t>
            </a:r>
            <a:endParaRPr lang="ru-RU" sz="2800" dirty="0">
              <a:latin typeface="Impact" panose="020B0806030902050204" pitchFamily="34" charset="0"/>
            </a:endParaRPr>
          </a:p>
        </p:txBody>
      </p:sp>
      <p:pic>
        <p:nvPicPr>
          <p:cNvPr id="8" name="Рисунок 7">
            <a:extLst>
              <a:ext uri="{FF2B5EF4-FFF2-40B4-BE49-F238E27FC236}">
                <a16:creationId xmlns:a16="http://schemas.microsoft.com/office/drawing/2014/main" id="{FC03E922-18E4-432C-A912-93593409579D}"/>
              </a:ext>
            </a:extLst>
          </p:cNvPr>
          <p:cNvPicPr/>
          <p:nvPr/>
        </p:nvPicPr>
        <p:blipFill>
          <a:blip r:embed="rId3"/>
          <a:stretch>
            <a:fillRect/>
          </a:stretch>
        </p:blipFill>
        <p:spPr>
          <a:xfrm>
            <a:off x="6734610" y="789388"/>
            <a:ext cx="4180438" cy="572691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77940904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>
            <a:extLst>
              <a:ext uri="{FF2B5EF4-FFF2-40B4-BE49-F238E27FC236}">
                <a16:creationId xmlns:a16="http://schemas.microsoft.com/office/drawing/2014/main" id="{9F395C96-0658-4423-AD17-AA1DD82DA26B}"/>
              </a:ext>
            </a:extLst>
          </p:cNvPr>
          <p:cNvPicPr/>
          <p:nvPr/>
        </p:nvPicPr>
        <p:blipFill>
          <a:blip r:embed="rId2"/>
          <a:stretch>
            <a:fillRect/>
          </a:stretch>
        </p:blipFill>
        <p:spPr>
          <a:xfrm>
            <a:off x="398979" y="171132"/>
            <a:ext cx="4848860" cy="6515735"/>
          </a:xfrm>
          <a:prstGeom prst="rect">
            <a:avLst/>
          </a:prstGeom>
        </p:spPr>
      </p:pic>
      <p:pic>
        <p:nvPicPr>
          <p:cNvPr id="5" name="Рисунок 4">
            <a:extLst>
              <a:ext uri="{FF2B5EF4-FFF2-40B4-BE49-F238E27FC236}">
                <a16:creationId xmlns:a16="http://schemas.microsoft.com/office/drawing/2014/main" id="{62458D0B-6D6A-4C5C-B1F4-C0832D5F04A4}"/>
              </a:ext>
            </a:extLst>
          </p:cNvPr>
          <p:cNvPicPr/>
          <p:nvPr/>
        </p:nvPicPr>
        <p:blipFill>
          <a:blip r:embed="rId3"/>
          <a:stretch>
            <a:fillRect/>
          </a:stretch>
        </p:blipFill>
        <p:spPr>
          <a:xfrm>
            <a:off x="5951621" y="746442"/>
            <a:ext cx="5940425" cy="5940425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B033AC52-395C-4FBF-9048-F20D2A3F0BF6}"/>
              </a:ext>
            </a:extLst>
          </p:cNvPr>
          <p:cNvSpPr txBox="1"/>
          <p:nvPr/>
        </p:nvSpPr>
        <p:spPr>
          <a:xfrm>
            <a:off x="6651056" y="193168"/>
            <a:ext cx="4572000" cy="523220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pPr algn="ctr"/>
            <a:r>
              <a:rPr lang="ru-RU" sz="2800" b="0" i="0" dirty="0">
                <a:effectLst/>
                <a:latin typeface="Impact" panose="020B0806030902050204" pitchFamily="34" charset="0"/>
              </a:rPr>
              <a:t>Февраль-март 2024 г.</a:t>
            </a:r>
            <a:endParaRPr lang="ru-RU" sz="2800" dirty="0">
              <a:latin typeface="Impact" panose="020B080603090205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014402760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:a16="http://schemas.microsoft.com/office/drawing/2014/main" id="{722BD90F-EF67-468C-BCD5-8061AA7141A5}"/>
              </a:ext>
            </a:extLst>
          </p:cNvPr>
          <p:cNvSpPr txBox="1"/>
          <p:nvPr/>
        </p:nvSpPr>
        <p:spPr>
          <a:xfrm>
            <a:off x="181276" y="279796"/>
            <a:ext cx="11829448" cy="1384995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pPr algn="ctr"/>
            <a:r>
              <a:rPr lang="ru-RU" sz="2800" dirty="0">
                <a:latin typeface="Impact" panose="020B0806030902050204" pitchFamily="34" charset="0"/>
              </a:rPr>
              <a:t>Здравствуйте! Заказали комплектацию на 55 аптечек 1 эшелона, вышло на 104 тыс. На оставшуюся сумму покупаем радиостанции для ребят на Авдеевское направление</a:t>
            </a:r>
          </a:p>
        </p:txBody>
      </p:sp>
      <p:pic>
        <p:nvPicPr>
          <p:cNvPr id="4" name="Рисунок 3">
            <a:extLst>
              <a:ext uri="{FF2B5EF4-FFF2-40B4-BE49-F238E27FC236}">
                <a16:creationId xmlns:a16="http://schemas.microsoft.com/office/drawing/2014/main" id="{B5FE4962-2C0B-4C46-94FA-A52BEBAC2560}"/>
              </a:ext>
            </a:extLst>
          </p:cNvPr>
          <p:cNvPicPr/>
          <p:nvPr/>
        </p:nvPicPr>
        <p:blipFill>
          <a:blip r:embed="rId2"/>
          <a:stretch>
            <a:fillRect/>
          </a:stretch>
        </p:blipFill>
        <p:spPr>
          <a:xfrm>
            <a:off x="6863811" y="1664790"/>
            <a:ext cx="3939548" cy="4973555"/>
          </a:xfrm>
          <a:prstGeom prst="rect">
            <a:avLst/>
          </a:prstGeom>
        </p:spPr>
      </p:pic>
      <p:pic>
        <p:nvPicPr>
          <p:cNvPr id="5" name="Рисунок 4">
            <a:extLst>
              <a:ext uri="{FF2B5EF4-FFF2-40B4-BE49-F238E27FC236}">
                <a16:creationId xmlns:a16="http://schemas.microsoft.com/office/drawing/2014/main" id="{550656B1-A224-460F-B493-C0DB440F1E2C}"/>
              </a:ext>
            </a:extLst>
          </p:cNvPr>
          <p:cNvPicPr/>
          <p:nvPr/>
        </p:nvPicPr>
        <p:blipFill>
          <a:blip r:embed="rId3"/>
          <a:stretch>
            <a:fillRect/>
          </a:stretch>
        </p:blipFill>
        <p:spPr>
          <a:xfrm>
            <a:off x="1716899" y="1664791"/>
            <a:ext cx="3939548" cy="497355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60435404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:a16="http://schemas.microsoft.com/office/drawing/2014/main" id="{94ABD4E4-BF1B-4735-A892-102CD9009E05}"/>
              </a:ext>
            </a:extLst>
          </p:cNvPr>
          <p:cNvSpPr txBox="1"/>
          <p:nvPr/>
        </p:nvSpPr>
        <p:spPr>
          <a:xfrm>
            <a:off x="3888605" y="241295"/>
            <a:ext cx="4572000" cy="523220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pPr algn="ctr"/>
            <a:r>
              <a:rPr lang="ru-RU" sz="2800" dirty="0">
                <a:latin typeface="Impact" panose="020B0806030902050204" pitchFamily="34" charset="0"/>
              </a:rPr>
              <a:t>сентябрь</a:t>
            </a:r>
            <a:r>
              <a:rPr lang="ru-RU" sz="2800" b="0" i="0" dirty="0">
                <a:effectLst/>
                <a:latin typeface="Impact" panose="020B0806030902050204" pitchFamily="34" charset="0"/>
              </a:rPr>
              <a:t> 2024 г.</a:t>
            </a:r>
            <a:endParaRPr lang="ru-RU" sz="2800" dirty="0">
              <a:latin typeface="Impact" panose="020B0806030902050204" pitchFamily="34" charset="0"/>
            </a:endParaRP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26726D79-D373-49DC-874D-D2CF97593739}"/>
              </a:ext>
            </a:extLst>
          </p:cNvPr>
          <p:cNvSpPr txBox="1"/>
          <p:nvPr/>
        </p:nvSpPr>
        <p:spPr>
          <a:xfrm>
            <a:off x="830981" y="961585"/>
            <a:ext cx="10530037" cy="1200329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pPr algn="ctr"/>
            <a:r>
              <a:rPr lang="ru-RU" dirty="0">
                <a:solidFill>
                  <a:srgbClr val="333333"/>
                </a:solidFill>
                <a:latin typeface="Times New Roman" panose="02020603050405020304" pitchFamily="18" charset="0"/>
              </a:rPr>
              <a:t>Дмитрий Дмитриевич, здравствуйте! Можно к Вам обратиться за помощью? Поступил запрос от парней на защиту от БПЛА. Собираем с мира по нитке, чтобы купить им хороший. Будем Вам очень признательны, если сможете подключиться в сбор 🙏 Хотим взять какой-то из, сколько нам удастся </a:t>
            </a:r>
            <a:r>
              <a:rPr lang="ru-RU" sz="1800" dirty="0">
                <a:solidFill>
                  <a:srgbClr val="333333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собрать денег</a:t>
            </a:r>
            <a:endParaRPr lang="ru-RU" sz="2800" dirty="0">
              <a:latin typeface="Impact" panose="020B0806030902050204" pitchFamily="34" charset="0"/>
            </a:endParaRPr>
          </a:p>
        </p:txBody>
      </p:sp>
      <p:pic>
        <p:nvPicPr>
          <p:cNvPr id="5" name="Рисунок 4">
            <a:extLst>
              <a:ext uri="{FF2B5EF4-FFF2-40B4-BE49-F238E27FC236}">
                <a16:creationId xmlns:a16="http://schemas.microsoft.com/office/drawing/2014/main" id="{8B1B1A4B-6E00-415F-8CCB-754F0698EF8F}"/>
              </a:ext>
            </a:extLst>
          </p:cNvPr>
          <p:cNvPicPr/>
          <p:nvPr/>
        </p:nvPicPr>
        <p:blipFill>
          <a:blip r:embed="rId2"/>
          <a:stretch>
            <a:fillRect/>
          </a:stretch>
        </p:blipFill>
        <p:spPr>
          <a:xfrm>
            <a:off x="1068404" y="2106569"/>
            <a:ext cx="3463090" cy="4686525"/>
          </a:xfrm>
          <a:prstGeom prst="rect">
            <a:avLst/>
          </a:prstGeom>
        </p:spPr>
      </p:pic>
      <p:pic>
        <p:nvPicPr>
          <p:cNvPr id="6" name="Рисунок 5">
            <a:extLst>
              <a:ext uri="{FF2B5EF4-FFF2-40B4-BE49-F238E27FC236}">
                <a16:creationId xmlns:a16="http://schemas.microsoft.com/office/drawing/2014/main" id="{B421CA58-1937-4A95-9B00-81AA36DD2B36}"/>
              </a:ext>
            </a:extLst>
          </p:cNvPr>
          <p:cNvPicPr/>
          <p:nvPr/>
        </p:nvPicPr>
        <p:blipFill>
          <a:blip r:embed="rId3"/>
          <a:stretch>
            <a:fillRect/>
          </a:stretch>
        </p:blipFill>
        <p:spPr>
          <a:xfrm>
            <a:off x="5490392" y="2161914"/>
            <a:ext cx="5940425" cy="447230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24449285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>
            <a:extLst>
              <a:ext uri="{FF2B5EF4-FFF2-40B4-BE49-F238E27FC236}">
                <a16:creationId xmlns:a16="http://schemas.microsoft.com/office/drawing/2014/main" id="{241B74D2-C13D-464A-B99B-70BB16F05E54}"/>
              </a:ext>
            </a:extLst>
          </p:cNvPr>
          <p:cNvPicPr/>
          <p:nvPr/>
        </p:nvPicPr>
        <p:blipFill>
          <a:blip r:embed="rId2"/>
          <a:stretch>
            <a:fillRect/>
          </a:stretch>
        </p:blipFill>
        <p:spPr>
          <a:xfrm>
            <a:off x="1378100" y="324134"/>
            <a:ext cx="4194927" cy="6427988"/>
          </a:xfrm>
          <a:prstGeom prst="rect">
            <a:avLst/>
          </a:prstGeom>
        </p:spPr>
      </p:pic>
      <p:pic>
        <p:nvPicPr>
          <p:cNvPr id="5" name="Рисунок 4">
            <a:extLst>
              <a:ext uri="{FF2B5EF4-FFF2-40B4-BE49-F238E27FC236}">
                <a16:creationId xmlns:a16="http://schemas.microsoft.com/office/drawing/2014/main" id="{CB967A52-FEB4-4D92-8F85-41B7F5A99FFB}"/>
              </a:ext>
            </a:extLst>
          </p:cNvPr>
          <p:cNvPicPr/>
          <p:nvPr/>
        </p:nvPicPr>
        <p:blipFill>
          <a:blip r:embed="rId3"/>
          <a:stretch>
            <a:fillRect/>
          </a:stretch>
        </p:blipFill>
        <p:spPr>
          <a:xfrm>
            <a:off x="6814686" y="502203"/>
            <a:ext cx="4408371" cy="6278797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B214B3A6-78DD-4A36-8564-27CDF230DC37}"/>
              </a:ext>
            </a:extLst>
          </p:cNvPr>
          <p:cNvSpPr txBox="1"/>
          <p:nvPr/>
        </p:nvSpPr>
        <p:spPr>
          <a:xfrm>
            <a:off x="5948410" y="55983"/>
            <a:ext cx="5563403" cy="523220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pPr algn="ctr"/>
            <a:r>
              <a:rPr lang="ru-RU" sz="2800" dirty="0">
                <a:latin typeface="Impact" panose="020B0806030902050204" pitchFamily="34" charset="0"/>
              </a:rPr>
              <a:t>декабрь</a:t>
            </a:r>
            <a:r>
              <a:rPr lang="ru-RU" sz="2800" b="0" i="0" dirty="0">
                <a:effectLst/>
                <a:latin typeface="Impact" panose="020B0806030902050204" pitchFamily="34" charset="0"/>
              </a:rPr>
              <a:t> 2024 г. – январь 2025 г.</a:t>
            </a:r>
            <a:endParaRPr lang="ru-RU" sz="2800" dirty="0">
              <a:latin typeface="Impact" panose="020B080603090205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431038107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3EFB3C39-0A6E-4ED2-92A1-062CBA92C0CC}"/>
              </a:ext>
            </a:extLst>
          </p:cNvPr>
          <p:cNvPicPr/>
          <p:nvPr/>
        </p:nvPicPr>
        <p:blipFill>
          <a:blip r:embed="rId2"/>
          <a:stretch>
            <a:fillRect/>
          </a:stretch>
        </p:blipFill>
        <p:spPr>
          <a:xfrm>
            <a:off x="871755" y="219793"/>
            <a:ext cx="4808086" cy="6418413"/>
          </a:xfrm>
          <a:prstGeom prst="rect">
            <a:avLst/>
          </a:prstGeom>
        </p:spPr>
      </p:pic>
      <p:pic>
        <p:nvPicPr>
          <p:cNvPr id="4" name="Рисунок 3">
            <a:extLst>
              <a:ext uri="{FF2B5EF4-FFF2-40B4-BE49-F238E27FC236}">
                <a16:creationId xmlns:a16="http://schemas.microsoft.com/office/drawing/2014/main" id="{9CFB828E-1527-45DB-8731-3AA2065120FC}"/>
              </a:ext>
            </a:extLst>
          </p:cNvPr>
          <p:cNvPicPr/>
          <p:nvPr/>
        </p:nvPicPr>
        <p:blipFill>
          <a:blip r:embed="rId3"/>
          <a:stretch>
            <a:fillRect/>
          </a:stretch>
        </p:blipFill>
        <p:spPr>
          <a:xfrm>
            <a:off x="7200481" y="375920"/>
            <a:ext cx="4542339" cy="648208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16081281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366" name="Picture 6" descr="Флаг Z Наше дело правое, Победа будет за нами купить в интернет-магазине  RusAtribut">
            <a:extLst>
              <a:ext uri="{FF2B5EF4-FFF2-40B4-BE49-F238E27FC236}">
                <a16:creationId xmlns:a16="http://schemas.microsoft.com/office/drawing/2014/main" id="{A6373808-402C-4939-884C-F42FE812FAC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376504" y="252412"/>
            <a:ext cx="9525000" cy="63531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" name="Picture 2">
            <a:extLst>
              <a:ext uri="{FF2B5EF4-FFF2-40B4-BE49-F238E27FC236}">
                <a16:creationId xmlns:a16="http://schemas.microsoft.com/office/drawing/2014/main" id="{531C3DB8-67F1-4C11-98E2-ABBA3EFE6E4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56930" y="4999839"/>
            <a:ext cx="1478139" cy="160574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281768075"/>
      </p:ext>
    </p:extLst>
  </p:cSld>
  <p:clrMapOvr>
    <a:masterClrMapping/>
  </p:clrMapOvr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163</TotalTime>
  <Words>550</Words>
  <Application>Microsoft Office PowerPoint</Application>
  <PresentationFormat>Широкоэкранный</PresentationFormat>
  <Paragraphs>31</Paragraphs>
  <Slides>19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6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19</vt:i4>
      </vt:variant>
    </vt:vector>
  </HeadingPairs>
  <TitlesOfParts>
    <vt:vector size="26" baseType="lpstr">
      <vt:lpstr>Arial</vt:lpstr>
      <vt:lpstr>Calibri</vt:lpstr>
      <vt:lpstr>Calibri Light</vt:lpstr>
      <vt:lpstr>Impact</vt:lpstr>
      <vt:lpstr>Times New Roman</vt:lpstr>
      <vt:lpstr>Wingdings</vt:lpstr>
      <vt:lpstr>Тема Office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ДДЗ ДДЗ</dc:creator>
  <cp:lastModifiedBy>PROF</cp:lastModifiedBy>
  <cp:revision>22</cp:revision>
  <dcterms:created xsi:type="dcterms:W3CDTF">2025-09-12T14:32:38Z</dcterms:created>
  <dcterms:modified xsi:type="dcterms:W3CDTF">2025-09-19T06:57:26Z</dcterms:modified>
</cp:coreProperties>
</file>