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702" r:id="rId2"/>
    <p:sldId id="703" r:id="rId3"/>
    <p:sldId id="706" r:id="rId4"/>
    <p:sldId id="705" r:id="rId5"/>
    <p:sldId id="708" r:id="rId6"/>
    <p:sldId id="707" r:id="rId7"/>
    <p:sldId id="318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47" autoAdjust="0"/>
    <p:restoredTop sz="98046" autoAdjust="0"/>
  </p:normalViewPr>
  <p:slideViewPr>
    <p:cSldViewPr>
      <p:cViewPr>
        <p:scale>
          <a:sx n="80" d="100"/>
          <a:sy n="80" d="100"/>
        </p:scale>
        <p:origin x="-3054" y="-8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6315-6048-462B-A1FB-A79B9B9BC130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3BC4-C008-468A-BD21-195E54A900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6315-6048-462B-A1FB-A79B9B9BC130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3BC4-C008-468A-BD21-195E54A900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6315-6048-462B-A1FB-A79B9B9BC130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3BC4-C008-468A-BD21-195E54A900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6315-6048-462B-A1FB-A79B9B9BC130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3BC4-C008-468A-BD21-195E54A900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6315-6048-462B-A1FB-A79B9B9BC130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3BC4-C008-468A-BD21-195E54A900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6315-6048-462B-A1FB-A79B9B9BC130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3BC4-C008-468A-BD21-195E54A900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6315-6048-462B-A1FB-A79B9B9BC130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3BC4-C008-468A-BD21-195E54A900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6315-6048-462B-A1FB-A79B9B9BC130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3BC4-C008-468A-BD21-195E54A900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6315-6048-462B-A1FB-A79B9B9BC130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3BC4-C008-468A-BD21-195E54A900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6315-6048-462B-A1FB-A79B9B9BC130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3BC4-C008-468A-BD21-195E54A900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2D6315-6048-462B-A1FB-A79B9B9BC130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3BC4-C008-468A-BD21-195E54A9008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D6315-6048-462B-A1FB-A79B9B9BC130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A3BC4-C008-468A-BD21-195E54A9008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85926"/>
            <a:ext cx="8229600" cy="342902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«Несекретные секреты профорганизации ИПФ РАН  - лучшей профорганизации в профсоюзе»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i="1" dirty="0" smtClean="0"/>
              <a:t>ХХХ  Ассамблея Профсоюза работников РАН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                                  </a:t>
            </a:r>
            <a:br>
              <a:rPr lang="ru-RU" dirty="0" smtClean="0"/>
            </a:br>
            <a:r>
              <a:rPr lang="ru-RU" dirty="0" smtClean="0"/>
              <a:t>                                                       </a:t>
            </a:r>
            <a:r>
              <a:rPr lang="ru-RU" sz="2400" dirty="0" smtClean="0"/>
              <a:t>В.Г. Кулешов</a:t>
            </a:r>
            <a:endParaRPr lang="ru-RU" sz="2400" dirty="0"/>
          </a:p>
        </p:txBody>
      </p:sp>
      <p:pic>
        <p:nvPicPr>
          <p:cNvPr id="4" name="Рисунок 3" descr="https://sun9-71.userapi.com/impg/osSgXe7N9v5ciNdI_4Of_rd7_mZHR5lod5_OJw/zCBQiYcstG8.jpg?size=1279x1280&amp;quality=95&amp;sign=f770ebc82e4f1c5b462e36d19afc9d77&amp;type=albu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142853"/>
            <a:ext cx="1416521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G:\Обком\Канцелярия\бланки\лого_профсоюз_ипфран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5429264"/>
            <a:ext cx="151216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071570"/>
          </a:xfrm>
        </p:spPr>
        <p:txBody>
          <a:bodyPr/>
          <a:lstStyle/>
          <a:p>
            <a:r>
              <a:rPr lang="ru-RU" dirty="0" smtClean="0"/>
              <a:t>Составляющие успешной работы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1285860"/>
            <a:ext cx="7786742" cy="5214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 smtClean="0"/>
              <a:t>Преемственность направлений работы профкома предыдущего состава.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Выявление новых  направлений деятельности профорганизации, интересных членам профсоюза.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Поддержка предложений исходящих от членов профсоюза.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Партнерские отношения с администрацией института.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Использование положительного опыта других профсоюзных организаций.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Подбор и воспитание профсоюзных активистов. 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Постоянное взаимодействие с вышестоящими профсоюзными  структурами. </a:t>
            </a:r>
          </a:p>
          <a:p>
            <a:pPr marL="342900" indent="-342900">
              <a:buAutoNum type="arabicPeriod"/>
            </a:pPr>
            <a:r>
              <a:rPr lang="ru-RU" sz="2400" dirty="0" smtClean="0"/>
              <a:t>Профессионально работающая  бухгалтерия.  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ПРЕЗИДИУМ   ПРОФКОМА</a:t>
            </a:r>
            <a:endParaRPr lang="ru-RU" sz="2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428736"/>
            <a:ext cx="7143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 smtClean="0">
                <a:latin typeface="Arial"/>
                <a:cs typeface="Arial"/>
              </a:rPr>
              <a:t>  Отделение общеинститутских служб                  Г.П. Рыжова</a:t>
            </a:r>
            <a:endParaRPr lang="ru-RU" b="1" dirty="0">
              <a:latin typeface="Arial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1472" y="2000240"/>
            <a:ext cx="6929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 smtClean="0">
                <a:latin typeface="Arial"/>
                <a:cs typeface="Arial"/>
              </a:rPr>
              <a:t> ОФП и ЭБМ                                                               А.С. Седов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2500306"/>
            <a:ext cx="7715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 smtClean="0">
                <a:latin typeface="Arial"/>
                <a:cs typeface="Arial"/>
              </a:rPr>
              <a:t>ОГИ                                                                             Т.А. Андрианова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3000372"/>
            <a:ext cx="7358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 smtClean="0">
                <a:latin typeface="Arial"/>
                <a:cs typeface="Arial"/>
              </a:rPr>
              <a:t>ОНД и О                                                                      И.Л. Снетков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3500438"/>
            <a:ext cx="6929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 smtClean="0">
                <a:latin typeface="Arial"/>
                <a:cs typeface="Arial"/>
              </a:rPr>
              <a:t>ОАНИ                                                                           Г.Е. Фикс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14348" y="3929066"/>
            <a:ext cx="72152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 smtClean="0">
                <a:latin typeface="Arial"/>
                <a:cs typeface="Arial"/>
              </a:rPr>
              <a:t>ОП                                                                               В.В. </a:t>
            </a:r>
            <a:r>
              <a:rPr lang="ru-RU" b="1" dirty="0" err="1" smtClean="0">
                <a:latin typeface="Arial"/>
                <a:cs typeface="Arial"/>
              </a:rPr>
              <a:t>Диченко</a:t>
            </a:r>
            <a:endParaRPr lang="ru-RU" b="1" dirty="0" smtClean="0">
              <a:latin typeface="Arial"/>
              <a:cs typeface="Arial"/>
            </a:endParaRPr>
          </a:p>
          <a:p>
            <a:pPr>
              <a:defRPr/>
            </a:pPr>
            <a:endParaRPr lang="ru-RU" b="1" dirty="0" smtClean="0">
              <a:latin typeface="Arial"/>
              <a:cs typeface="Arial"/>
            </a:endParaRPr>
          </a:p>
          <a:p>
            <a:pPr>
              <a:defRPr/>
            </a:pPr>
            <a:endParaRPr lang="ru-RU" b="1" dirty="0" smtClean="0">
              <a:latin typeface="Arial"/>
              <a:cs typeface="Arial"/>
            </a:endParaRPr>
          </a:p>
          <a:p>
            <a:pPr>
              <a:defRPr/>
            </a:pPr>
            <a:r>
              <a:rPr lang="ru-RU" b="1" dirty="0" smtClean="0">
                <a:latin typeface="Arial"/>
                <a:cs typeface="Arial"/>
              </a:rPr>
              <a:t>                                                   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42910" y="4357694"/>
            <a:ext cx="79296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 smtClean="0">
                <a:latin typeface="Arial"/>
                <a:cs typeface="Arial"/>
              </a:rPr>
              <a:t>Центр гидроакустики                                                А.В. </a:t>
            </a:r>
            <a:r>
              <a:rPr lang="ru-RU" b="1" dirty="0" err="1" smtClean="0">
                <a:latin typeface="Arial"/>
                <a:cs typeface="Arial"/>
              </a:rPr>
              <a:t>Климовская</a:t>
            </a:r>
            <a:endParaRPr lang="ru-RU" b="1" dirty="0" smtClean="0">
              <a:latin typeface="Arial"/>
              <a:cs typeface="Arial"/>
            </a:endParaRPr>
          </a:p>
          <a:p>
            <a:pPr>
              <a:defRPr/>
            </a:pPr>
            <a:endParaRPr lang="ru-RU" b="1" dirty="0" smtClean="0">
              <a:latin typeface="Arial"/>
              <a:cs typeface="Arial"/>
            </a:endParaRPr>
          </a:p>
          <a:p>
            <a:pPr>
              <a:defRPr/>
            </a:pPr>
            <a:r>
              <a:rPr lang="ru-RU" b="1" dirty="0" smtClean="0">
                <a:latin typeface="Arial"/>
                <a:cs typeface="Arial"/>
              </a:rPr>
              <a:t>Бухгалтерия                                                                О.Н. </a:t>
            </a:r>
            <a:r>
              <a:rPr lang="ru-RU" b="1" dirty="0" err="1" smtClean="0">
                <a:latin typeface="Arial"/>
                <a:cs typeface="Arial"/>
              </a:rPr>
              <a:t>Фильченкова</a:t>
            </a:r>
            <a:endParaRPr lang="ru-RU" b="1" dirty="0" smtClean="0">
              <a:latin typeface="Arial"/>
              <a:cs typeface="Arial"/>
            </a:endParaRPr>
          </a:p>
          <a:p>
            <a:pPr>
              <a:defRPr/>
            </a:pPr>
            <a:endParaRPr lang="ru-RU" b="1" dirty="0" smtClean="0">
              <a:latin typeface="Arial"/>
              <a:cs typeface="Arial"/>
            </a:endParaRP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Комиссии профкома   </a:t>
            </a:r>
            <a:endParaRPr lang="ru-RU" sz="28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42911" y="995225"/>
          <a:ext cx="8429683" cy="5791362"/>
        </p:xfrm>
        <a:graphic>
          <a:graphicData uri="http://schemas.openxmlformats.org/drawingml/2006/table">
            <a:tbl>
              <a:tblPr/>
              <a:tblGrid>
                <a:gridCol w="730387"/>
                <a:gridCol w="4675493"/>
                <a:gridCol w="3023803"/>
              </a:tblGrid>
              <a:tr h="350882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№пп</a:t>
                      </a: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комиссии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Председатель комиссии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127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Производственная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Кулешов В.Г.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834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Медицинская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Крещук М.И.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834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Охрана</a:t>
                      </a:r>
                      <a:r>
                        <a:rPr lang="ru-RU" sz="2000" b="0" i="0" u="none" strike="noStrike" baseline="0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труда и ТБ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Щербаков А.И.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834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Молодежная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Фокина В.О.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834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Культурно-массовая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Диденкулова Е.Г.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882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Информационная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Леснов И.В.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882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 работе  с ветеранами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Абашин Е.Б.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361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Спортивная и  туристическая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Вишняков В.А.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882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Соц.страхования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Андрианова Т.А.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882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Детская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Смирнова М.Н.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882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Жилищная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Снетков И.Л.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882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Организационная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Фикс Г.Е.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0882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Бытовая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Пантелеева Е.Ю.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957">
                <a:tc>
                  <a:txBody>
                    <a:bodyPr/>
                    <a:lstStyle/>
                    <a:p>
                      <a:pPr algn="ctr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Финансовая  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Рыжова Г.П.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482" marR="8482" marT="848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ДИНАМИКА ЧЛЕНСТВА  ПЕРВИЧНОЙ ПРОФСОЮЗНОЙ ОРГАНИЗАЦИИ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/>
              <a:t>ИНСТИТУТА ПРИКЛАДНОЙ ФИЗИКИ РАН</a:t>
            </a:r>
            <a:endParaRPr lang="ru-RU" sz="2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259632" y="1484784"/>
          <a:ext cx="7416824" cy="5206872"/>
        </p:xfrm>
        <a:graphic>
          <a:graphicData uri="http://schemas.openxmlformats.org/drawingml/2006/table">
            <a:tbl>
              <a:tblPr/>
              <a:tblGrid>
                <a:gridCol w="1345452"/>
                <a:gridCol w="1089661"/>
                <a:gridCol w="996342"/>
                <a:gridCol w="1079371"/>
                <a:gridCol w="996342"/>
                <a:gridCol w="996342"/>
                <a:gridCol w="913314"/>
              </a:tblGrid>
              <a:tr h="8396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latin typeface="Calibri"/>
                          <a:ea typeface="Calibri"/>
                          <a:cs typeface="Times New Roman"/>
                        </a:rPr>
                        <a:t>Наименование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Times New Roman"/>
                        </a:rPr>
                        <a:t>2019</a:t>
                      </a: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latin typeface="Calibri"/>
                          <a:ea typeface="Calibri"/>
                          <a:cs typeface="Times New Roman"/>
                        </a:rPr>
                        <a:t>2020</a:t>
                      </a: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latin typeface="Calibri"/>
                          <a:ea typeface="Calibri"/>
                          <a:cs typeface="Times New Roman"/>
                        </a:rPr>
                        <a:t>2021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latin typeface="Calibri"/>
                          <a:ea typeface="Calibri"/>
                          <a:cs typeface="Times New Roman"/>
                        </a:rPr>
                        <a:t>2022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latin typeface="Calibri"/>
                          <a:ea typeface="Calibri"/>
                          <a:cs typeface="Times New Roman"/>
                        </a:rPr>
                        <a:t>2023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b="1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 smtClean="0">
                          <a:latin typeface="Calibri"/>
                          <a:ea typeface="Calibri"/>
                          <a:cs typeface="Times New Roman"/>
                        </a:rPr>
                        <a:t>2024</a:t>
                      </a:r>
                      <a:endParaRPr lang="ru-RU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40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Calibri"/>
                          <a:ea typeface="Calibri"/>
                          <a:cs typeface="Times New Roman"/>
                        </a:rPr>
                        <a:t>Общая численность работников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1462</a:t>
                      </a: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1306</a:t>
                      </a: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1344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1362</a:t>
                      </a: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1340</a:t>
                      </a: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1288</a:t>
                      </a: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28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Calibri"/>
                          <a:ea typeface="Calibri"/>
                          <a:cs typeface="Times New Roman"/>
                        </a:rPr>
                        <a:t>Число работающих членов профсоюза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latin typeface="Calibri"/>
                          <a:ea typeface="Calibri"/>
                          <a:cs typeface="Times New Roman"/>
                        </a:rPr>
                        <a:t>1143</a:t>
                      </a: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1127</a:t>
                      </a: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1107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1106</a:t>
                      </a: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1006</a:t>
                      </a: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1008</a:t>
                      </a: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041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Calibri"/>
                          <a:ea typeface="Calibri"/>
                          <a:cs typeface="Times New Roman"/>
                        </a:rPr>
                        <a:t>Процент  членства в профорганизации работающих  сотрудников   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78,2</a:t>
                      </a: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86,3</a:t>
                      </a: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 smtClean="0">
                          <a:latin typeface="Calibri"/>
                          <a:ea typeface="Calibri"/>
                          <a:cs typeface="Times New Roman"/>
                        </a:rPr>
                        <a:t>82,4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81,2</a:t>
                      </a: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75,1</a:t>
                      </a: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latin typeface="Calibri"/>
                          <a:ea typeface="Calibri"/>
                          <a:cs typeface="Times New Roman"/>
                        </a:rPr>
                        <a:t>78,3</a:t>
                      </a:r>
                    </a:p>
                  </a:txBody>
                  <a:tcPr marL="70314" marR="7031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КРК ПРОФКОМА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2060849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 smtClean="0">
                <a:latin typeface="Arial"/>
                <a:cs typeface="Arial"/>
              </a:rPr>
              <a:t> Председатель                                                  И.В. </a:t>
            </a:r>
            <a:r>
              <a:rPr lang="ru-RU" b="1" dirty="0" err="1" smtClean="0">
                <a:latin typeface="Arial"/>
                <a:cs typeface="Arial"/>
              </a:rPr>
              <a:t>Нуйдель</a:t>
            </a:r>
            <a:endParaRPr lang="ru-RU" b="1" dirty="0">
              <a:latin typeface="Arial"/>
              <a:cs typeface="Arial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3105835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 smtClean="0">
                <a:latin typeface="Arial"/>
                <a:cs typeface="Arial"/>
              </a:rPr>
              <a:t>Члены комиссии:                                                   Н.В. Копейкина</a:t>
            </a:r>
          </a:p>
          <a:p>
            <a:pPr>
              <a:defRPr/>
            </a:pPr>
            <a:r>
              <a:rPr lang="ru-RU" b="1" dirty="0" smtClean="0">
                <a:latin typeface="Arial"/>
                <a:cs typeface="Arial"/>
              </a:rPr>
              <a:t>                                                                                     </a:t>
            </a:r>
          </a:p>
          <a:p>
            <a:pPr>
              <a:defRPr/>
            </a:pPr>
            <a:r>
              <a:rPr lang="ru-RU" b="1" dirty="0" smtClean="0">
                <a:latin typeface="Arial"/>
                <a:cs typeface="Arial"/>
              </a:rPr>
              <a:t>                                                                                   Г.Н. Соколова</a:t>
            </a:r>
            <a:endParaRPr lang="ru-RU" b="1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1000100" y="710435"/>
            <a:ext cx="7748364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Спасибо всем членам профорганизации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ИПФ РАН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участие в общественной жизни института!  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12036</TotalTime>
  <Words>289</Words>
  <Application>Microsoft Office PowerPoint</Application>
  <PresentationFormat>Экран (4:3)</PresentationFormat>
  <Paragraphs>134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  «Несекретные секреты профорганизации ИПФ РАН  - лучшей профорганизации в профсоюзе»  ХХХ  Ассамблея Профсоюза работников РАН                                                                                                             В.Г. Кулешов</vt:lpstr>
      <vt:lpstr>Составляющие успешной работы</vt:lpstr>
      <vt:lpstr>ПРЕЗИДИУМ   ПРОФКОМА</vt:lpstr>
      <vt:lpstr>Комиссии профкома   </vt:lpstr>
      <vt:lpstr>ДИНАМИКА ЧЛЕНСТВА  ПЕРВИЧНОЙ ПРОФСОЮЗНОЙ ОРГАНИЗАЦИИ  ИНСТИТУТА ПРИКЛАДНОЙ ФИЗИКИ РАН</vt:lpstr>
      <vt:lpstr>  КРК ПРОФКОМА 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Электрохимические методы анализа</dc:title>
  <dc:creator>Хозяин</dc:creator>
  <cp:lastModifiedBy>Евгений</cp:lastModifiedBy>
  <cp:revision>1105</cp:revision>
  <dcterms:created xsi:type="dcterms:W3CDTF">2014-12-14T18:57:54Z</dcterms:created>
  <dcterms:modified xsi:type="dcterms:W3CDTF">2025-09-23T08:37:10Z</dcterms:modified>
</cp:coreProperties>
</file>