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1"/>
  </p:sldMasterIdLst>
  <p:sldIdLst>
    <p:sldId id="256" r:id="rId2"/>
    <p:sldId id="257" r:id="rId3"/>
    <p:sldId id="258" r:id="rId4"/>
    <p:sldId id="259" r:id="rId5"/>
    <p:sldId id="261" r:id="rId6"/>
    <p:sldId id="260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18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CB12B-CB7C-44B1-9FD5-783F31A96BBD}" type="datetimeFigureOut">
              <a:rPr lang="ru-RU" smtClean="0"/>
              <a:t>24.09.2025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D74426-95F6-4F42-A72E-4B5153B8DF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10455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CB12B-CB7C-44B1-9FD5-783F31A96BBD}" type="datetimeFigureOut">
              <a:rPr lang="ru-RU" smtClean="0"/>
              <a:t>24.09.2025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D74426-95F6-4F42-A72E-4B5153B8DF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47290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CB12B-CB7C-44B1-9FD5-783F31A96BBD}" type="datetimeFigureOut">
              <a:rPr lang="ru-RU" smtClean="0"/>
              <a:t>24.09.2025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D74426-95F6-4F42-A72E-4B5153B8DF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4078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CB12B-CB7C-44B1-9FD5-783F31A96BBD}" type="datetimeFigureOut">
              <a:rPr lang="ru-RU" smtClean="0"/>
              <a:t>24.09.2025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D74426-95F6-4F42-A72E-4B5153B8DF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16312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CB12B-CB7C-44B1-9FD5-783F31A96BBD}" type="datetimeFigureOut">
              <a:rPr lang="ru-RU" smtClean="0"/>
              <a:t>24.09.2025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D74426-95F6-4F42-A72E-4B5153B8DF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34610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CB12B-CB7C-44B1-9FD5-783F31A96BBD}" type="datetimeFigureOut">
              <a:rPr lang="ru-RU" smtClean="0"/>
              <a:t>24.09.2025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D74426-95F6-4F42-A72E-4B5153B8DF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6034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CB12B-CB7C-44B1-9FD5-783F31A96BBD}" type="datetimeFigureOut">
              <a:rPr lang="ru-RU" smtClean="0"/>
              <a:t>24.09.2025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D74426-95F6-4F42-A72E-4B5153B8DF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9679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CB12B-CB7C-44B1-9FD5-783F31A96BBD}" type="datetimeFigureOut">
              <a:rPr lang="ru-RU" smtClean="0"/>
              <a:t>24.09.2025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D74426-95F6-4F42-A72E-4B5153B8DF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89941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CB12B-CB7C-44B1-9FD5-783F31A96BBD}" type="datetimeFigureOut">
              <a:rPr lang="ru-RU" smtClean="0"/>
              <a:t>24.09.2025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D74426-95F6-4F42-A72E-4B5153B8DF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94388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CB12B-CB7C-44B1-9FD5-783F31A96BBD}" type="datetimeFigureOut">
              <a:rPr lang="ru-RU" smtClean="0"/>
              <a:t>24.09.2025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D74426-95F6-4F42-A72E-4B5153B8DF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51876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CB12B-CB7C-44B1-9FD5-783F31A96BBD}" type="datetimeFigureOut">
              <a:rPr lang="ru-RU" smtClean="0"/>
              <a:t>24.09.2025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D74426-95F6-4F42-A72E-4B5153B8DFC6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462902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CB12B-CB7C-44B1-9FD5-783F31A96BBD}" type="datetimeFigureOut">
              <a:rPr lang="ru-RU" smtClean="0"/>
              <a:t>24.09.2025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D74426-95F6-4F42-A72E-4B5153B8DF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31277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CB12B-CB7C-44B1-9FD5-783F31A96BBD}" type="datetimeFigureOut">
              <a:rPr lang="ru-RU" smtClean="0"/>
              <a:t>24.09.2025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D74426-95F6-4F42-A72E-4B5153B8DFC6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575175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CB12B-CB7C-44B1-9FD5-783F31A96BBD}" type="datetimeFigureOut">
              <a:rPr lang="ru-RU" smtClean="0"/>
              <a:t>24.09.2025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D74426-95F6-4F42-A72E-4B5153B8DF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06110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CB12B-CB7C-44B1-9FD5-783F31A96BBD}" type="datetimeFigureOut">
              <a:rPr lang="ru-RU" smtClean="0"/>
              <a:t>24.09.2025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D74426-95F6-4F42-A72E-4B5153B8DF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27535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CB12B-CB7C-44B1-9FD5-783F31A96BBD}" type="datetimeFigureOut">
              <a:rPr lang="ru-RU" smtClean="0"/>
              <a:t>24.09.2025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D74426-95F6-4F42-A72E-4B5153B8DF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06362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ECB12B-CB7C-44B1-9FD5-783F31A96BBD}" type="datetimeFigureOut">
              <a:rPr lang="ru-RU" smtClean="0"/>
              <a:t>24.09.2025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F1D74426-95F6-4F42-A72E-4B5153B8DF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71175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isras.ru/" TargetMode="External"/><Relationship Id="rId3" Type="http://schemas.openxmlformats.org/officeDocument/2006/relationships/hyperlink" Target="https://ipfran.ru/institute/profkom" TargetMode="External"/><Relationship Id="rId7" Type="http://schemas.openxmlformats.org/officeDocument/2006/relationships/hyperlink" Target="http://ipmran.ru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ihvv.org/profkom" TargetMode="External"/><Relationship Id="rId5" Type="http://schemas.openxmlformats.org/officeDocument/2006/relationships/hyperlink" Target="https://iomc.ras.ru/" TargetMode="External"/><Relationship Id="rId4" Type="http://schemas.openxmlformats.org/officeDocument/2006/relationships/hyperlink" Target="http://ipmras.ru/ru/index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07067" y="2059536"/>
            <a:ext cx="7766936" cy="1991300"/>
          </a:xfrm>
        </p:spPr>
        <p:txBody>
          <a:bodyPr/>
          <a:lstStyle/>
          <a:p>
            <a:pPr algn="ctr"/>
            <a:r>
              <a:rPr lang="ru-RU" sz="4000" dirty="0"/>
              <a:t>«Инфокоммуникационная </a:t>
            </a:r>
            <a:r>
              <a:rPr lang="ru-RU" sz="4000" dirty="0" smtClean="0"/>
              <a:t>работа</a:t>
            </a:r>
            <a:r>
              <a:rPr lang="en-US" sz="4000" dirty="0" smtClean="0"/>
              <a:t> </a:t>
            </a:r>
            <a:r>
              <a:rPr lang="ru-RU" sz="4000" dirty="0" smtClean="0"/>
              <a:t>профсоюза</a:t>
            </a:r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ru-RU" sz="4000" dirty="0" smtClean="0"/>
              <a:t>в </a:t>
            </a:r>
            <a:r>
              <a:rPr lang="ru-RU" sz="4000" dirty="0"/>
              <a:t>ННРО и ИПФ: </a:t>
            </a:r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ru-RU" sz="4000" dirty="0" smtClean="0"/>
              <a:t>проблемы </a:t>
            </a:r>
            <a:r>
              <a:rPr lang="ru-RU" sz="4000" dirty="0"/>
              <a:t>и решения».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b="1" dirty="0" smtClean="0"/>
              <a:t>Леснов</a:t>
            </a:r>
            <a:r>
              <a:rPr lang="en-US" b="1" dirty="0" smtClean="0"/>
              <a:t> </a:t>
            </a:r>
            <a:r>
              <a:rPr lang="ru-RU" b="1" dirty="0" smtClean="0"/>
              <a:t>И.В.</a:t>
            </a:r>
            <a:r>
              <a:rPr lang="en-US" b="1" dirty="0" smtClean="0"/>
              <a:t> </a:t>
            </a:r>
            <a:r>
              <a:rPr lang="ru-RU" dirty="0" smtClean="0"/>
              <a:t>ИПФ </a:t>
            </a:r>
            <a:r>
              <a:rPr lang="ru-RU" dirty="0"/>
              <a:t>РАН</a:t>
            </a:r>
          </a:p>
        </p:txBody>
      </p:sp>
    </p:spTree>
    <p:extLst>
      <p:ext uri="{BB962C8B-B14F-4D97-AF65-F5344CB8AC3E}">
        <p14:creationId xmlns:p14="http://schemas.microsoft.com/office/powerpoint/2010/main" val="1596365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Нижегородская региональная организация Профсоюза работников РАН </a:t>
            </a:r>
            <a:br>
              <a:rPr lang="ru-RU" b="1" dirty="0"/>
            </a:b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t="10622" r="-298"/>
          <a:stretch/>
        </p:blipFill>
        <p:spPr>
          <a:xfrm>
            <a:off x="420961" y="2127904"/>
            <a:ext cx="5005619" cy="3617232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500644" y="2127904"/>
            <a:ext cx="6096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ru-RU" dirty="0" smtClean="0"/>
              <a:t> ИПФ РАН </a:t>
            </a:r>
            <a:r>
              <a:rPr lang="ru-RU" dirty="0" smtClean="0">
                <a:hlinkClick r:id="rId3"/>
              </a:rPr>
              <a:t>https://ipfran.ru/institute/profkom</a:t>
            </a:r>
            <a:endParaRPr lang="ru-RU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ru-RU" dirty="0" smtClean="0"/>
              <a:t> ИФМ РАН </a:t>
            </a:r>
            <a:r>
              <a:rPr lang="ru-RU" dirty="0" smtClean="0">
                <a:hlinkClick r:id="rId4"/>
              </a:rPr>
              <a:t>http://ipmras.ru/ru/index</a:t>
            </a:r>
            <a:endParaRPr lang="ru-RU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ru-RU" dirty="0" smtClean="0"/>
              <a:t> ИМХ РАН </a:t>
            </a:r>
            <a:r>
              <a:rPr lang="ru-RU" dirty="0" smtClean="0">
                <a:hlinkClick r:id="rId5"/>
              </a:rPr>
              <a:t>https://iomc.ras.ru</a:t>
            </a:r>
            <a:endParaRPr lang="ru-RU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ru-RU" dirty="0" smtClean="0"/>
              <a:t> ИХВВ РАН </a:t>
            </a:r>
            <a:r>
              <a:rPr lang="ru-RU" dirty="0" smtClean="0">
                <a:hlinkClick r:id="rId6"/>
              </a:rPr>
              <a:t>https://www.ihvv.org/profkom</a:t>
            </a:r>
            <a:endParaRPr lang="ru-RU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ru-RU" dirty="0" smtClean="0"/>
              <a:t> ИПМ РАН </a:t>
            </a:r>
            <a:r>
              <a:rPr lang="ru-RU" dirty="0" smtClean="0">
                <a:hlinkClick r:id="rId7"/>
              </a:rPr>
              <a:t>http://ipmran.ru</a:t>
            </a:r>
            <a:endParaRPr lang="ru-RU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ru-RU" dirty="0" smtClean="0"/>
              <a:t> НФ ИС РАН </a:t>
            </a:r>
            <a:r>
              <a:rPr lang="ru-RU" dirty="0" smtClean="0">
                <a:hlinkClick r:id="rId8"/>
              </a:rPr>
              <a:t>https://www.isras.ru/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500644" y="3936520"/>
            <a:ext cx="52072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ru-RU" dirty="0"/>
              <a:t> </a:t>
            </a:r>
            <a:r>
              <a:rPr lang="ru-RU" dirty="0" smtClean="0"/>
              <a:t>Размещение новостей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 smtClean="0"/>
              <a:t> Рассылки информации из центральных органов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/>
              <a:t> </a:t>
            </a:r>
            <a:r>
              <a:rPr lang="ru-RU" dirty="0" smtClean="0"/>
              <a:t>ВКС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93879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34639"/>
          </a:xfrm>
        </p:spPr>
        <p:txBody>
          <a:bodyPr/>
          <a:lstStyle/>
          <a:p>
            <a:r>
              <a:rPr lang="ru-RU" dirty="0" smtClean="0"/>
              <a:t>ППО </a:t>
            </a:r>
            <a:r>
              <a:rPr lang="ru-RU" dirty="0"/>
              <a:t>ИПФ РАН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409345" y="1917782"/>
            <a:ext cx="3503775" cy="3880773"/>
          </a:xfrm>
        </p:spPr>
        <p:txBody>
          <a:bodyPr/>
          <a:lstStyle/>
          <a:p>
            <a:r>
              <a:rPr lang="ru-RU" dirty="0" smtClean="0"/>
              <a:t>Раздел о профсоюзной организации на сайте ИПФ РАН</a:t>
            </a:r>
          </a:p>
          <a:p>
            <a:r>
              <a:rPr lang="ru-RU" dirty="0" smtClean="0"/>
              <a:t>Рассылки опросы, </a:t>
            </a:r>
            <a:r>
              <a:rPr lang="ru-RU" dirty="0" err="1" smtClean="0"/>
              <a:t>ифн.интерактив</a:t>
            </a:r>
            <a:endParaRPr lang="ru-RU" dirty="0" smtClean="0"/>
          </a:p>
          <a:p>
            <a:r>
              <a:rPr lang="ru-RU" dirty="0" smtClean="0"/>
              <a:t>Мультимедийная панель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t="10737" r="-132"/>
          <a:stretch/>
        </p:blipFill>
        <p:spPr>
          <a:xfrm>
            <a:off x="546931" y="1828800"/>
            <a:ext cx="5614587" cy="4058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4476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3248646"/>
              </p:ext>
            </p:extLst>
          </p:nvPr>
        </p:nvGraphicFramePr>
        <p:xfrm>
          <a:off x="549146" y="213123"/>
          <a:ext cx="9680169" cy="6187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99480">
                  <a:extLst>
                    <a:ext uri="{9D8B030D-6E8A-4147-A177-3AD203B41FA5}">
                      <a16:colId xmlns:a16="http://schemas.microsoft.com/office/drawing/2014/main" val="3623963952"/>
                    </a:ext>
                  </a:extLst>
                </a:gridCol>
                <a:gridCol w="4980689">
                  <a:extLst>
                    <a:ext uri="{9D8B030D-6E8A-4147-A177-3AD203B41FA5}">
                      <a16:colId xmlns:a16="http://schemas.microsoft.com/office/drawing/2014/main" val="3406701806"/>
                    </a:ext>
                  </a:extLst>
                </a:gridCol>
              </a:tblGrid>
              <a:tr h="323601">
                <a:tc>
                  <a:txBody>
                    <a:bodyPr/>
                    <a:lstStyle/>
                    <a:p>
                      <a:r>
                        <a:rPr lang="ru-RU" dirty="0" smtClean="0"/>
                        <a:t>Проблемы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Решения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4545631"/>
                  </a:ext>
                </a:extLst>
              </a:tr>
              <a:tr h="271293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Отсутствие информационной независимости в части инфраструктуры. Сайт, почта, рассылки.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8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Работа</a:t>
                      </a:r>
                      <a:r>
                        <a:rPr lang="ru-RU" sz="1800" b="0" i="0" u="none" strike="noStrike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над собственной инфраструктурой. Есть Сайт </a:t>
                      </a:r>
                      <a:r>
                        <a:rPr lang="ru-RU" b="1" dirty="0" smtClean="0"/>
                        <a:t>Профсоюз работников РАН.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8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Развивать платформу </a:t>
                      </a:r>
                      <a:r>
                        <a:rPr lang="ru-RU" sz="1800" b="1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 едином сайте Профсоюза работников РАН</a:t>
                      </a:r>
                      <a:r>
                        <a:rPr lang="ru-RU" sz="18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и предоставлять функционал: почта корпоративная почта, размещение страниц организаций. </a:t>
                      </a:r>
                      <a:r>
                        <a:rPr lang="ru-RU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Актуально для маленьких </a:t>
                      </a:r>
                      <a:r>
                        <a:rPr lang="ru-RU" sz="1400" b="0" i="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проф.орг</a:t>
                      </a:r>
                      <a:r>
                        <a:rPr lang="ru-RU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где нет возможности завести свою инфраструктуру, но сохранить информационную независимость.</a:t>
                      </a:r>
                      <a:r>
                        <a:rPr lang="ru-RU" sz="18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2184529"/>
                  </a:ext>
                </a:extLst>
              </a:tr>
              <a:tr h="1516049">
                <a:tc>
                  <a:txBody>
                    <a:bodyPr/>
                    <a:lstStyle/>
                    <a:p>
                      <a:r>
                        <a:rPr lang="ru-RU" dirty="0" smtClean="0"/>
                        <a:t>Низкий</a:t>
                      </a:r>
                      <a:r>
                        <a:rPr lang="ru-RU" baseline="0" dirty="0" smtClean="0"/>
                        <a:t> уровень публичности и открытости. </a:t>
                      </a:r>
                    </a:p>
                    <a:p>
                      <a:r>
                        <a:rPr lang="ru-RU" baseline="0" dirty="0" smtClean="0"/>
                        <a:t>Отсутствие ТГ, ВК (Отсутствие необходимых компетенций работы в публичном поле, а те кто умеют не заинтересованы)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 smtClean="0"/>
                        <a:t>Публикация</a:t>
                      </a:r>
                      <a:r>
                        <a:rPr lang="ru-RU" baseline="0" dirty="0" smtClean="0"/>
                        <a:t> документов, протоколов первички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b="0" dirty="0" smtClean="0"/>
                        <a:t>Публикация критического отклика</a:t>
                      </a:r>
                      <a:endParaRPr lang="ru-RU" b="0" baseline="0" dirty="0" smtClean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baseline="0" dirty="0" smtClean="0"/>
                        <a:t>Обучение работы в публичном поле, более активное присутствие членов Профкома в ТГ/ВК группах ИПФ. Привлечение аудитории полезным контентом (за счёт чего функционирует Зоопарк ... ?!)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baseline="0" dirty="0" smtClean="0"/>
                        <a:t>Онлайн-трансляции</a:t>
                      </a:r>
                      <a:r>
                        <a:rPr lang="ru-RU" baseline="0" dirty="0" smtClean="0"/>
                        <a:t>.</a:t>
                      </a:r>
                      <a:endParaRPr lang="en-US" baseline="0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67106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53522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6445989"/>
              </p:ext>
            </p:extLst>
          </p:nvPr>
        </p:nvGraphicFramePr>
        <p:xfrm>
          <a:off x="493756" y="941856"/>
          <a:ext cx="9744106" cy="210312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872053">
                  <a:extLst>
                    <a:ext uri="{9D8B030D-6E8A-4147-A177-3AD203B41FA5}">
                      <a16:colId xmlns:a16="http://schemas.microsoft.com/office/drawing/2014/main" val="596120412"/>
                    </a:ext>
                  </a:extLst>
                </a:gridCol>
                <a:gridCol w="4872053">
                  <a:extLst>
                    <a:ext uri="{9D8B030D-6E8A-4147-A177-3AD203B41FA5}">
                      <a16:colId xmlns:a16="http://schemas.microsoft.com/office/drawing/2014/main" val="28347951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Информирование</a:t>
                      </a:r>
                      <a:r>
                        <a:rPr lang="en-US" baseline="0" dirty="0" smtClean="0"/>
                        <a:t> </a:t>
                      </a:r>
                      <a:r>
                        <a:rPr lang="ru-RU" baseline="0" dirty="0" smtClean="0"/>
                        <a:t>новых членов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aseline="0" dirty="0" smtClean="0"/>
                        <a:t>Создание ИИ бота – отвечающего на вопросы по профсоюзе, осуществляющего предварительную юр. консультацию</a:t>
                      </a:r>
                    </a:p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71612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Низкая вовлеченность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Электронная доска почёта. </a:t>
                      </a:r>
                      <a:r>
                        <a:rPr lang="ru-RU" b="1" dirty="0" smtClean="0"/>
                        <a:t>Публично благодарить</a:t>
                      </a:r>
                      <a:r>
                        <a:rPr lang="ru-RU" dirty="0" smtClean="0"/>
                        <a:t> активистов и отмечать тех, чьи предложения были реализованы.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53562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36265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Профит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1476926"/>
            <a:ext cx="8596668" cy="3880773"/>
          </a:xfrm>
        </p:spPr>
        <p:txBody>
          <a:bodyPr/>
          <a:lstStyle/>
          <a:p>
            <a:r>
              <a:rPr lang="ru-RU" b="1" dirty="0"/>
              <a:t>Повышение доверия</a:t>
            </a:r>
            <a:r>
              <a:rPr lang="ru-RU" dirty="0"/>
              <a:t> к профсоюзной организации.</a:t>
            </a:r>
          </a:p>
          <a:p>
            <a:r>
              <a:rPr lang="ru-RU" b="1" dirty="0"/>
              <a:t>Рост информированности</a:t>
            </a:r>
            <a:r>
              <a:rPr lang="ru-RU" dirty="0"/>
              <a:t> и, как следствие, </a:t>
            </a:r>
            <a:r>
              <a:rPr lang="ru-RU" b="1" dirty="0"/>
              <a:t>рост активности</a:t>
            </a:r>
            <a:r>
              <a:rPr lang="ru-RU" dirty="0"/>
              <a:t> членов профсоюза.</a:t>
            </a:r>
          </a:p>
          <a:p>
            <a:r>
              <a:rPr lang="ru-RU" b="1" dirty="0"/>
              <a:t>Укрепление нашей переговорной позиции</a:t>
            </a:r>
            <a:r>
              <a:rPr lang="ru-RU" dirty="0"/>
              <a:t> с администрацией, потому что мы будем действовать от имени сплоченного и информированного коллектива.</a:t>
            </a:r>
          </a:p>
          <a:p>
            <a:r>
              <a:rPr lang="ru-RU" b="1" dirty="0" smtClean="0"/>
              <a:t>Приход новых </a:t>
            </a:r>
            <a:r>
              <a:rPr lang="ru-RU" b="1" dirty="0"/>
              <a:t>членов</a:t>
            </a:r>
            <a:r>
              <a:rPr lang="ru-RU" dirty="0"/>
              <a:t>, которые увидят, что профсоюз – это современная, открытая и полезная организация.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14322804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79</TotalTime>
  <Words>300</Words>
  <Application>Microsoft Office PowerPoint</Application>
  <PresentationFormat>Широкоэкранный</PresentationFormat>
  <Paragraphs>36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0" baseType="lpstr">
      <vt:lpstr>Arial</vt:lpstr>
      <vt:lpstr>Trebuchet MS</vt:lpstr>
      <vt:lpstr>Wingdings 3</vt:lpstr>
      <vt:lpstr>Аспект</vt:lpstr>
      <vt:lpstr>«Инфокоммуникационная работа профсоюза в ННРО и ИПФ:  проблемы и решения».</vt:lpstr>
      <vt:lpstr>Нижегородская региональная организация Профсоюза работников РАН  </vt:lpstr>
      <vt:lpstr>ППО ИПФ РАН</vt:lpstr>
      <vt:lpstr>Презентация PowerPoint</vt:lpstr>
      <vt:lpstr>Презентация PowerPoint</vt:lpstr>
      <vt:lpstr>Профит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«Инфокоммуникационная работа профсоюза в ННРО и ИПФ:  проблемы и решения».</dc:title>
  <dc:creator>noksel</dc:creator>
  <cp:lastModifiedBy>noksel</cp:lastModifiedBy>
  <cp:revision>13</cp:revision>
  <dcterms:created xsi:type="dcterms:W3CDTF">2025-09-24T10:48:21Z</dcterms:created>
  <dcterms:modified xsi:type="dcterms:W3CDTF">2025-09-24T12:14:06Z</dcterms:modified>
</cp:coreProperties>
</file>