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302" r:id="rId5"/>
    <p:sldId id="303" r:id="rId6"/>
    <p:sldId id="304" r:id="rId7"/>
    <p:sldId id="307" r:id="rId8"/>
    <p:sldId id="308" r:id="rId9"/>
    <p:sldId id="301" r:id="rId10"/>
    <p:sldId id="305" r:id="rId11"/>
    <p:sldId id="306" r:id="rId12"/>
    <p:sldId id="309" r:id="rId13"/>
    <p:sldId id="310" r:id="rId14"/>
    <p:sldId id="311" r:id="rId15"/>
    <p:sldId id="300" r:id="rId16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1CEC"/>
    <a:srgbClr val="E32636"/>
    <a:srgbClr val="474A51"/>
    <a:srgbClr val="900020"/>
    <a:srgbClr val="7B001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200" d="100"/>
          <a:sy n="200" d="100"/>
        </p:scale>
        <p:origin x="-900" y="-15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CE325F-1F30-4EAC-8391-2640297A6728}" type="datetimeFigureOut">
              <a:rPr lang="ru-RU" smtClean="0"/>
              <a:pPr/>
              <a:t>23.09.2025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8E2578-8BA6-463C-982F-D3B1E56ADC3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00721-2669-4C5F-9D4D-CC67491E5CC3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6BA97-5F2D-4AA4-8F42-3CCC5B467B24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AD956-CDFB-46B2-AF09-B3A9ED54AFD5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F934C5-1AF1-4E7D-8C34-CA8936186732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F6965-0415-4F4A-ADDC-B23F7A17462A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A851B2-1CB2-4442-959C-696D5A6737B9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450CC-2A23-44C3-A4D5-1C17CBAB2CCE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B33601-938F-404C-AE57-6DE3FD897A2B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3BA17-4ADF-430A-AB89-7E5345FFFBCB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29460-BAB6-4519-B8C3-CD3CC63AE098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946DD-1B6B-4173-8B94-01D2223E80DC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AF5786-DCC3-497A-877A-D02E5EAC4749}" type="datetime1">
              <a:rPr lang="ru-RU" smtClean="0"/>
              <a:pPr/>
              <a:t>23.09.2025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KM\Desktop\DSCF410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0" y="1059582"/>
            <a:ext cx="91440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spc="150" dirty="0" smtClean="0">
                <a:ln w="11430"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  <a:t>Как помочь РНФ стать более</a:t>
            </a:r>
            <a:br>
              <a:rPr lang="ru-RU" sz="2800" b="1" spc="150" dirty="0" smtClean="0">
                <a:ln w="11430"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</a:br>
            <a:r>
              <a:rPr lang="ru-RU" sz="2800" b="1" spc="150" dirty="0" smtClean="0">
                <a:ln w="11430">
                  <a:noFill/>
                </a:ln>
                <a:solidFill>
                  <a:srgbClr val="F8F8F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 Math" pitchFamily="18" charset="0"/>
                <a:cs typeface="Arial" pitchFamily="34" charset="0"/>
              </a:rPr>
              <a:t>эффективным инструментом поддержки научной молодежи и коллективов</a:t>
            </a:r>
            <a:endParaRPr lang="ru-RU" sz="3200" dirty="0">
              <a:ln w="11430"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95486"/>
            <a:ext cx="9108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  <a:latin typeface="Arial" pitchFamily="34" charset="0"/>
                <a:ea typeface="Cambria" pitchFamily="18" charset="0"/>
                <a:cs typeface="Arial" pitchFamily="34" charset="0"/>
              </a:rPr>
              <a:t>XXX Всероссийская (Поволжская) Ассамблея Профсоюза работников РАН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79512" y="3109486"/>
            <a:ext cx="72008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" pitchFamily="18" charset="0"/>
                <a:cs typeface="Arial" pitchFamily="34" charset="0"/>
              </a:rPr>
              <a:t>МИНЕЕВ КИРИЛЛ ВЛАДИМИРОВИЧ</a:t>
            </a:r>
            <a:endParaRPr lang="ru-RU" sz="20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Cambria" pitchFamily="18" charset="0"/>
              <a:cs typeface="Arial" pitchFamily="34" charset="0"/>
            </a:endParaRPr>
          </a:p>
          <a:p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" pitchFamily="18" charset="0"/>
                <a:cs typeface="Arial" pitchFamily="34" charset="0"/>
              </a:rPr>
              <a:t>с.н.с. ИПФ РАН, доцент НГТУ им. Р.Е. Алексеева,</a:t>
            </a:r>
          </a:p>
          <a:p>
            <a:r>
              <a:rPr lang="ru-RU" sz="14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mbria" pitchFamily="18" charset="0"/>
                <a:cs typeface="Arial" pitchFamily="34" charset="0"/>
              </a:rPr>
              <a:t>кандидат технических наук</a:t>
            </a:r>
          </a:p>
          <a:p>
            <a:pPr algn="ctr"/>
            <a:endParaRPr lang="ru-RU" sz="14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815031"/>
            <a:ext cx="914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smtClean="0">
                <a:solidFill>
                  <a:schemeClr val="bg1"/>
                </a:solidFill>
                <a:latin typeface="Arial" pitchFamily="34" charset="0"/>
                <a:ea typeface="Cambria" pitchFamily="18" charset="0"/>
                <a:cs typeface="Arial" pitchFamily="34" charset="0"/>
              </a:rPr>
              <a:t>Нижний Новгород, 2025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323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/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По следам Школы РНФ                     </a:t>
            </a:r>
            <a:r>
              <a:rPr lang="ru-RU" sz="20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(9-10 сен. 2025 г.)</a:t>
            </a:r>
            <a:endParaRPr lang="ru-RU" sz="2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0" y="4299942"/>
            <a:ext cx="9144000" cy="7920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179388" indent="1588">
              <a:spcBef>
                <a:spcPts val="1000"/>
              </a:spcBef>
            </a:pPr>
            <a:r>
              <a:rPr lang="ru-RU" sz="1400" dirty="0" smtClean="0">
                <a:latin typeface="Arial" pitchFamily="34" charset="0"/>
                <a:cs typeface="Arial" pitchFamily="34" charset="0"/>
              </a:rPr>
              <a:t>Зам. ген. директора РНФ </a:t>
            </a:r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Андрей Николаевич Блинов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рассказал о системе экспертизы, конкурсных отборах и практических советах для заявителей. Отдельный блок был посвящен молодежным программам РНФ.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		                                      </a:t>
            </a:r>
            <a:r>
              <a:rPr lang="ru-RU" sz="1100" i="1" dirty="0" smtClean="0">
                <a:latin typeface="Arial" pitchFamily="34" charset="0"/>
                <a:cs typeface="Arial" pitchFamily="34" charset="0"/>
              </a:rPr>
              <a:t>видеозапись: </a:t>
            </a:r>
            <a:r>
              <a:rPr lang="en-US" sz="1100" i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https://vkvideo.ru/video-197721333_456239126</a:t>
            </a:r>
            <a:endParaRPr lang="ru-RU" sz="1400" i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-193166" y="244633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2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https://sun9-46.userapi.com/s/v1/if2/zf-GBjiME2h1RG776zM34FFxjXdvTwVQfV1nEDtnvJLecbq64YSUTKfRS2Ct1Bm6uOTEKGXD2wbh-cEN50lsU5Uu.jpg?quality=95&amp;as=32x21,48x32,72x48,108x72,160x107,240x160,360x240,480x320,540x360,640x427,720x481,1080x721,1092x729&amp;from=bu&amp;cs=1092x0"/>
          <p:cNvPicPr>
            <a:picLocks noChangeAspect="1" noChangeArrowheads="1"/>
          </p:cNvPicPr>
          <p:nvPr/>
        </p:nvPicPr>
        <p:blipFill>
          <a:blip r:embed="rId2" cstate="print"/>
          <a:srcRect r="17836" b="17836"/>
          <a:stretch>
            <a:fillRect/>
          </a:stretch>
        </p:blipFill>
        <p:spPr bwMode="auto">
          <a:xfrm>
            <a:off x="251519" y="699542"/>
            <a:ext cx="2696595" cy="1800200"/>
          </a:xfrm>
          <a:prstGeom prst="rect">
            <a:avLst/>
          </a:prstGeom>
          <a:noFill/>
        </p:spPr>
      </p:pic>
      <p:pic>
        <p:nvPicPr>
          <p:cNvPr id="3078" name="Picture 6" descr="https://sun9-25.userapi.com/s/v1/if2/EFff1qgP-9FtX-nruu-5aa_B6HZK17LbaiRu8-QwUc_zsMbj3FmmmASV4xQzTh4fCbNOukTCL4eCnl4mhHoH6LEa.jpg?quality=95&amp;as=32x21,48x32,72x48,108x72,160x107,240x160,360x240,480x320,540x360,640x427,720x480,1080x721,1280x854&amp;from=bu&amp;cs=128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7734"/>
            <a:ext cx="2698191" cy="1800199"/>
          </a:xfrm>
          <a:prstGeom prst="rect">
            <a:avLst/>
          </a:prstGeom>
          <a:noFill/>
        </p:spPr>
      </p:pic>
      <p:pic>
        <p:nvPicPr>
          <p:cNvPr id="3076" name="Picture 4" descr="https://sun9-79.userapi.com/s/v1/if2/Gz_ND-Hyt_Je9qBlCt9jXVr1Njnb4fEMprcu2qf9QSaJNS71SYnOtxWxTXj4D-1bMzPLtNHE2QmuY0cRlBm1_-PJ.jpg?quality=95&amp;as=32x21,48x32,72x48,108x72,160x107,240x160,360x240,480x320,540x360,640x427,720x480,1080x721,1280x854&amp;from=bu&amp;cs=1280x0"/>
          <p:cNvPicPr>
            <a:picLocks noChangeAspect="1" noChangeArrowheads="1"/>
          </p:cNvPicPr>
          <p:nvPr/>
        </p:nvPicPr>
        <p:blipFill>
          <a:blip r:embed="rId4" cstate="print"/>
          <a:srcRect b="10204"/>
          <a:stretch>
            <a:fillRect/>
          </a:stretch>
        </p:blipFill>
        <p:spPr bwMode="auto">
          <a:xfrm>
            <a:off x="2915816" y="699542"/>
            <a:ext cx="5889416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одержимое 2"/>
          <p:cNvSpPr txBox="1">
            <a:spLocks/>
          </p:cNvSpPr>
          <p:nvPr/>
        </p:nvSpPr>
        <p:spPr>
          <a:xfrm>
            <a:off x="107504" y="627534"/>
            <a:ext cx="8928992" cy="567604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noProof="0" dirty="0" smtClean="0">
                <a:latin typeface="Arial" pitchFamily="34" charset="0"/>
                <a:cs typeface="Arial" pitchFamily="34" charset="0"/>
              </a:rPr>
              <a:t>Финансирование проектов:</a:t>
            </a:r>
            <a:r>
              <a:rPr lang="ru-RU" sz="1200" b="1" noProof="0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	 40,7 млрд. руб., </a:t>
            </a:r>
            <a:r>
              <a:rPr lang="ru-RU" sz="1200" b="1" noProof="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ru-RU" sz="1200" b="1" noProof="0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10,8 тыс. реализуемых проектов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noProof="0" dirty="0" smtClean="0">
                <a:latin typeface="Arial" pitchFamily="34" charset="0"/>
                <a:cs typeface="Arial" pitchFamily="34" charset="0"/>
              </a:rPr>
              <a:t>Гранты выделяются на:  	- инициативных ученых,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			- решение конкретных задач (Приоритеты, ТЗ).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noProof="0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Грант (проект) РНФ имеет начало и конец.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noProof="0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Шансы  поддержки проекта от 1 к 20 (большие гранты), до 1 к 5 (молодежные гранты). </a:t>
            </a:r>
            <a:r>
              <a:rPr lang="ru-RU" sz="12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В среднем: 1 к 10.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Перспективы РНФ:</a:t>
            </a: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	- усиление ориентированности на решение задач научно-технологического развития РФ,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		- проведение конкурсов по заказным тематикам от ведомств как в области 			фундаментальных, так и прикладных исследований,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		- привлечение технологических партнеров для финансирования исследований, развитие 		института квалифицированного заказчика,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		- совершенствование экспертизы,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		- цифровая трансформация.	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noProof="0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noProof="0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1D3C7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1D3C7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i="1" dirty="0" smtClean="0">
              <a:solidFill>
                <a:srgbClr val="474A51"/>
              </a:solidFill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23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/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Ключевые выводы</a:t>
            </a:r>
            <a:endParaRPr lang="ru-RU" sz="2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-193166" y="244633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3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339502"/>
            <a:ext cx="847360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4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5536" y="4681468"/>
            <a:ext cx="756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слайд из презентации А.Н. </a:t>
            </a:r>
            <a:r>
              <a:rPr lang="ru-RU" sz="1200" b="1" i="1" dirty="0" err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Блинова</a:t>
            </a:r>
            <a:r>
              <a:rPr lang="ru-RU" sz="1200" b="1" i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 от 09.09.2025 г.</a:t>
            </a:r>
            <a:endParaRPr lang="ru-RU" sz="1200" b="1" i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339502"/>
            <a:ext cx="847360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5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1763688" y="1707654"/>
            <a:ext cx="3888432" cy="936104"/>
          </a:xfrm>
          <a:prstGeom prst="straightConnector1">
            <a:avLst/>
          </a:prstGeom>
          <a:ln w="28575">
            <a:solidFill>
              <a:srgbClr val="1C1CE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347864" y="1491630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резкое снижение числа опытных руководителей*</a:t>
            </a:r>
            <a:endParaRPr lang="ru-RU" sz="16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5536" y="4681468"/>
            <a:ext cx="75608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*отдельные проекты только для руководителей в возрасте до 35 лет </a:t>
            </a:r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7" y="339502"/>
            <a:ext cx="8473606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6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 rot="5400000" flipH="1" flipV="1">
            <a:off x="1007604" y="3039802"/>
            <a:ext cx="2952328" cy="0"/>
          </a:xfrm>
          <a:prstGeom prst="line">
            <a:avLst/>
          </a:prstGeom>
          <a:ln w="38100">
            <a:solidFill>
              <a:srgbClr val="E3263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827584" y="4443958"/>
            <a:ext cx="26997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до 39 лет</a:t>
            </a:r>
          </a:p>
          <a:p>
            <a:pPr algn="ctr"/>
            <a:r>
              <a:rPr lang="ru-RU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включительно</a:t>
            </a:r>
            <a:endParaRPr lang="ru-RU" sz="1600" b="1" dirty="0">
              <a:solidFill>
                <a:srgbClr val="E32636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2" name="Прямая со стрелкой 11"/>
          <p:cNvCxnSpPr/>
          <p:nvPr/>
        </p:nvCxnSpPr>
        <p:spPr>
          <a:xfrm>
            <a:off x="2627784" y="1707654"/>
            <a:ext cx="1944216" cy="1008112"/>
          </a:xfrm>
          <a:prstGeom prst="straightConnector1">
            <a:avLst/>
          </a:prstGeom>
          <a:ln w="28575">
            <a:solidFill>
              <a:srgbClr val="1C1CE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rot="10800000">
            <a:off x="2483768" y="2902112"/>
            <a:ext cx="2880320" cy="0"/>
          </a:xfrm>
          <a:prstGeom prst="line">
            <a:avLst/>
          </a:prstGeom>
          <a:ln w="19050">
            <a:solidFill>
              <a:srgbClr val="E3263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 rot="10800000">
            <a:off x="899592" y="1563637"/>
            <a:ext cx="1584176" cy="0"/>
          </a:xfrm>
          <a:prstGeom prst="line">
            <a:avLst/>
          </a:prstGeom>
          <a:ln w="19050">
            <a:solidFill>
              <a:srgbClr val="E3263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843808" y="2525140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en-US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y</a:t>
            </a:r>
            <a:endParaRPr lang="ru-RU" sz="1600" b="1" dirty="0">
              <a:solidFill>
                <a:srgbClr val="E32636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Прямая соединительная линия 20"/>
          <p:cNvCxnSpPr/>
          <p:nvPr/>
        </p:nvCxnSpPr>
        <p:spPr>
          <a:xfrm rot="5400000" flipH="1" flipV="1">
            <a:off x="2807804" y="2705207"/>
            <a:ext cx="360040" cy="0"/>
          </a:xfrm>
          <a:prstGeom prst="line">
            <a:avLst/>
          </a:prstGeom>
          <a:ln w="38100">
            <a:solidFill>
              <a:srgbClr val="E3263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323528" y="1563638"/>
            <a:ext cx="7920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Δ</a:t>
            </a:r>
            <a:r>
              <a:rPr lang="en-US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y</a:t>
            </a:r>
            <a:endParaRPr lang="ru-RU" sz="1600" b="1" dirty="0">
              <a:solidFill>
                <a:srgbClr val="E32636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Прямая соединительная линия 23"/>
          <p:cNvCxnSpPr/>
          <p:nvPr/>
        </p:nvCxnSpPr>
        <p:spPr>
          <a:xfrm rot="5400000" flipH="1" flipV="1">
            <a:off x="791580" y="1743705"/>
            <a:ext cx="360040" cy="0"/>
          </a:xfrm>
          <a:prstGeom prst="line">
            <a:avLst/>
          </a:prstGeom>
          <a:ln w="38100">
            <a:solidFill>
              <a:srgbClr val="E32636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rot="10800000">
            <a:off x="2483768" y="2520954"/>
            <a:ext cx="936104" cy="0"/>
          </a:xfrm>
          <a:prstGeom prst="line">
            <a:avLst/>
          </a:prstGeom>
          <a:ln w="19050">
            <a:solidFill>
              <a:srgbClr val="E32636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5364088" y="4465444"/>
            <a:ext cx="26997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пенсионный возраст</a:t>
            </a:r>
            <a:endParaRPr lang="ru-RU" sz="1600" b="1" dirty="0">
              <a:solidFill>
                <a:srgbClr val="E3263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5148064" y="3939902"/>
            <a:ext cx="3168352" cy="864096"/>
          </a:xfrm>
          <a:prstGeom prst="rect">
            <a:avLst/>
          </a:prstGeom>
          <a:solidFill>
            <a:srgbClr val="E32636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TextBox 33"/>
          <p:cNvSpPr txBox="1"/>
          <p:nvPr/>
        </p:nvSpPr>
        <p:spPr>
          <a:xfrm>
            <a:off x="3419872" y="1779662"/>
            <a:ext cx="28083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Шанс на поддержку заявки 1 к 10</a:t>
            </a:r>
            <a:endParaRPr lang="ru-RU" sz="16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534989"/>
            <a:ext cx="8337977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7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323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/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Половозрастная пирамида</a:t>
            </a:r>
            <a:endParaRPr lang="ru-RU" sz="2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5400000">
            <a:off x="-193166" y="244633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179512" y="1091520"/>
            <a:ext cx="88569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000" i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разработчик:  программист </a:t>
            </a:r>
            <a:r>
              <a:rPr lang="ru-RU" sz="1000" i="1" dirty="0" err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Сармин</a:t>
            </a:r>
            <a:r>
              <a:rPr lang="ru-RU" sz="1000" i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 Алексей,</a:t>
            </a:r>
          </a:p>
          <a:p>
            <a:pPr algn="r"/>
            <a:r>
              <a:rPr lang="ru-RU" sz="1000" i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график построен по данным Федеральной службы государственной статистики</a:t>
            </a:r>
            <a:endParaRPr lang="ru-RU" sz="1000" i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 t="23883"/>
          <a:stretch>
            <a:fillRect/>
          </a:stretch>
        </p:blipFill>
        <p:spPr bwMode="auto">
          <a:xfrm>
            <a:off x="323528" y="1635646"/>
            <a:ext cx="8337977" cy="3507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8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323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/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Половозрастная пирамида</a:t>
            </a:r>
            <a:endParaRPr lang="ru-RU" sz="2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 rot="5400000">
            <a:off x="-193166" y="244633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9" name="Прямая соединительная линия 28"/>
          <p:cNvCxnSpPr/>
          <p:nvPr/>
        </p:nvCxnSpPr>
        <p:spPr>
          <a:xfrm rot="5400000" flipH="1" flipV="1">
            <a:off x="1876780" y="2823778"/>
            <a:ext cx="38164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Прямая соединительная линия 31"/>
          <p:cNvCxnSpPr/>
          <p:nvPr/>
        </p:nvCxnSpPr>
        <p:spPr>
          <a:xfrm rot="5400000" flipH="1" flipV="1">
            <a:off x="3743908" y="2823778"/>
            <a:ext cx="38164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Прямая соединительная линия 32"/>
          <p:cNvCxnSpPr/>
          <p:nvPr/>
        </p:nvCxnSpPr>
        <p:spPr>
          <a:xfrm rot="5400000" flipH="1" flipV="1">
            <a:off x="755132" y="2823778"/>
            <a:ext cx="3816424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55576" y="105958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перспективы</a:t>
            </a:r>
            <a:endParaRPr lang="ru-RU" sz="16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11760" y="105958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амбиции</a:t>
            </a:r>
            <a:endParaRPr lang="ru-RU" sz="16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51920" y="105958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опыт</a:t>
            </a:r>
            <a:endParaRPr lang="ru-RU" sz="1600" b="1" dirty="0">
              <a:solidFill>
                <a:srgbClr val="E3263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24128" y="1059582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мудрость</a:t>
            </a:r>
            <a:endParaRPr lang="ru-RU" sz="16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Овал 17"/>
          <p:cNvSpPr/>
          <p:nvPr/>
        </p:nvSpPr>
        <p:spPr>
          <a:xfrm>
            <a:off x="3059832" y="1779662"/>
            <a:ext cx="1224136" cy="720080"/>
          </a:xfrm>
          <a:prstGeom prst="ellipse">
            <a:avLst/>
          </a:prstGeom>
          <a:noFill/>
          <a:ln>
            <a:solidFill>
              <a:srgbClr val="E326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/>
          <p:cNvSpPr/>
          <p:nvPr/>
        </p:nvSpPr>
        <p:spPr>
          <a:xfrm>
            <a:off x="3131840" y="3939902"/>
            <a:ext cx="1224136" cy="720080"/>
          </a:xfrm>
          <a:prstGeom prst="ellipse">
            <a:avLst/>
          </a:prstGeom>
          <a:noFill/>
          <a:ln>
            <a:solidFill>
              <a:srgbClr val="1C1CE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24" name="Прямая со стрелкой 23"/>
          <p:cNvCxnSpPr/>
          <p:nvPr/>
        </p:nvCxnSpPr>
        <p:spPr>
          <a:xfrm>
            <a:off x="4251325" y="4517554"/>
            <a:ext cx="896739" cy="1588"/>
          </a:xfrm>
          <a:prstGeom prst="straightConnector1">
            <a:avLst/>
          </a:prstGeom>
          <a:ln w="28575">
            <a:solidFill>
              <a:srgbClr val="1C1CEC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4171950" y="1925266"/>
            <a:ext cx="904106" cy="1588"/>
          </a:xfrm>
          <a:prstGeom prst="straightConnector1">
            <a:avLst/>
          </a:prstGeom>
          <a:ln w="28575">
            <a:solidFill>
              <a:srgbClr val="E32636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3735462" y="1635646"/>
            <a:ext cx="16561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3-5 </a:t>
            </a:r>
            <a:r>
              <a:rPr lang="ru-RU" sz="1600" b="1" dirty="0" smtClean="0">
                <a:solidFill>
                  <a:srgbClr val="E32636"/>
                </a:solidFill>
                <a:latin typeface="Arial" pitchFamily="34" charset="0"/>
                <a:cs typeface="Arial" pitchFamily="34" charset="0"/>
              </a:rPr>
              <a:t>лет</a:t>
            </a:r>
            <a:endParaRPr lang="ru-RU" sz="1600" b="1" dirty="0">
              <a:solidFill>
                <a:srgbClr val="E3263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195736" y="57701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25 лет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419872" y="57701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40 лет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220072" y="577012"/>
            <a:ext cx="9361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latin typeface="Arial" pitchFamily="34" charset="0"/>
                <a:cs typeface="Arial" pitchFamily="34" charset="0"/>
              </a:rPr>
              <a:t>65 лет</a:t>
            </a:r>
            <a:endParaRPr lang="ru-RU" sz="1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30600"/>
            <a:ext cx="8926106" cy="457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9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5536" y="4681468"/>
            <a:ext cx="75608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слайд из презентации А.Н. </a:t>
            </a:r>
            <a:r>
              <a:rPr lang="ru-RU" sz="1200" b="1" i="1" dirty="0" err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Блинова</a:t>
            </a:r>
            <a:r>
              <a:rPr lang="ru-RU" sz="1200" b="1" i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 от 09.09.2025 г.</a:t>
            </a:r>
            <a:endParaRPr lang="ru-RU" sz="1200" b="1" i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230600"/>
            <a:ext cx="8926106" cy="4573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10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7504" y="1707654"/>
            <a:ext cx="10801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Создание</a:t>
            </a:r>
          </a:p>
          <a:p>
            <a:pPr algn="ctr"/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РНФ</a:t>
            </a:r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5936" y="2211710"/>
            <a:ext cx="20162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Пандемия </a:t>
            </a:r>
            <a:r>
              <a:rPr lang="en-US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COVID-19</a:t>
            </a:r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24128" y="1544474"/>
            <a:ext cx="9361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Начало</a:t>
            </a:r>
          </a:p>
          <a:p>
            <a:pPr algn="ctr"/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СВО</a:t>
            </a:r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2360" y="1255861"/>
            <a:ext cx="9361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???</a:t>
            </a:r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Projects\Python_projects\RSF\plot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699542"/>
            <a:ext cx="8754386" cy="439248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11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0" y="323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/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Коэффициент поддержки заявок в </a:t>
            </a:r>
            <a:r>
              <a:rPr lang="ru-RU" sz="2800" b="1" dirty="0" err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Ниж</a:t>
            </a:r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. обл.</a:t>
            </a:r>
            <a:endParaRPr lang="ru-RU" sz="2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-193166" y="244633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6660232" y="3507854"/>
            <a:ext cx="20882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Второй год подряд на уровне 20%</a:t>
            </a:r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одержимое 2"/>
          <p:cNvSpPr txBox="1">
            <a:spLocks/>
          </p:cNvSpPr>
          <p:nvPr/>
        </p:nvSpPr>
        <p:spPr>
          <a:xfrm>
            <a:off x="107504" y="627534"/>
            <a:ext cx="8928992" cy="567604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noProof="0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noProof="0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1D3C7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1D3C7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i="1" dirty="0" smtClean="0">
              <a:solidFill>
                <a:srgbClr val="474A51"/>
              </a:solidFill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23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/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Опасения у молодых ученых</a:t>
            </a:r>
            <a:endParaRPr lang="ru-RU" sz="2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-193166" y="244633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12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4222" y="895821"/>
            <a:ext cx="2223099" cy="1716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522214" y="2624013"/>
            <a:ext cx="2298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smtClean="0"/>
              <a:t>La persistance de la mémoire</a:t>
            </a:r>
            <a:endParaRPr lang="ru-RU" sz="1400" dirty="0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59904" y="779934"/>
            <a:ext cx="6256312" cy="409607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Перешагнуть в категорию «тем кому за…» и «портить статистику» молодому руководителю гранта.</a:t>
            </a:r>
          </a:p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В случае отклонения заявки потерять компетенции в направлении, которое развивалось за счет средств РНФ, и, тем самым, «остаться не у дел».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Получить поддержку проекта связанного с экспериментальными исследованиями в 2025 году в лимитах, установленных в прошлом десятилетии.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Невозможность прогнозировать финансовое благосостояние семьи. Отсутствуют государственные гарантии в виде фиксированной окладной ставки, обеспечивающей достойный уровень жизни.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одержимое 2"/>
          <p:cNvSpPr txBox="1">
            <a:spLocks/>
          </p:cNvSpPr>
          <p:nvPr/>
        </p:nvSpPr>
        <p:spPr>
          <a:xfrm>
            <a:off x="107504" y="627534"/>
            <a:ext cx="8928992" cy="567604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200" b="1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noProof="0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b="1" noProof="0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i="1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1D3C7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1" u="none" strike="noStrike" kern="1200" cap="none" spc="0" normalizeH="0" baseline="0" noProof="0" dirty="0" smtClean="0">
              <a:ln>
                <a:noFill/>
              </a:ln>
              <a:solidFill>
                <a:srgbClr val="1D3C7A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lang="ru-RU" sz="1200" i="1" dirty="0" smtClean="0">
              <a:solidFill>
                <a:srgbClr val="474A51"/>
              </a:solidFill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1200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323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/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Опасения у молодых ученых</a:t>
            </a:r>
            <a:endParaRPr lang="ru-RU" sz="2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-193166" y="244633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13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94222" y="895821"/>
            <a:ext cx="2223099" cy="1716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ик 8"/>
          <p:cNvSpPr/>
          <p:nvPr/>
        </p:nvSpPr>
        <p:spPr>
          <a:xfrm>
            <a:off x="6522214" y="2624013"/>
            <a:ext cx="229825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1400" i="1" dirty="0" smtClean="0"/>
              <a:t>La persistance de la mémoire</a:t>
            </a:r>
            <a:endParaRPr lang="ru-RU" sz="1400" dirty="0"/>
          </a:p>
        </p:txBody>
      </p:sp>
      <p:sp>
        <p:nvSpPr>
          <p:cNvPr id="10" name="Содержимое 2"/>
          <p:cNvSpPr txBox="1">
            <a:spLocks/>
          </p:cNvSpPr>
          <p:nvPr/>
        </p:nvSpPr>
        <p:spPr>
          <a:xfrm>
            <a:off x="259904" y="779934"/>
            <a:ext cx="6256312" cy="409607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Перешагнуть в категорию «тем кому за…» и «портить статистику» молодому руководителю гранта.</a:t>
            </a:r>
          </a:p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В случае отклонения заявки потерять компетенции в направлении, которое развивалось за счет средств РНФ, и, тем самым, «остаться не у дел».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Получить поддержку проекта связанного с экспериментальными исследованиями в 2025 году в лимитах, установленных в прошлом десятилетии.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- Невозможность прогнозировать финансовое благосостояние семьи. Отсутствуют государственные гарантии в виде фиксированной окладной ставки, обеспечивающей достойный уровень жизни.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lang="ru-RU" sz="1400" b="1" dirty="0" smtClean="0">
              <a:latin typeface="Arial" pitchFamily="34" charset="0"/>
              <a:cs typeface="Arial" pitchFamily="34" charset="0"/>
            </a:endParaRP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Грант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РНФ - мера поддержки</a:t>
            </a:r>
            <a:r>
              <a:rPr kumimoji="0" lang="ru-RU" sz="1400" b="1" i="0" u="none" strike="noStrike" kern="120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научных кадров и коллективов, занимающих лидирующие позиции в определенной области науки!*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800" b="1" dirty="0" smtClean="0">
                <a:latin typeface="Arial" pitchFamily="34" charset="0"/>
                <a:cs typeface="Arial" pitchFamily="34" charset="0"/>
              </a:rPr>
              <a:t>*и</a:t>
            </a:r>
            <a:r>
              <a:rPr lang="ru-RU" sz="800" b="1" noProof="0" dirty="0" err="1" smtClean="0">
                <a:latin typeface="Arial" pitchFamily="34" charset="0"/>
                <a:cs typeface="Arial" pitchFamily="34" charset="0"/>
              </a:rPr>
              <a:t>з</a:t>
            </a:r>
            <a:r>
              <a:rPr lang="ru-RU" sz="800" b="1" noProof="0" dirty="0" smtClean="0">
                <a:latin typeface="Arial" pitchFamily="34" charset="0"/>
                <a:cs typeface="Arial" pitchFamily="34" charset="0"/>
              </a:rPr>
              <a:t> ФЗ от 02.11.2013 №291-ФЗ «О </a:t>
            </a:r>
            <a:r>
              <a:rPr lang="ru-RU" sz="800" b="1" dirty="0" smtClean="0">
                <a:latin typeface="Arial" pitchFamily="34" charset="0"/>
                <a:cs typeface="Arial" pitchFamily="34" charset="0"/>
              </a:rPr>
              <a:t>Российском научном фонде и внесении изменений в отдельные законодательные акты Российской Федерации»</a:t>
            </a: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2" name="Содержимое 2"/>
          <p:cNvSpPr txBox="1">
            <a:spLocks/>
          </p:cNvSpPr>
          <p:nvPr/>
        </p:nvSpPr>
        <p:spPr>
          <a:xfrm>
            <a:off x="6156176" y="3147815"/>
            <a:ext cx="2952328" cy="199568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0" lang="ru-RU" sz="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Сопоставима ли квалификация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исполнителя гранта РНФ в составе авторского коллектива, занимающего 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rgbClr val="1C1CE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лидирующие позиции в науке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, квалификации 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solidFill>
                  <a:srgbClr val="1C1CEC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«среднего» </a:t>
            </a:r>
            <a:r>
              <a:rPr kumimoji="0" lang="en-US" sz="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IT-</a:t>
            </a:r>
            <a:r>
              <a:rPr kumimoji="0" lang="ru-RU" sz="800" b="1" i="0" u="none" strike="noStrike" kern="1200" cap="none" spc="0" normalizeH="0" noProof="0" dirty="0" smtClean="0">
                <a:ln>
                  <a:noFill/>
                </a:ln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специалиста?</a:t>
            </a:r>
          </a:p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endParaRPr lang="ru-RU" sz="800" b="1" dirty="0" smtClean="0">
              <a:latin typeface="Arial" pitchFamily="34" charset="0"/>
              <a:cs typeface="Arial" pitchFamily="34" charset="0"/>
            </a:endParaRPr>
          </a:p>
          <a:p>
            <a:pPr marL="180975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800" b="1" dirty="0" smtClean="0">
                <a:latin typeface="Arial" pitchFamily="34" charset="0"/>
                <a:cs typeface="Arial" pitchFamily="34" charset="0"/>
              </a:rPr>
              <a:t>По данным специалистов карьерного сервиса «</a:t>
            </a:r>
            <a:r>
              <a:rPr lang="ru-RU" sz="800" b="1" dirty="0" err="1" smtClean="0">
                <a:latin typeface="Arial" pitchFamily="34" charset="0"/>
                <a:cs typeface="Arial" pitchFamily="34" charset="0"/>
              </a:rPr>
              <a:t>Хабр</a:t>
            </a:r>
            <a:r>
              <a:rPr lang="ru-RU" sz="800" b="1" dirty="0" smtClean="0">
                <a:latin typeface="Arial" pitchFamily="34" charset="0"/>
                <a:cs typeface="Arial" pitchFamily="34" charset="0"/>
              </a:rPr>
              <a:t> Карьера»: медианная зарплата у IT-специалистов в Нижнем Новгороде в </a:t>
            </a:r>
            <a:r>
              <a:rPr lang="en-US" sz="800" b="1" dirty="0" smtClean="0">
                <a:latin typeface="Arial" pitchFamily="34" charset="0"/>
                <a:cs typeface="Arial" pitchFamily="34" charset="0"/>
              </a:rPr>
              <a:t>I</a:t>
            </a:r>
            <a:r>
              <a:rPr lang="ru-RU" sz="800" b="1" dirty="0" smtClean="0">
                <a:latin typeface="Arial" pitchFamily="34" charset="0"/>
                <a:cs typeface="Arial" pitchFamily="34" charset="0"/>
              </a:rPr>
              <a:t> пол</a:t>
            </a:r>
            <a:r>
              <a:rPr lang="en-US" sz="8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ru-RU" sz="800" b="1" dirty="0" smtClean="0">
                <a:latin typeface="Arial" pitchFamily="34" charset="0"/>
                <a:cs typeface="Arial" pitchFamily="34" charset="0"/>
              </a:rPr>
              <a:t> 2025г составила 172 тыс. руб.</a:t>
            </a:r>
          </a:p>
          <a:p>
            <a:pPr marL="180975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800" b="1" dirty="0" smtClean="0">
                <a:latin typeface="Arial" pitchFamily="34" charset="0"/>
                <a:cs typeface="Arial" pitchFamily="34" charset="0"/>
              </a:rPr>
              <a:t>(или 4,5 оклада с.н.с. ИПФ РАН). </a:t>
            </a:r>
            <a:r>
              <a:rPr lang="ru-RU" sz="800" dirty="0" smtClean="0"/>
              <a:t/>
            </a:r>
            <a:br>
              <a:rPr lang="ru-RU" sz="800" dirty="0" smtClean="0"/>
            </a:br>
            <a:endParaRPr lang="ru-RU" sz="800" b="1" dirty="0" smtClean="0">
              <a:latin typeface="Arial" pitchFamily="34" charset="0"/>
              <a:cs typeface="Arial" pitchFamily="34" charset="0"/>
            </a:endParaRPr>
          </a:p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endParaRPr lang="ru-RU" sz="800" b="1" dirty="0" smtClean="0">
              <a:latin typeface="Arial" pitchFamily="34" charset="0"/>
              <a:cs typeface="Arial" pitchFamily="34" charset="0"/>
            </a:endParaRPr>
          </a:p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endParaRPr kumimoji="0" lang="ru-RU" sz="800" b="1" i="0" u="none" strike="noStrike" kern="1200" cap="none" spc="0" normalizeH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endParaRPr lang="ru-RU" sz="800" b="1" baseline="0" dirty="0" smtClean="0">
              <a:latin typeface="Arial" pitchFamily="34" charset="0"/>
              <a:cs typeface="Arial" pitchFamily="34" charset="0"/>
            </a:endParaRPr>
          </a:p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endParaRPr kumimoji="0" lang="ru-RU" sz="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Содержимое 2"/>
          <p:cNvSpPr txBox="1">
            <a:spLocks/>
          </p:cNvSpPr>
          <p:nvPr/>
        </p:nvSpPr>
        <p:spPr>
          <a:xfrm>
            <a:off x="107504" y="627534"/>
            <a:ext cx="8928992" cy="567604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180975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sz="1200" b="1" noProof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noProof="0" dirty="0" smtClean="0">
                <a:latin typeface="Arial" pitchFamily="34" charset="0"/>
                <a:cs typeface="Arial" pitchFamily="34" charset="0"/>
              </a:rPr>
              <a:t>Кратное увеличение объема финансирования с учетом текущего уровня инфляции.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- Ранжирование теоретических и экспериментальных проектов, в которых</a:t>
            </a:r>
            <a:br>
              <a:rPr lang="ru-RU" sz="1600" b="1" dirty="0" smtClean="0">
                <a:latin typeface="Arial" pitchFamily="34" charset="0"/>
                <a:cs typeface="Arial" pitchFamily="34" charset="0"/>
              </a:rPr>
            </a:b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30-60% средств идет только на закупки.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- Повышение мер поддержки опытных руководителей с внедрением системы наставничества.</a:t>
            </a:r>
          </a:p>
          <a:p>
            <a:pPr marL="180975" marR="0" lvl="0" indent="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- Повышение прозрачности рейтинговой статистики поддержанных и </a:t>
            </a:r>
            <a:r>
              <a:rPr lang="ru-RU" sz="1600" b="1" dirty="0" err="1" smtClean="0">
                <a:latin typeface="Arial" pitchFamily="34" charset="0"/>
                <a:cs typeface="Arial" pitchFamily="34" charset="0"/>
              </a:rPr>
              <a:t>неподдержанных</a:t>
            </a: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 проектов.</a:t>
            </a:r>
            <a:endParaRPr lang="ru-RU" sz="1600" b="1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 marL="180975" lvl="0">
              <a:lnSpc>
                <a:spcPct val="120000"/>
              </a:lnSpc>
              <a:spcBef>
                <a:spcPct val="20000"/>
              </a:spcBef>
              <a:defRPr/>
            </a:pPr>
            <a:r>
              <a:rPr lang="ru-RU" sz="1600" b="1" dirty="0" smtClean="0">
                <a:latin typeface="Arial" pitchFamily="34" charset="0"/>
                <a:cs typeface="Arial" pitchFamily="34" charset="0"/>
              </a:rPr>
              <a:t>- Усиление ключевой роли инженерно-технических кадров в проектах, направленных на решение задач научно-технологического развития РФ.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0" y="32306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7800"/>
            <a:r>
              <a:rPr lang="ru-RU" sz="2800" b="1" dirty="0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t>Предложения к рассмотрению</a:t>
            </a:r>
            <a:endParaRPr lang="ru-RU" sz="2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 rot="5400000">
            <a:off x="-193166" y="244633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8676453" y="5097781"/>
            <a:ext cx="432051" cy="45719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676456" y="4876006"/>
            <a:ext cx="405408" cy="221109"/>
          </a:xfrm>
        </p:spPr>
        <p:txBody>
          <a:bodyPr/>
          <a:lstStyle/>
          <a:p>
            <a:pPr algn="ctr"/>
            <a:fld id="{725C68B6-61C2-468F-89AB-4B9F7531AA68}" type="slidenum">
              <a:rPr lang="ru-RU" sz="1400" b="1" smtClean="0">
                <a:solidFill>
                  <a:srgbClr val="1C1CEC"/>
                </a:solidFill>
                <a:latin typeface="Arial" pitchFamily="34" charset="0"/>
                <a:cs typeface="Arial" pitchFamily="34" charset="0"/>
              </a:rPr>
              <a:pPr algn="ctr"/>
              <a:t>14</a:t>
            </a:fld>
            <a:endParaRPr lang="ru-RU" sz="1400" b="1" dirty="0">
              <a:solidFill>
                <a:srgbClr val="1C1CEC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508104" y="4011910"/>
            <a:ext cx="35283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Минеев Кирилл Владимирович</a:t>
            </a:r>
          </a:p>
          <a:p>
            <a:pPr>
              <a:buFont typeface="Wingdings"/>
              <a:buChar char=":"/>
            </a:pPr>
            <a:r>
              <a:rPr lang="ru-RU" i="1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i="1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vk.com/</a:t>
            </a:r>
            <a:r>
              <a:rPr lang="en-US" i="1" dirty="0" err="1" smtClean="0">
                <a:latin typeface="Arial" pitchFamily="34" charset="0"/>
                <a:ea typeface="Cambria" pitchFamily="18" charset="0"/>
                <a:cs typeface="Arial" pitchFamily="34" charset="0"/>
              </a:rPr>
              <a:t>mineevkv</a:t>
            </a:r>
            <a:r>
              <a:rPr lang="ru-RU" i="1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  </a:t>
            </a:r>
          </a:p>
          <a:p>
            <a:pPr>
              <a:buFont typeface="Wingdings"/>
              <a:buChar char=":"/>
            </a:pPr>
            <a:r>
              <a:rPr lang="en-US" b="1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 </a:t>
            </a:r>
            <a:r>
              <a:rPr lang="en-US" i="1" dirty="0" smtClean="0">
                <a:latin typeface="Arial" pitchFamily="34" charset="0"/>
                <a:ea typeface="Cambria" pitchFamily="18" charset="0"/>
                <a:cs typeface="Arial" pitchFamily="34" charset="0"/>
              </a:rPr>
              <a:t>mineevkv@ipfran.ru</a:t>
            </a:r>
            <a:endParaRPr lang="ru-RU" i="1" dirty="0" smtClean="0">
              <a:latin typeface="Arial" pitchFamily="34" charset="0"/>
              <a:ea typeface="Cambria" pitchFamily="18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429746" y="4038922"/>
            <a:ext cx="72008" cy="837084"/>
          </a:xfrm>
          <a:prstGeom prst="rect">
            <a:avLst/>
          </a:prstGeom>
          <a:solidFill>
            <a:srgbClr val="1C1CE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1C1CEC"/>
              </a:solidFill>
            </a:endParaRPr>
          </a:p>
        </p:txBody>
      </p:sp>
      <p:pic>
        <p:nvPicPr>
          <p:cNvPr id="15" name="Picture 4" descr="http://qrcoder.ru/code/?mineevkv%40ipfran.ru&amp;10&amp;0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biLevel thresh="50000"/>
          </a:blip>
          <a:srcRect/>
          <a:stretch>
            <a:fillRect/>
          </a:stretch>
        </p:blipFill>
        <p:spPr bwMode="auto">
          <a:xfrm>
            <a:off x="4349626" y="3939902"/>
            <a:ext cx="1052736" cy="1052736"/>
          </a:xfrm>
          <a:prstGeom prst="rect">
            <a:avLst/>
          </a:prstGeom>
          <a:noFill/>
        </p:spPr>
      </p:pic>
      <p:sp>
        <p:nvSpPr>
          <p:cNvPr id="16" name="Заголовок 1"/>
          <p:cNvSpPr txBox="1">
            <a:spLocks/>
          </p:cNvSpPr>
          <p:nvPr/>
        </p:nvSpPr>
        <p:spPr>
          <a:xfrm>
            <a:off x="4211960" y="1635646"/>
            <a:ext cx="4932040" cy="1337732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C1CE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Спасибо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C1CEC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за внимание!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srgbClr val="1C1CEC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283968" y="123478"/>
            <a:ext cx="4572000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Россия сильна не нефтью и не газом, не сырьевыми запасами, Россия сильна прежде всего своими талантами, талантами 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в науке </a:t>
            </a:r>
            <a:r>
              <a:rPr lang="ru-RU" sz="1400" b="1" i="1" dirty="0" smtClean="0">
                <a:latin typeface="Arial" pitchFamily="34" charset="0"/>
                <a:cs typeface="Arial" pitchFamily="34" charset="0"/>
              </a:rPr>
              <a:t>и технике.</a:t>
            </a:r>
          </a:p>
          <a:p>
            <a:pPr algn="r"/>
            <a:r>
              <a:rPr lang="ru-RU" sz="1200" b="1" i="1" dirty="0" smtClean="0">
                <a:latin typeface="Arial" pitchFamily="34" charset="0"/>
                <a:cs typeface="Arial" pitchFamily="34" charset="0"/>
              </a:rPr>
              <a:t>Ж.И. Алферов</a:t>
            </a:r>
            <a:endParaRPr lang="ru-RU" sz="1200" b="1" i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8" name="Picture 4" descr="https://sun9-83.userapi.com/s/v1/if2/VSmt3COz8-P3jcYpbwESkan3tepgSuSM7HaMHBO1QGQueC0DOrBpzdUm3b4FszshoXNReuzTV-V10XvgtTGPQ-Et.jpg?quality=95&amp;as=32x24,48x36,72x54,108x81,160x120,240x180,360x271,480x361,540x406,640x481,720x541,1080x812,1280x962&amp;from=bu&amp;u=XBnxEoMtaKGdqJ98yfc0K57kMD56QparJBAtk9KL6xU&amp;cs=640x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5485"/>
            <a:ext cx="4032448" cy="3030637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179512" y="3291830"/>
            <a:ext cx="3960440" cy="1554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latin typeface="Arial" pitchFamily="34" charset="0"/>
                <a:cs typeface="Arial" pitchFamily="34" charset="0"/>
              </a:rPr>
              <a:t>26 сентября - </a:t>
            </a:r>
            <a:r>
              <a:rPr lang="ru-RU" sz="1100" dirty="0" err="1" smtClean="0">
                <a:latin typeface="Arial" pitchFamily="34" charset="0"/>
                <a:cs typeface="Arial" pitchFamily="34" charset="0"/>
              </a:rPr>
              <a:t>вебинар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РНФ для квалифицированных заказчиков, посвященный </a:t>
            </a:r>
            <a:r>
              <a:rPr lang="ru-RU" sz="1100" dirty="0" err="1" smtClean="0">
                <a:latin typeface="Arial" pitchFamily="34" charset="0"/>
                <a:cs typeface="Arial" pitchFamily="34" charset="0"/>
              </a:rPr>
              <a:t>пилотному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 региональному конкурсу по поддержке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НИОКР</a:t>
            </a:r>
          </a:p>
          <a:p>
            <a:endParaRPr lang="ru-RU" sz="1100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100" dirty="0" smtClean="0">
                <a:latin typeface="Arial" pitchFamily="34" charset="0"/>
                <a:cs typeface="Arial" pitchFamily="34" charset="0"/>
              </a:rPr>
              <a:t>Ведущий встречи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- 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начальник Управления программ и проектов РНФ Игорь Проценко.</a:t>
            </a:r>
            <a:endParaRPr lang="en-US" sz="11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ru-RU" sz="1100" dirty="0" smtClean="0">
                <a:latin typeface="Arial" pitchFamily="34" charset="0"/>
                <a:cs typeface="Arial" pitchFamily="34" charset="0"/>
              </a:rPr>
              <a:t>Платформа </a:t>
            </a:r>
            <a:r>
              <a:rPr lang="en-US" sz="1100" dirty="0" smtClean="0">
                <a:latin typeface="Arial" pitchFamily="34" charset="0"/>
                <a:cs typeface="Arial" pitchFamily="34" charset="0"/>
              </a:rPr>
              <a:t>VK</a:t>
            </a:r>
            <a:r>
              <a:rPr lang="ru-RU" sz="11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en-US" sz="1100" i="1" dirty="0" smtClean="0">
                <a:latin typeface="Arial" pitchFamily="34" charset="0"/>
                <a:cs typeface="Arial" pitchFamily="34" charset="0"/>
              </a:rPr>
              <a:t>https://vk.com/rnfpage</a:t>
            </a:r>
            <a:endParaRPr lang="ru-RU" sz="11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890</TotalTime>
  <Words>591</Words>
  <Application>Microsoft Office PowerPoint</Application>
  <PresentationFormat>Экран (16:9)</PresentationFormat>
  <Paragraphs>141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KM</dc:creator>
  <cp:lastModifiedBy>KM</cp:lastModifiedBy>
  <cp:revision>85</cp:revision>
  <dcterms:created xsi:type="dcterms:W3CDTF">2025-02-21T06:24:54Z</dcterms:created>
  <dcterms:modified xsi:type="dcterms:W3CDTF">2025-09-23T06:27:17Z</dcterms:modified>
</cp:coreProperties>
</file>