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46" r:id="rId3"/>
    <p:sldId id="359" r:id="rId4"/>
    <p:sldId id="257" r:id="rId5"/>
    <p:sldId id="358" r:id="rId6"/>
    <p:sldId id="356" r:id="rId7"/>
    <p:sldId id="345" r:id="rId8"/>
    <p:sldId id="344" r:id="rId9"/>
    <p:sldId id="349" r:id="rId10"/>
    <p:sldId id="347" r:id="rId11"/>
    <p:sldId id="258" r:id="rId12"/>
    <p:sldId id="263" r:id="rId13"/>
    <p:sldId id="264" r:id="rId14"/>
    <p:sldId id="265" r:id="rId15"/>
    <p:sldId id="276" r:id="rId16"/>
    <p:sldId id="273" r:id="rId17"/>
    <p:sldId id="357" r:id="rId18"/>
    <p:sldId id="355" r:id="rId19"/>
    <p:sldId id="354" r:id="rId20"/>
    <p:sldId id="266" r:id="rId21"/>
    <p:sldId id="341" r:id="rId22"/>
    <p:sldId id="343" r:id="rId23"/>
    <p:sldId id="267" r:id="rId24"/>
    <p:sldId id="360" r:id="rId25"/>
    <p:sldId id="352" r:id="rId26"/>
    <p:sldId id="274" r:id="rId27"/>
    <p:sldId id="353" r:id="rId2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имир Нефёдкин" initials="ВН" lastIdx="1" clrIdx="0">
    <p:extLst>
      <p:ext uri="{19B8F6BF-5375-455C-9EA6-DF929625EA0E}">
        <p15:presenceInfo xmlns:p15="http://schemas.microsoft.com/office/powerpoint/2012/main" userId="19239e756193fa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Среднемесячная численность ППО ИЭОПП СО РАН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'[Диаграмма в Microsoft PowerPoint]Лист2'!$D$6</c:f>
              <c:strCache>
                <c:ptCount val="1"/>
                <c:pt idx="0">
                  <c:v>Численность ППО ИЭОПП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9525" cap="flat" cmpd="sng" algn="ctr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'[Диаграмма в Microsoft PowerPoint]Лист2'!$C$7:$C$19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'[Диаграмма в Microsoft PowerPoint]Лист2'!$D$7:$D$19</c:f>
              <c:numCache>
                <c:formatCode>General</c:formatCode>
                <c:ptCount val="13"/>
                <c:pt idx="0">
                  <c:v>253</c:v>
                </c:pt>
                <c:pt idx="1">
                  <c:v>250</c:v>
                </c:pt>
                <c:pt idx="2">
                  <c:v>250</c:v>
                </c:pt>
                <c:pt idx="3">
                  <c:v>242</c:v>
                </c:pt>
                <c:pt idx="4">
                  <c:v>246</c:v>
                </c:pt>
                <c:pt idx="5">
                  <c:v>235</c:v>
                </c:pt>
                <c:pt idx="6">
                  <c:v>201</c:v>
                </c:pt>
                <c:pt idx="7">
                  <c:v>191</c:v>
                </c:pt>
                <c:pt idx="8">
                  <c:v>178</c:v>
                </c:pt>
                <c:pt idx="9">
                  <c:v>160</c:v>
                </c:pt>
                <c:pt idx="10">
                  <c:v>147</c:v>
                </c:pt>
                <c:pt idx="11">
                  <c:v>146</c:v>
                </c:pt>
                <c:pt idx="12">
                  <c:v>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34-4044-9776-9C4B9F6EB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marker val="1"/>
        <c:smooth val="0"/>
        <c:axId val="1415363823"/>
        <c:axId val="1415364783"/>
      </c:lineChart>
      <c:catAx>
        <c:axId val="1415363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5364783"/>
        <c:crosses val="autoZero"/>
        <c:auto val="1"/>
        <c:lblAlgn val="ctr"/>
        <c:lblOffset val="100"/>
        <c:noMultiLvlLbl val="0"/>
      </c:catAx>
      <c:valAx>
        <c:axId val="1415364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5363823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039884457282522E-2"/>
          <c:y val="2.6945308545964029E-2"/>
          <c:w val="0.92632318631263189"/>
          <c:h val="0.91622882951277018"/>
        </c:manualLayout>
      </c:layout>
      <c:lineChart>
        <c:grouping val="stacked"/>
        <c:varyColors val="0"/>
        <c:ser>
          <c:idx val="0"/>
          <c:order val="0"/>
          <c:tx>
            <c:strRef>
              <c:f>Лист2!$F$26</c:f>
              <c:strCache>
                <c:ptCount val="1"/>
                <c:pt idx="0">
                  <c:v>Средняя зарплата членов ППО (тыс. руб.)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 cap="flat" cmpd="sng" algn="ctr">
                <a:solidFill>
                  <a:schemeClr val="lt1"/>
                </a:solidFill>
                <a:round/>
              </a:ln>
              <a:effectLst/>
            </c:spPr>
          </c:marker>
          <c:dLbls>
            <c:dLbl>
              <c:idx val="12"/>
              <c:layout>
                <c:manualLayout>
                  <c:x val="-5.291078769025793E-3"/>
                  <c:y val="-3.4294029058499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29-4D4B-8E9A-711C027FDB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Лист2!$E$27:$E$39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</c:numRef>
          </c:cat>
          <c:val>
            <c:numRef>
              <c:f>Лист2!$F$27:$F$39</c:f>
              <c:numCache>
                <c:formatCode>0.0</c:formatCode>
                <c:ptCount val="13"/>
                <c:pt idx="0">
                  <c:v>30.1</c:v>
                </c:pt>
                <c:pt idx="1">
                  <c:v>31.8</c:v>
                </c:pt>
                <c:pt idx="2">
                  <c:v>34.4</c:v>
                </c:pt>
                <c:pt idx="3">
                  <c:v>30.7</c:v>
                </c:pt>
                <c:pt idx="4">
                  <c:v>29.1</c:v>
                </c:pt>
                <c:pt idx="5">
                  <c:v>27.3</c:v>
                </c:pt>
                <c:pt idx="6">
                  <c:v>34.1</c:v>
                </c:pt>
                <c:pt idx="7">
                  <c:v>38.4</c:v>
                </c:pt>
                <c:pt idx="8">
                  <c:v>46.5</c:v>
                </c:pt>
                <c:pt idx="9">
                  <c:v>58.6</c:v>
                </c:pt>
                <c:pt idx="10">
                  <c:v>60.592024943310662</c:v>
                </c:pt>
                <c:pt idx="11">
                  <c:v>64.626435502283101</c:v>
                </c:pt>
                <c:pt idx="12" formatCode="_-* #\ ##0.0_-;\-* #\ ##0.0_-;_-* &quot;-&quot;??_-;_-@_-">
                  <c:v>73.206965174129351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2E-462C-9642-58F22D5D7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8899135"/>
        <c:axId val="1908885215"/>
      </c:lineChart>
      <c:catAx>
        <c:axId val="19088991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8885215"/>
        <c:crosses val="autoZero"/>
        <c:auto val="1"/>
        <c:lblAlgn val="ctr"/>
        <c:lblOffset val="100"/>
        <c:noMultiLvlLbl val="0"/>
      </c:catAx>
      <c:valAx>
        <c:axId val="190888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889913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17674405090508E-2"/>
          <c:y val="1.857702531932184E-2"/>
          <c:w val="0.91020212879294149"/>
          <c:h val="0.83669610798308547"/>
        </c:manualLayout>
      </c:layout>
      <c:lineChart>
        <c:grouping val="standard"/>
        <c:varyColors val="0"/>
        <c:ser>
          <c:idx val="3"/>
          <c:order val="0"/>
          <c:tx>
            <c:strRef>
              <c:f>КВОТы!$Q$19</c:f>
              <c:strCache>
                <c:ptCount val="1"/>
                <c:pt idx="0">
                  <c:v>МРО декл.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4.9200492004920051E-3"/>
                  <c:y val="-2.4980477854904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DB6-40D3-AE38-67F55C602607}"/>
                </c:ext>
              </c:extLst>
            </c:dLbl>
            <c:dLbl>
              <c:idx val="16"/>
              <c:layout>
                <c:manualLayout>
                  <c:x val="-5.0840508405084049E-2"/>
                  <c:y val="-3.7470716782357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B6-40D3-AE38-67F55C6026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КВОТы!$R$15:$AH$15</c:f>
              <c:numCache>
                <c:formatCode>General</c:formatCode>
                <c:ptCount val="1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</c:numCache>
            </c:numRef>
          </c:cat>
          <c:val>
            <c:numRef>
              <c:f>КВОТы!$R$19:$AH$19</c:f>
              <c:numCache>
                <c:formatCode>_-* #\ ##0_-;\-* #\ ##0_-;_-* "-"??_-;_-@_-</c:formatCode>
                <c:ptCount val="17"/>
                <c:pt idx="0">
                  <c:v>37010</c:v>
                </c:pt>
                <c:pt idx="1">
                  <c:v>35200</c:v>
                </c:pt>
                <c:pt idx="2">
                  <c:v>34800</c:v>
                </c:pt>
                <c:pt idx="3">
                  <c:v>34400</c:v>
                </c:pt>
                <c:pt idx="4">
                  <c:v>34000</c:v>
                </c:pt>
                <c:pt idx="5">
                  <c:v>33600</c:v>
                </c:pt>
                <c:pt idx="6">
                  <c:v>33308</c:v>
                </c:pt>
                <c:pt idx="7">
                  <c:v>32808</c:v>
                </c:pt>
                <c:pt idx="8">
                  <c:v>32308</c:v>
                </c:pt>
                <c:pt idx="9">
                  <c:v>31808</c:v>
                </c:pt>
                <c:pt idx="10">
                  <c:v>31308</c:v>
                </c:pt>
                <c:pt idx="11">
                  <c:v>30800</c:v>
                </c:pt>
                <c:pt idx="12">
                  <c:v>30600</c:v>
                </c:pt>
                <c:pt idx="13">
                  <c:v>30400</c:v>
                </c:pt>
                <c:pt idx="14">
                  <c:v>30200</c:v>
                </c:pt>
                <c:pt idx="15">
                  <c:v>29748</c:v>
                </c:pt>
                <c:pt idx="16">
                  <c:v>29751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B6-40D3-AE38-67F55C602607}"/>
            </c:ext>
          </c:extLst>
        </c:ser>
        <c:ser>
          <c:idx val="4"/>
          <c:order val="1"/>
          <c:tx>
            <c:strRef>
              <c:f>КВОТы!$Q$20</c:f>
              <c:strCache>
                <c:ptCount val="1"/>
                <c:pt idx="0">
                  <c:v>МРО факт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1.6400164001640015E-3"/>
                  <c:y val="-2.9143890830722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B6-40D3-AE38-67F55C602607}"/>
                </c:ext>
              </c:extLst>
            </c:dLbl>
            <c:dLbl>
              <c:idx val="16"/>
              <c:layout>
                <c:manualLayout>
                  <c:x val="-2.2960229602296142E-2"/>
                  <c:y val="-4.9960955709809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B6-40D3-AE38-67F55C6026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КВОТы!$R$15:$AH$15</c:f>
              <c:numCache>
                <c:formatCode>General</c:formatCode>
                <c:ptCount val="1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</c:numCache>
            </c:numRef>
          </c:cat>
          <c:val>
            <c:numRef>
              <c:f>КВОТы!$R$20:$AH$20</c:f>
              <c:numCache>
                <c:formatCode>_-* #\ ##0_-;\-* #\ ##0_-;_-* "-"??_-;_-@_-</c:formatCode>
                <c:ptCount val="17"/>
                <c:pt idx="0">
                  <c:v>28850</c:v>
                </c:pt>
                <c:pt idx="1">
                  <c:v>28350</c:v>
                </c:pt>
                <c:pt idx="2">
                  <c:v>27850</c:v>
                </c:pt>
                <c:pt idx="3">
                  <c:v>27350</c:v>
                </c:pt>
                <c:pt idx="4">
                  <c:v>26850</c:v>
                </c:pt>
                <c:pt idx="5">
                  <c:v>26350</c:v>
                </c:pt>
                <c:pt idx="6">
                  <c:v>26000</c:v>
                </c:pt>
                <c:pt idx="7">
                  <c:v>24400</c:v>
                </c:pt>
                <c:pt idx="8">
                  <c:v>22800</c:v>
                </c:pt>
                <c:pt idx="9">
                  <c:v>21200</c:v>
                </c:pt>
                <c:pt idx="10">
                  <c:v>19600</c:v>
                </c:pt>
                <c:pt idx="11">
                  <c:v>18060</c:v>
                </c:pt>
                <c:pt idx="12">
                  <c:v>17460</c:v>
                </c:pt>
                <c:pt idx="13">
                  <c:v>16860</c:v>
                </c:pt>
                <c:pt idx="14">
                  <c:v>16260</c:v>
                </c:pt>
                <c:pt idx="15">
                  <c:v>15660</c:v>
                </c:pt>
                <c:pt idx="16">
                  <c:v>15050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B6-40D3-AE38-67F55C602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6719839"/>
        <c:axId val="1816713119"/>
      </c:lineChart>
      <c:catAx>
        <c:axId val="1816719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6713119"/>
        <c:crosses val="autoZero"/>
        <c:auto val="1"/>
        <c:lblAlgn val="ctr"/>
        <c:lblOffset val="100"/>
        <c:noMultiLvlLbl val="0"/>
      </c:catAx>
      <c:valAx>
        <c:axId val="1816713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6719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0.52481</cdr:x>
      <cdr:y>0.09626</cdr:y>
    </cdr:from>
    <cdr:to>
      <cdr:x>0.75071</cdr:x>
      <cdr:y>0.1709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365FBFD-818E-4490-95D5-0B032B2444E2}"/>
            </a:ext>
          </a:extLst>
        </cdr:cNvPr>
        <cdr:cNvSpPr txBox="1"/>
      </cdr:nvSpPr>
      <cdr:spPr>
        <a:xfrm xmlns:a="http://schemas.openxmlformats.org/drawingml/2006/main">
          <a:off x="4064070" y="427254"/>
          <a:ext cx="1749286" cy="331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kern="1200" dirty="0"/>
            <a:t>По отчету</a:t>
          </a:r>
        </a:p>
      </cdr:txBody>
    </cdr:sp>
  </cdr:relSizeAnchor>
  <cdr:relSizeAnchor xmlns:cdr="http://schemas.openxmlformats.org/drawingml/2006/chartDrawing">
    <cdr:from>
      <cdr:x>0.57872</cdr:x>
      <cdr:y>0.34109</cdr:y>
    </cdr:from>
    <cdr:to>
      <cdr:x>0.74557</cdr:x>
      <cdr:y>0.4008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064B9EDD-B7A9-28C1-FAF6-B88EBB91761A}"/>
            </a:ext>
          </a:extLst>
        </cdr:cNvPr>
        <cdr:cNvSpPr txBox="1"/>
      </cdr:nvSpPr>
      <cdr:spPr>
        <a:xfrm xmlns:a="http://schemas.openxmlformats.org/drawingml/2006/main">
          <a:off x="4481513" y="1513932"/>
          <a:ext cx="1292087" cy="265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kern="1200" dirty="0"/>
            <a:t>Факт (оценка)</a:t>
          </a:r>
        </a:p>
      </cdr:txBody>
    </cdr:sp>
  </cdr:relSizeAnchor>
  <cdr:relSizeAnchor xmlns:cdr="http://schemas.openxmlformats.org/drawingml/2006/chartDrawing">
    <cdr:from>
      <cdr:x>0.41636</cdr:x>
      <cdr:y>0.02124</cdr:y>
    </cdr:from>
    <cdr:to>
      <cdr:x>0.42374</cdr:x>
      <cdr:y>0.84959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C5282B6F-17F8-1101-3E54-022ABD65428C}"/>
            </a:ext>
          </a:extLst>
        </cdr:cNvPr>
        <cdr:cNvCxnSpPr/>
      </cdr:nvCxnSpPr>
      <cdr:spPr>
        <a:xfrm xmlns:a="http://schemas.openxmlformats.org/drawingml/2006/main">
          <a:off x="3224213" y="94293"/>
          <a:ext cx="57150" cy="367665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FF000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4:43.795"/>
    </inkml:context>
    <inkml:brush xml:id="br0">
      <inkml:brushProperty name="width" value="0.08819" units="cm"/>
      <inkml:brushProperty name="height" value="0.08819" units="cm"/>
      <inkml:brushProperty name="color" value="#F6630D"/>
    </inkml:brush>
  </inkml:definitions>
  <inkml:trace contextRef="#ctx0" brushRef="#br0">0 1000 24379,'3117'-1000'0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4:48.548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6:44.320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4123 0 24423,'-4123'1348'0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7:04.42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0 24554,'2752'1348'0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7:18.792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365 1 24575,'-2'3'0,"-1"1"0,0-1 0,0 0 0,0 0 0,0 0 0,-1 0 0,1-1 0,-1 1 0,-6 2 0,-1 3 0,-119 113 0,99-89 0,-1-2 0,-2 0 0,-50 33 0,84-63 0,0 0 0,0 0 0,-1 0 0,1 1 0,0-1 0,0 0 0,-1 0 0,1 0 0,0 0 0,0 0 0,0 0 0,-1 1 0,1-1 0,0 0 0,0 0 0,0 0 0,0 1 0,-1-1 0,1 0 0,0 0 0,0 0 0,0 1 0,0-1 0,0 0 0,0 0 0,0 1 0,0-1 0,0 0 0,0 0 0,0 1 0,0-1 0,0 0 0,0 0 0,0 1 0,0-1 0,0 0 0,0 0 0,0 0 0,0 1 0,0-1 0,0 0 0,0 0 0,0 1 0,0-1 0,1 0 0,-1 0 0,0 0 0,0 1 0,0-1 0,0 0 0,1 0 0,17 9 0,25-1 0,55-2 0,119-6 0,-76-3 0,-108 4-400,57 11-1,-79-10-163,6 0-6262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7:21.82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0 24575,'3'2'0,"1"1"0,-1-1 0,0 0 0,1-1 0,-1 1 0,1 0 0,0-1 0,0 0 0,-1 0 0,1 0 0,0 0 0,6-1 0,54 1 0,-43-1 0,420-1 0,-438 1 0,-1 0 0,1 0 0,0 0 0,-1 0 0,1 1 0,0-1 0,-1 1 0,1 0 0,-1 0 0,1 0 0,4 2 0,-4 8 0,-18 5 0,-104 61 0,80-54 0,-62 47 0,64-39-455,0 2 0,-57 67 0,79-81-6371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02T09:17:21.825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69 605 24575,'3'-3'0,"1"-1"0,-1 2 0,0-1 0,1 2 0,-1-2 0,1 0 0,0 2 0,0 0 0,-1-1 0,1 1 0,0 0 0,6 1 0,54-2 0,-43 2 0,420 2 0,-438-2 0,-1 0 0,1 0 0,0 0 0,-1 0 0,1-2 0,0 2 0,-1-1 0,1 0 0,-1-1 0,1 1 0,4-3 0,-4-10 0,-18-7 0,-104-81 0,80 71 0,-62-61 0,64 51-455,0-3 0,-57-88 0,79 107-6371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C8B74-736B-4E27-B79E-FD1C06F8AF32}" type="datetimeFigureOut">
              <a:rPr lang="ru-RU" smtClean="0"/>
              <a:t>23.09.2025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86726-6AE5-4A50-9630-726C1EE89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101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86726-6AE5-4A50-9630-726C1EE89C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68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86726-6AE5-4A50-9630-726C1EE89C6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0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3A79DB-51DA-41CA-AEFE-867430D9A016}" type="datetimeFigureOut">
              <a:rPr lang="ru-RU"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11EECA-8273-4170-845F-1448AAB7C61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2" Type="http://schemas.openxmlformats.org/officeDocument/2006/relationships/image" Target="../media/image3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6.png"/><Relationship Id="rId4" Type="http://schemas.openxmlformats.org/officeDocument/2006/relationships/image" Target="../media/image30.png"/><Relationship Id="rId9" Type="http://schemas.openxmlformats.org/officeDocument/2006/relationships/customXml" Target="../ink/ink4.xml"/><Relationship Id="rId1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ionsrussia.ru/news/Will-we-strike-the-partnership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rtime.ru/material/vosem-priznakov-gibnushchey-kompanii-39436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993900"/>
            <a:ext cx="9144000" cy="14351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Профсоюзное движение в России: тенденции и прогнозы</a:t>
            </a:r>
            <a:endParaRPr sz="48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4260850"/>
            <a:ext cx="9144000" cy="9969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 dirty="0"/>
              <a:t>Председатель Профсоюза </a:t>
            </a:r>
            <a:r>
              <a:rPr lang="ru-RU" sz="3200"/>
              <a:t>СО РАН</a:t>
            </a:r>
            <a:endParaRPr sz="3200" dirty="0"/>
          </a:p>
          <a:p>
            <a:pPr>
              <a:defRPr/>
            </a:pPr>
            <a:r>
              <a:rPr lang="ru-RU" sz="3200" dirty="0"/>
              <a:t>к.э.н. В.И. Нефёдкин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C5474-96D8-F6EE-2F0E-7386D48A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10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AB37CB-1C72-743D-9F43-4C6FF566F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318000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Социологические и исторические исследования отечественных и зарубежных авторов</a:t>
            </a:r>
          </a:p>
          <a:p>
            <a:r>
              <a:rPr lang="ru-RU" sz="3200" dirty="0"/>
              <a:t>Работы по демографии организаций и организационному развитию </a:t>
            </a:r>
          </a:p>
          <a:p>
            <a:r>
              <a:rPr lang="ru-RU" sz="3200" dirty="0"/>
              <a:t>13-летний опыт работы председателем ППО, с 1980 г. – в профкоме  ИЭОПП СО РАН</a:t>
            </a:r>
          </a:p>
          <a:p>
            <a:r>
              <a:rPr lang="ru-RU" sz="3200" dirty="0"/>
              <a:t>4 года работы в качестве председателя региональной организации Профсоюза работников РАН и  участия в деятельности его выборных органов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75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F2DF7-615B-24EE-0956-3A96D26A2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Актуальность: названия статей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A2EF57-4368-5D52-3D6C-4955E83A0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 </a:t>
            </a:r>
            <a:r>
              <a:rPr lang="ru-RU" sz="3200" dirty="0"/>
              <a:t>Профессиональные союзы в современном мире: пережиток прошлого или последняя надежда трудящихся?</a:t>
            </a:r>
          </a:p>
          <a:p>
            <a:pPr marL="0" indent="0">
              <a:buNone/>
            </a:pPr>
            <a:r>
              <a:rPr lang="ru-RU" sz="3200" dirty="0"/>
              <a:t>2. Почему беспомощны профсоюзы в России?</a:t>
            </a:r>
          </a:p>
          <a:p>
            <a:pPr marL="0" indent="0">
              <a:buNone/>
            </a:pPr>
            <a:r>
              <a:rPr lang="ru-RU" sz="3200" dirty="0"/>
              <a:t>3. Почему гниют профсоюзы?</a:t>
            </a:r>
          </a:p>
          <a:p>
            <a:pPr marL="0" indent="0">
              <a:buNone/>
            </a:pPr>
            <a:r>
              <a:rPr lang="ru-RU" sz="3200" dirty="0"/>
              <a:t>4. Почему в России профсоюзы практически безвластны?</a:t>
            </a:r>
          </a:p>
          <a:p>
            <a:pPr marL="0" indent="0">
              <a:buNone/>
            </a:pPr>
            <a:r>
              <a:rPr lang="ru-RU" sz="3200" dirty="0"/>
              <a:t>5. В России идет скрытый процесс разрушения профсоюзов. Их превращают в орудие расправы с неугодными работниками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01570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1271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Опережающие выводы</a:t>
            </a:r>
            <a:endParaRPr sz="48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600200"/>
            <a:ext cx="10515600" cy="4576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400" dirty="0"/>
              <a:t>Профсоюзам в современных условиях нет альтернативы – это единственная массовая легальная правозащитная общественная организация в РФ</a:t>
            </a:r>
            <a:endParaRPr sz="3400" dirty="0"/>
          </a:p>
          <a:p>
            <a:pPr>
              <a:defRPr/>
            </a:pPr>
            <a:r>
              <a:rPr lang="ru-RU" sz="3400" dirty="0"/>
              <a:t>Назрела необходимость кардинального переформатирования профсоюзного движения</a:t>
            </a:r>
            <a:endParaRPr sz="3400" dirty="0"/>
          </a:p>
          <a:p>
            <a:pPr>
              <a:defRPr/>
            </a:pPr>
            <a:r>
              <a:rPr lang="ru-RU" sz="3400" dirty="0"/>
              <a:t>Если кардинальные изменения не произойдут в течение ближайших 3-5 лет, то деградация профсоюзов приобретет необратимый характер</a:t>
            </a:r>
            <a:endParaRPr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E9F9C-BF05-A34D-623B-55DC02C55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751"/>
            <a:ext cx="10515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Страны с самой высокой долей работников, состоящих в профсоюзе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0655F34-D72B-FFE0-218D-17CF9F9EC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671" y="1574945"/>
            <a:ext cx="4649990" cy="49179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235DE6-135C-61BB-76C7-C6EBFF305BA8}"/>
              </a:ext>
            </a:extLst>
          </p:cNvPr>
          <p:cNvSpPr txBox="1"/>
          <p:nvPr/>
        </p:nvSpPr>
        <p:spPr>
          <a:xfrm>
            <a:off x="6934200" y="2078182"/>
            <a:ext cx="4232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Россия (2017) – 27,5% </a:t>
            </a:r>
          </a:p>
        </p:txBody>
      </p:sp>
    </p:spTree>
    <p:extLst>
      <p:ext uri="{BB962C8B-B14F-4D97-AF65-F5344CB8AC3E}">
        <p14:creationId xmlns:p14="http://schemas.microsoft.com/office/powerpoint/2010/main" val="29965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B443F-BEE1-767B-A277-96D4537C0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18" y="254001"/>
            <a:ext cx="10820400" cy="7492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думают россияне о профсоюзном движении?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CF62C-D999-8581-B604-D4441AD33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100"/>
            <a:ext cx="10515600" cy="49958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«В России сложился устойчивый стереотип, согласно которому профсоюзы – это бессмысленные бюрократические организации, а их задача – раздача новогодних подарков и билетов в театры. Некоторые профсоюзы действительно соответствуют этим стереотипам. Кроме того, политическое значение профсоюзов, которое в современной России никогда не было значительным, неуклонно снижается. Их способность защищать социально-трудовые права тоже невелика».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Кулаев М. </a:t>
            </a:r>
            <a:r>
              <a:rPr lang="ru-RU" i="1" dirty="0"/>
              <a:t>«Профсоюзы, рабочие движения и гегемония в современной России», </a:t>
            </a:r>
            <a:r>
              <a:rPr lang="ru-RU" dirty="0"/>
              <a:t>2023 г.</a:t>
            </a:r>
          </a:p>
        </p:txBody>
      </p:sp>
    </p:spTree>
    <p:extLst>
      <p:ext uri="{BB962C8B-B14F-4D97-AF65-F5344CB8AC3E}">
        <p14:creationId xmlns:p14="http://schemas.microsoft.com/office/powerpoint/2010/main" val="1257950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BFFD9-8A34-4C2A-ECBF-B0BFAEEB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55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профсоюзы?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F3246E-E5D2-C4B5-FBC5-FF33A6F98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150"/>
            <a:ext cx="10515600" cy="47228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/>
              <a:t>Ответ: это субъект трудовых отношений, влияющий на  распределение экономической и политической  власти между  бизнесом,  наемными работниками и государством. </a:t>
            </a:r>
          </a:p>
          <a:p>
            <a:pPr marL="0" indent="0">
              <a:buNone/>
            </a:pPr>
            <a:r>
              <a:rPr lang="ru-RU" sz="3200" dirty="0"/>
              <a:t>Профсоюзы, прежде всего, защищают интересы наемных работников в их отношениях с работодателем и государством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Профсоюз – инструмент коллективизации трудовых отношений!</a:t>
            </a:r>
          </a:p>
        </p:txBody>
      </p:sp>
    </p:spTree>
    <p:extLst>
      <p:ext uri="{BB962C8B-B14F-4D97-AF65-F5344CB8AC3E}">
        <p14:creationId xmlns:p14="http://schemas.microsoft.com/office/powerpoint/2010/main" val="310508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EE782E-010A-508E-9493-AF4AA6ACC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97" y="216058"/>
            <a:ext cx="11187545" cy="53398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чего нужен профсоюз наемному работнику?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954FA1E6-7551-6286-739A-DB8D1E79F6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97" y="1124888"/>
            <a:ext cx="10801761" cy="551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94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9A03F-D915-D210-63AF-D0063DA07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3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Концептуальные модели Профсоюза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182E24-D3C2-3A79-6A32-62E65ACC4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416050"/>
            <a:ext cx="11258550" cy="4921250"/>
          </a:xfrm>
        </p:spPr>
        <p:txBody>
          <a:bodyPr>
            <a:noAutofit/>
          </a:bodyPr>
          <a:lstStyle/>
          <a:p>
            <a:r>
              <a:rPr lang="ru-RU" sz="3200" dirty="0"/>
              <a:t>Трейд-юнионистская модель:  борьба за права наемных работников и, прежде всего, за улучшение условий труда</a:t>
            </a:r>
          </a:p>
          <a:p>
            <a:r>
              <a:rPr lang="ru-RU" sz="3200" dirty="0"/>
              <a:t>Социально-распределительная модель: профсоюз –  главный помощник работодателя в организации социального обслуживания работников. </a:t>
            </a:r>
          </a:p>
          <a:p>
            <a:r>
              <a:rPr lang="ru-RU" sz="3200" dirty="0"/>
              <a:t>Корпоративистская модель:  «социальная гармония» – бизнес, государство и профсоюзы действуют как единая корпорация</a:t>
            </a:r>
          </a:p>
          <a:p>
            <a:pPr marL="0" indent="0">
              <a:buNone/>
            </a:pPr>
            <a:r>
              <a:rPr lang="ru-RU" sz="3200" dirty="0"/>
              <a:t>(фашистские профсоюзы в  Италии и Германии в 30-40 гг. ХХ в.)</a:t>
            </a:r>
          </a:p>
        </p:txBody>
      </p:sp>
    </p:spTree>
    <p:extLst>
      <p:ext uri="{BB962C8B-B14F-4D97-AF65-F5344CB8AC3E}">
        <p14:creationId xmlns:p14="http://schemas.microsoft.com/office/powerpoint/2010/main" val="3561379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3A189-DDC3-A4B8-152B-5E1BD4C39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B4BF230-90E9-D82F-BFBF-EC707E548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142" y="1345698"/>
            <a:ext cx="8724900" cy="507754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8E32CB-44AC-E272-4870-A566CBDDC026}"/>
              </a:ext>
            </a:extLst>
          </p:cNvPr>
          <p:cNvSpPr/>
          <p:nvPr/>
        </p:nvSpPr>
        <p:spPr>
          <a:xfrm>
            <a:off x="6667228" y="4198688"/>
            <a:ext cx="1841500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ПРАВА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A68EE2E-D11A-09C7-3A61-C87D47C0E21C}"/>
              </a:ext>
            </a:extLst>
          </p:cNvPr>
          <p:cNvSpPr/>
          <p:nvPr/>
        </p:nvSpPr>
        <p:spPr>
          <a:xfrm>
            <a:off x="1993160" y="4028117"/>
            <a:ext cx="1841500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ЛОЯЛЬНОСТЬ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1B3B51-C9E9-38D7-4965-C7333E749F70}"/>
              </a:ext>
            </a:extLst>
          </p:cNvPr>
          <p:cNvSpPr/>
          <p:nvPr/>
        </p:nvSpPr>
        <p:spPr>
          <a:xfrm>
            <a:off x="7079476" y="2470106"/>
            <a:ext cx="1841500" cy="1143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СОБЕС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4" name="Рукописный ввод 63">
                <a:extLst>
                  <a:ext uri="{FF2B5EF4-FFF2-40B4-BE49-F238E27FC236}">
                    <a16:creationId xmlns:a16="http://schemas.microsoft.com/office/drawing/2014/main" id="{94CB1605-72A7-A379-1E3C-6BA8ABC0A9E5}"/>
                  </a:ext>
                </a:extLst>
              </p14:cNvPr>
              <p14:cNvContentPartPr/>
              <p14:nvPr/>
            </p14:nvContentPartPr>
            <p14:xfrm>
              <a:off x="5648352" y="3432926"/>
              <a:ext cx="1122480" cy="360360"/>
            </p14:xfrm>
          </p:contentPart>
        </mc:Choice>
        <mc:Fallback xmlns="">
          <p:pic>
            <p:nvPicPr>
              <p:cNvPr id="64" name="Рукописный ввод 63">
                <a:extLst>
                  <a:ext uri="{FF2B5EF4-FFF2-40B4-BE49-F238E27FC236}">
                    <a16:creationId xmlns:a16="http://schemas.microsoft.com/office/drawing/2014/main" id="{94CB1605-72A7-A379-1E3C-6BA8ABC0A9E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32512" y="3417086"/>
                <a:ext cx="115380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6" name="Рукописный ввод 65">
                <a:extLst>
                  <a:ext uri="{FF2B5EF4-FFF2-40B4-BE49-F238E27FC236}">
                    <a16:creationId xmlns:a16="http://schemas.microsoft.com/office/drawing/2014/main" id="{8AF264AC-3137-F966-77C5-7AD812BF05C7}"/>
                  </a:ext>
                </a:extLst>
              </p14:cNvPr>
              <p14:cNvContentPartPr/>
              <p14:nvPr/>
            </p14:nvContentPartPr>
            <p14:xfrm>
              <a:off x="4364171" y="4758753"/>
              <a:ext cx="360" cy="360"/>
            </p14:xfrm>
          </p:contentPart>
        </mc:Choice>
        <mc:Fallback xmlns="">
          <p:pic>
            <p:nvPicPr>
              <p:cNvPr id="66" name="Рукописный ввод 65">
                <a:extLst>
                  <a:ext uri="{FF2B5EF4-FFF2-40B4-BE49-F238E27FC236}">
                    <a16:creationId xmlns:a16="http://schemas.microsoft.com/office/drawing/2014/main" id="{8AF264AC-3137-F966-77C5-7AD812BF05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55171" y="474975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0" name="Рукописный ввод 79">
                <a:extLst>
                  <a:ext uri="{FF2B5EF4-FFF2-40B4-BE49-F238E27FC236}">
                    <a16:creationId xmlns:a16="http://schemas.microsoft.com/office/drawing/2014/main" id="{0271462F-A7E0-0CA1-F26D-07110CFACF72}"/>
                  </a:ext>
                </a:extLst>
              </p14:cNvPr>
              <p14:cNvContentPartPr/>
              <p14:nvPr/>
            </p14:nvContentPartPr>
            <p14:xfrm>
              <a:off x="4133564" y="3816599"/>
              <a:ext cx="1484698" cy="485639"/>
            </p14:xfrm>
          </p:contentPart>
        </mc:Choice>
        <mc:Fallback xmlns="">
          <p:pic>
            <p:nvPicPr>
              <p:cNvPr id="80" name="Рукописный ввод 79">
                <a:extLst>
                  <a:ext uri="{FF2B5EF4-FFF2-40B4-BE49-F238E27FC236}">
                    <a16:creationId xmlns:a16="http://schemas.microsoft.com/office/drawing/2014/main" id="{0271462F-A7E0-0CA1-F26D-07110CFACF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15563" y="3798599"/>
                <a:ext cx="1520339" cy="5212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4" name="Рукописный ввод 83">
                <a:extLst>
                  <a:ext uri="{FF2B5EF4-FFF2-40B4-BE49-F238E27FC236}">
                    <a16:creationId xmlns:a16="http://schemas.microsoft.com/office/drawing/2014/main" id="{1C6757AB-0302-DF0E-A869-E9F90C3A5BF6}"/>
                  </a:ext>
                </a:extLst>
              </p14:cNvPr>
              <p14:cNvContentPartPr/>
              <p14:nvPr/>
            </p14:nvContentPartPr>
            <p14:xfrm>
              <a:off x="5600460" y="3884472"/>
              <a:ext cx="991080" cy="485640"/>
            </p14:xfrm>
          </p:contentPart>
        </mc:Choice>
        <mc:Fallback xmlns="">
          <p:pic>
            <p:nvPicPr>
              <p:cNvPr id="84" name="Рукописный ввод 83">
                <a:extLst>
                  <a:ext uri="{FF2B5EF4-FFF2-40B4-BE49-F238E27FC236}">
                    <a16:creationId xmlns:a16="http://schemas.microsoft.com/office/drawing/2014/main" id="{1C6757AB-0302-DF0E-A869-E9F90C3A5B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82460" y="3866472"/>
                <a:ext cx="1026720" cy="5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6" name="Рукописный ввод 85">
                <a:extLst>
                  <a:ext uri="{FF2B5EF4-FFF2-40B4-BE49-F238E27FC236}">
                    <a16:creationId xmlns:a16="http://schemas.microsoft.com/office/drawing/2014/main" id="{869BD95F-66B9-0148-71A8-A4B3A92860F1}"/>
                  </a:ext>
                </a:extLst>
              </p14:cNvPr>
              <p14:cNvContentPartPr/>
              <p14:nvPr/>
            </p14:nvContentPartPr>
            <p14:xfrm>
              <a:off x="3923838" y="4247455"/>
              <a:ext cx="241560" cy="131040"/>
            </p14:xfrm>
          </p:contentPart>
        </mc:Choice>
        <mc:Fallback xmlns="">
          <p:pic>
            <p:nvPicPr>
              <p:cNvPr id="86" name="Рукописный ввод 85">
                <a:extLst>
                  <a:ext uri="{FF2B5EF4-FFF2-40B4-BE49-F238E27FC236}">
                    <a16:creationId xmlns:a16="http://schemas.microsoft.com/office/drawing/2014/main" id="{869BD95F-66B9-0148-71A8-A4B3A92860F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06198" y="4229815"/>
                <a:ext cx="27720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7" name="Рукописный ввод 86">
                <a:extLst>
                  <a:ext uri="{FF2B5EF4-FFF2-40B4-BE49-F238E27FC236}">
                    <a16:creationId xmlns:a16="http://schemas.microsoft.com/office/drawing/2014/main" id="{92770944-0F89-C510-297E-18372FD52A2B}"/>
                  </a:ext>
                </a:extLst>
              </p14:cNvPr>
              <p14:cNvContentPartPr/>
              <p14:nvPr/>
            </p14:nvContentPartPr>
            <p14:xfrm>
              <a:off x="6713049" y="3396937"/>
              <a:ext cx="222480" cy="146880"/>
            </p14:xfrm>
          </p:contentPart>
        </mc:Choice>
        <mc:Fallback xmlns="">
          <p:pic>
            <p:nvPicPr>
              <p:cNvPr id="87" name="Рукописный ввод 86">
                <a:extLst>
                  <a:ext uri="{FF2B5EF4-FFF2-40B4-BE49-F238E27FC236}">
                    <a16:creationId xmlns:a16="http://schemas.microsoft.com/office/drawing/2014/main" id="{92770944-0F89-C510-297E-18372FD52A2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95049" y="3378937"/>
                <a:ext cx="258120" cy="182520"/>
              </a:xfrm>
              <a:prstGeom prst="rect">
                <a:avLst/>
              </a:prstGeom>
            </p:spPr>
          </p:pic>
        </mc:Fallback>
      </mc:AlternateContent>
      <p:sp>
        <p:nvSpPr>
          <p:cNvPr id="94" name="TextBox 93">
            <a:extLst>
              <a:ext uri="{FF2B5EF4-FFF2-40B4-BE49-F238E27FC236}">
                <a16:creationId xmlns:a16="http://schemas.microsoft.com/office/drawing/2014/main" id="{E2489080-3460-FD7D-1138-86994A8FE5FA}"/>
              </a:ext>
            </a:extLst>
          </p:cNvPr>
          <p:cNvSpPr txBox="1"/>
          <p:nvPr/>
        </p:nvSpPr>
        <p:spPr>
          <a:xfrm>
            <a:off x="1021772" y="254258"/>
            <a:ext cx="1014845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Развилки профсоюзного движения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5" name="Рукописный ввод 94">
                <a:extLst>
                  <a:ext uri="{FF2B5EF4-FFF2-40B4-BE49-F238E27FC236}">
                    <a16:creationId xmlns:a16="http://schemas.microsoft.com/office/drawing/2014/main" id="{E3FE45EF-3BC1-13FD-036C-A80D868999BD}"/>
                  </a:ext>
                </a:extLst>
              </p14:cNvPr>
              <p14:cNvContentPartPr/>
              <p14:nvPr/>
            </p14:nvContentPartPr>
            <p14:xfrm flipV="1">
              <a:off x="6357504" y="4198688"/>
              <a:ext cx="222250" cy="192901"/>
            </p14:xfrm>
          </p:contentPart>
        </mc:Choice>
        <mc:Fallback xmlns="">
          <p:pic>
            <p:nvPicPr>
              <p:cNvPr id="95" name="Рукописный ввод 94">
                <a:extLst>
                  <a:ext uri="{FF2B5EF4-FFF2-40B4-BE49-F238E27FC236}">
                    <a16:creationId xmlns:a16="http://schemas.microsoft.com/office/drawing/2014/main" id="{E3FE45EF-3BC1-13FD-036C-A80D868999B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 flipV="1">
                <a:off x="6339552" y="4180794"/>
                <a:ext cx="257796" cy="22833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1965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64204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Немного истории</a:t>
            </a:r>
            <a:endParaRPr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838200" y="1060174"/>
            <a:ext cx="10515600" cy="56056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/>
              <a:t>Первые легальные объединения рабочих – Общества взаимного вспомоществования рабочих механического производства в Москве и Санкт-Петербурге – были созданы по инициативе главы Особого отдела Департамента полиции С.В. Зубатова в 1901-1903 годах</a:t>
            </a:r>
          </a:p>
          <a:p>
            <a:pPr>
              <a:defRPr/>
            </a:pPr>
            <a:r>
              <a:rPr lang="ru-RU" sz="2400" dirty="0"/>
              <a:t>1918 г.- учредительный съезд Всесоюзного центрального совета профессиональных союзов (ВЦСПС), объединивших впоследствии все профессиональные организации сначала РСФСР, а затем  СССР</a:t>
            </a:r>
          </a:p>
          <a:p>
            <a:pPr>
              <a:defRPr/>
            </a:pPr>
            <a:r>
              <a:rPr lang="ru-RU" sz="2400" dirty="0"/>
              <a:t>1928-31 гг. – репрессии против профактива и встраивание профсоюзов в вертикаль партийной власти</a:t>
            </a:r>
          </a:p>
          <a:p>
            <a:pPr>
              <a:defRPr/>
            </a:pPr>
            <a:r>
              <a:rPr lang="ru-RU" sz="2400" dirty="0"/>
              <a:t>1990 г. – создание ФНПР, которая стала преемником имущества ВЦСПС</a:t>
            </a:r>
          </a:p>
          <a:p>
            <a:pPr>
              <a:defRPr/>
            </a:pPr>
            <a:r>
              <a:rPr lang="ru-RU" sz="2400" dirty="0"/>
              <a:t>1992 г. из Профсоюза работников науки и образования  выделился Профсоюз работников РАН</a:t>
            </a:r>
          </a:p>
          <a:p>
            <a:pPr>
              <a:defRPr/>
            </a:pPr>
            <a:r>
              <a:rPr lang="ru-RU" sz="2400" dirty="0">
                <a:solidFill>
                  <a:srgbClr val="FF0000"/>
                </a:solidFill>
              </a:rPr>
              <a:t>2002 г. – вступил в силу новый Трудовой кодекс РФ, узаконивший «профсоюз большинства»</a:t>
            </a:r>
            <a:endParaRPr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146443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298451"/>
            <a:ext cx="10515600" cy="79374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sz="48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рофсоюз</a:t>
            </a:r>
            <a:r>
              <a:rPr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48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большинства</a:t>
            </a:r>
            <a:r>
              <a:rPr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240461343" name="Объект 2"/>
          <p:cNvSpPr>
            <a:spLocks noGrp="1"/>
          </p:cNvSpPr>
          <p:nvPr>
            <p:ph idx="1"/>
          </p:nvPr>
        </p:nvSpPr>
        <p:spPr bwMode="auto">
          <a:xfrm>
            <a:off x="838200" y="1250950"/>
            <a:ext cx="10515600" cy="5023954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dirty="0" err="1"/>
              <a:t>Легитимным</a:t>
            </a:r>
            <a:r>
              <a:rPr dirty="0"/>
              <a:t> </a:t>
            </a:r>
            <a:r>
              <a:rPr dirty="0" err="1"/>
              <a:t>представителем</a:t>
            </a:r>
            <a:r>
              <a:rPr dirty="0"/>
              <a:t> </a:t>
            </a:r>
            <a:r>
              <a:rPr dirty="0" err="1"/>
              <a:t>интересов</a:t>
            </a:r>
            <a:r>
              <a:rPr dirty="0"/>
              <a:t> </a:t>
            </a:r>
            <a:r>
              <a:rPr dirty="0" err="1"/>
              <a:t>работников</a:t>
            </a:r>
            <a:r>
              <a:rPr dirty="0"/>
              <a:t> </a:t>
            </a:r>
            <a:r>
              <a:rPr dirty="0" err="1"/>
              <a:t>признается</a:t>
            </a:r>
            <a:r>
              <a:rPr dirty="0"/>
              <a:t> </a:t>
            </a:r>
            <a:r>
              <a:rPr dirty="0" err="1"/>
              <a:t>лишь</a:t>
            </a:r>
            <a:r>
              <a:rPr dirty="0"/>
              <a:t> </a:t>
            </a:r>
            <a:r>
              <a:rPr lang="ru-RU" dirty="0"/>
              <a:t>"</a:t>
            </a:r>
            <a:r>
              <a:rPr dirty="0" err="1"/>
              <a:t>профсоюз</a:t>
            </a:r>
            <a:r>
              <a:rPr dirty="0"/>
              <a:t> </a:t>
            </a:r>
            <a:r>
              <a:rPr dirty="0" err="1"/>
              <a:t>большинства</a:t>
            </a:r>
            <a:r>
              <a:rPr lang="ru-RU" dirty="0"/>
              <a:t>" – и это обязательно первичная организация профсоюза и</a:t>
            </a:r>
            <a:r>
              <a:rPr dirty="0" err="1"/>
              <a:t>ли</a:t>
            </a:r>
            <a:r>
              <a:rPr dirty="0"/>
              <a:t> </a:t>
            </a:r>
            <a:r>
              <a:rPr dirty="0" err="1"/>
              <a:t>иной</a:t>
            </a:r>
            <a:r>
              <a:rPr dirty="0"/>
              <a:t> </a:t>
            </a:r>
            <a:r>
              <a:rPr dirty="0" err="1"/>
              <a:t>выборный</a:t>
            </a:r>
            <a:r>
              <a:rPr dirty="0"/>
              <a:t> </a:t>
            </a:r>
            <a:r>
              <a:rPr dirty="0" err="1"/>
              <a:t>орган</a:t>
            </a:r>
            <a:r>
              <a:rPr dirty="0"/>
              <a:t>,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профсоюза</a:t>
            </a:r>
            <a:r>
              <a:rPr dirty="0"/>
              <a:t> </a:t>
            </a:r>
            <a:r>
              <a:rPr dirty="0" err="1"/>
              <a:t>большинства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предприятии</a:t>
            </a:r>
            <a:r>
              <a:rPr dirty="0"/>
              <a:t> не </a:t>
            </a:r>
            <a:r>
              <a:rPr dirty="0" err="1"/>
              <a:t>существует</a:t>
            </a:r>
            <a:endParaRPr dirty="0"/>
          </a:p>
          <a:p>
            <a:pPr algn="just">
              <a:defRPr/>
            </a:pP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первичная</a:t>
            </a:r>
            <a:r>
              <a:rPr dirty="0"/>
              <a:t> </a:t>
            </a:r>
            <a:r>
              <a:rPr dirty="0" err="1"/>
              <a:t>организация</a:t>
            </a:r>
            <a:r>
              <a:rPr dirty="0"/>
              <a:t> ФНПР,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иной</a:t>
            </a:r>
            <a:r>
              <a:rPr dirty="0"/>
              <a:t> </a:t>
            </a:r>
            <a:r>
              <a:rPr dirty="0" err="1"/>
              <a:t>представительный</a:t>
            </a:r>
            <a:r>
              <a:rPr dirty="0"/>
              <a:t> </a:t>
            </a:r>
            <a:r>
              <a:rPr dirty="0" err="1"/>
              <a:t>орган</a:t>
            </a:r>
            <a:r>
              <a:rPr dirty="0"/>
              <a:t> не </a:t>
            </a:r>
            <a:r>
              <a:rPr dirty="0" err="1"/>
              <a:t>определяется</a:t>
            </a:r>
            <a:r>
              <a:rPr lang="ru-RU" dirty="0"/>
              <a:t> </a:t>
            </a:r>
          </a:p>
          <a:p>
            <a:pPr algn="just">
              <a:defRPr/>
            </a:pPr>
            <a:r>
              <a:rPr lang="ru-RU" dirty="0"/>
              <a:t>Раньше каждый профсоюз мог заключать отдельный колдоговор, независимо от численности </a:t>
            </a:r>
            <a:endParaRPr dirty="0"/>
          </a:p>
          <a:p>
            <a:pPr marL="0" indent="0" algn="just">
              <a:buFont typeface="Arial"/>
              <a:buNone/>
              <a:defRPr/>
            </a:pPr>
            <a:r>
              <a:rPr dirty="0"/>
              <a:t>Исследования </a:t>
            </a:r>
            <a:r>
              <a:rPr dirty="0" err="1"/>
              <a:t>социологов</a:t>
            </a:r>
            <a:r>
              <a:rPr dirty="0"/>
              <a:t> 20-летней </a:t>
            </a:r>
            <a:r>
              <a:rPr dirty="0" err="1"/>
              <a:t>давности</a:t>
            </a:r>
            <a:r>
              <a:rPr dirty="0"/>
              <a:t> </a:t>
            </a:r>
            <a:r>
              <a:rPr dirty="0" err="1"/>
              <a:t>показывали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профсоюзы</a:t>
            </a:r>
            <a:r>
              <a:rPr dirty="0"/>
              <a:t> </a:t>
            </a:r>
            <a:r>
              <a:rPr dirty="0" err="1"/>
              <a:t>пользуются</a:t>
            </a:r>
            <a:r>
              <a:rPr dirty="0"/>
              <a:t> </a:t>
            </a:r>
            <a:r>
              <a:rPr dirty="0" err="1"/>
              <a:t>поддержкой</a:t>
            </a:r>
            <a:r>
              <a:rPr dirty="0"/>
              <a:t> не </a:t>
            </a:r>
            <a:r>
              <a:rPr dirty="0" err="1"/>
              <a:t>более</a:t>
            </a:r>
            <a:r>
              <a:rPr dirty="0"/>
              <a:t> 20% </a:t>
            </a:r>
            <a:r>
              <a:rPr dirty="0" err="1"/>
              <a:t>работников</a:t>
            </a:r>
            <a:r>
              <a:rPr dirty="0"/>
              <a:t>. </a:t>
            </a:r>
            <a:r>
              <a:rPr dirty="0" err="1"/>
              <a:t>Остальные</a:t>
            </a:r>
            <a:r>
              <a:rPr dirty="0"/>
              <a:t> </a:t>
            </a:r>
            <a:r>
              <a:rPr dirty="0" err="1"/>
              <a:t>уверены</a:t>
            </a:r>
            <a:r>
              <a:rPr dirty="0"/>
              <a:t> в </a:t>
            </a:r>
            <a:r>
              <a:rPr dirty="0" err="1"/>
              <a:t>их</a:t>
            </a:r>
            <a:r>
              <a:rPr dirty="0"/>
              <a:t> </a:t>
            </a:r>
            <a:r>
              <a:rPr dirty="0" err="1"/>
              <a:t>полной</a:t>
            </a:r>
            <a:r>
              <a:rPr dirty="0"/>
              <a:t> </a:t>
            </a:r>
            <a:r>
              <a:rPr dirty="0" err="1"/>
              <a:t>зависимости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работодателей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5F2AF-2FBF-D379-CFCE-E76A7644E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951"/>
            <a:ext cx="10515600" cy="8572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социологов*: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C1873D-F81D-B4DE-769D-ABD962438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000"/>
            <a:ext cx="10712450" cy="501014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Новый ТК направлен на индивидуализацию трудовых отношений </a:t>
            </a:r>
          </a:p>
          <a:p>
            <a:r>
              <a:rPr lang="ru-RU" dirty="0"/>
              <a:t>Законодатель закрепил ситуацию, когда отсутствуют организации, реально представляющие интересы наемных работников</a:t>
            </a:r>
          </a:p>
          <a:p>
            <a:r>
              <a:rPr lang="ru-RU" dirty="0"/>
              <a:t>Новый ТК усилил позиции организаций, фактические функции которых   не представлять интересы работников перед работодателем, а выполнять лишь задачи социально-бытового обслуживания, как это и было в советские времена</a:t>
            </a:r>
          </a:p>
          <a:p>
            <a:r>
              <a:rPr lang="ru-RU" dirty="0">
                <a:solidFill>
                  <a:srgbClr val="FF0000"/>
                </a:solidFill>
              </a:rPr>
              <a:t>Чем больше % членов профсоюза в организации, тем сильнее профсоюз зависит от работодателя</a:t>
            </a:r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sz="2600" i="1" dirty="0"/>
              <a:t> *) Становление трудовых отношений в постсоветской России под ред. Дж. </a:t>
            </a:r>
            <a:r>
              <a:rPr lang="ru-RU" sz="2600" i="1" dirty="0" err="1"/>
              <a:t>Дебарделебен</a:t>
            </a:r>
            <a:r>
              <a:rPr lang="ru-RU" sz="2600" i="1" dirty="0"/>
              <a:t>, С. Климовой, В. </a:t>
            </a:r>
            <a:r>
              <a:rPr lang="ru-RU" sz="2600" i="1" dirty="0" err="1"/>
              <a:t>Ядова</a:t>
            </a:r>
            <a:r>
              <a:rPr lang="ru-RU" sz="2600" i="1" dirty="0"/>
              <a:t>. Институт социологии РАН. – М. : Акад. Проект, 2004. 320 с. </a:t>
            </a:r>
          </a:p>
        </p:txBody>
      </p:sp>
    </p:spTree>
    <p:extLst>
      <p:ext uri="{BB962C8B-B14F-4D97-AF65-F5344CB8AC3E}">
        <p14:creationId xmlns:p14="http://schemas.microsoft.com/office/powerpoint/2010/main" val="4092579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ADF6EB-B57B-26BE-33FE-E079CD0C1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Господство ложных аксиом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E63BE01-AAE2-23F3-9595-211F528B17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076194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BC7D9B-8433-611E-60C5-65A781E6434B}"/>
              </a:ext>
            </a:extLst>
          </p:cNvPr>
          <p:cNvSpPr txBox="1"/>
          <p:nvPr/>
        </p:nvSpPr>
        <p:spPr>
          <a:xfrm>
            <a:off x="5178808" y="20113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«Профсоюзы вне политики»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220BD2-4549-4D05-7194-663E708BAD43}"/>
              </a:ext>
            </a:extLst>
          </p:cNvPr>
          <p:cNvSpPr txBox="1"/>
          <p:nvPr/>
        </p:nvSpPr>
        <p:spPr>
          <a:xfrm>
            <a:off x="5178808" y="286528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/>
              <a:t>«Главное – коллективный договор»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991167-21A2-1A63-FB9E-6482F0884B0A}"/>
              </a:ext>
            </a:extLst>
          </p:cNvPr>
          <p:cNvSpPr txBox="1"/>
          <p:nvPr/>
        </p:nvSpPr>
        <p:spPr>
          <a:xfrm>
            <a:off x="5178808" y="3830281"/>
            <a:ext cx="6464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/>
              <a:t>«Чем больший</a:t>
            </a:r>
            <a:r>
              <a:rPr lang="en-US" sz="2400" dirty="0"/>
              <a:t> % </a:t>
            </a:r>
            <a:r>
              <a:rPr lang="ru-RU" sz="2400" dirty="0"/>
              <a:t>работников в профсоюзе, тем лучше (членство – это наше всё)»</a:t>
            </a:r>
          </a:p>
        </p:txBody>
      </p:sp>
      <p:sp>
        <p:nvSpPr>
          <p:cNvPr id="17" name="Стрелка: штриховая вправо 16">
            <a:extLst>
              <a:ext uri="{FF2B5EF4-FFF2-40B4-BE49-F238E27FC236}">
                <a16:creationId xmlns:a16="http://schemas.microsoft.com/office/drawing/2014/main" id="{D8FD90BD-D714-3B3F-11C4-A33613441851}"/>
              </a:ext>
            </a:extLst>
          </p:cNvPr>
          <p:cNvSpPr/>
          <p:nvPr/>
        </p:nvSpPr>
        <p:spPr>
          <a:xfrm>
            <a:off x="4152392" y="2939530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штриховая вправо 17">
            <a:extLst>
              <a:ext uri="{FF2B5EF4-FFF2-40B4-BE49-F238E27FC236}">
                <a16:creationId xmlns:a16="http://schemas.microsoft.com/office/drawing/2014/main" id="{A6F35CED-E9D1-0D10-0D31-B51DC9804D42}"/>
              </a:ext>
            </a:extLst>
          </p:cNvPr>
          <p:cNvSpPr/>
          <p:nvPr/>
        </p:nvSpPr>
        <p:spPr>
          <a:xfrm>
            <a:off x="4152392" y="1999877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штриховая вправо 18">
            <a:extLst>
              <a:ext uri="{FF2B5EF4-FFF2-40B4-BE49-F238E27FC236}">
                <a16:creationId xmlns:a16="http://schemas.microsoft.com/office/drawing/2014/main" id="{29850C30-5A04-5C3D-DDD6-7DEE415BD7AE}"/>
              </a:ext>
            </a:extLst>
          </p:cNvPr>
          <p:cNvSpPr/>
          <p:nvPr/>
        </p:nvSpPr>
        <p:spPr>
          <a:xfrm>
            <a:off x="4152392" y="5115816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D3640E-9B9A-2697-852A-E811030BAB4E}"/>
              </a:ext>
            </a:extLst>
          </p:cNvPr>
          <p:cNvSpPr txBox="1"/>
          <p:nvPr/>
        </p:nvSpPr>
        <p:spPr>
          <a:xfrm>
            <a:off x="5178808" y="5001556"/>
            <a:ext cx="65305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«Работники не вступают в профсоюз потому, что плохо информированы о его деятельности»</a:t>
            </a:r>
          </a:p>
        </p:txBody>
      </p:sp>
      <p:sp>
        <p:nvSpPr>
          <p:cNvPr id="22" name="Стрелка: штриховая вправо 21">
            <a:extLst>
              <a:ext uri="{FF2B5EF4-FFF2-40B4-BE49-F238E27FC236}">
                <a16:creationId xmlns:a16="http://schemas.microsoft.com/office/drawing/2014/main" id="{08395397-9FA6-72D4-076D-16D8FAE99B20}"/>
              </a:ext>
            </a:extLst>
          </p:cNvPr>
          <p:cNvSpPr/>
          <p:nvPr/>
        </p:nvSpPr>
        <p:spPr>
          <a:xfrm>
            <a:off x="4152392" y="3978823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780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92875-5943-7ED0-C951-A3A21F567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65125"/>
            <a:ext cx="11614150" cy="1325563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Борьба с работодателем для председателя ППО и профактива малоперспективна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B01B20E-C5AF-97A4-1821-92DA95AB5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3927" y="1835335"/>
            <a:ext cx="7594333" cy="39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08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D3AA6-05E1-8BE3-5F30-F768E607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24287"/>
            <a:ext cx="10648950" cy="9765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Ударим</a:t>
            </a:r>
            <a:r>
              <a:rPr lang="ru-RU" dirty="0"/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социальным партнёрством по зарплате работников?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EAE3621C-0425-1F1A-C2D9-295040CF8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954" y="1685925"/>
            <a:ext cx="5715000" cy="34861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B4AB9E-8444-9CFD-A004-A540F65C0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402" y="2863107"/>
            <a:ext cx="4292724" cy="38706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E4C3FF-B3E6-64AC-5CF1-F5EB9B9F2191}"/>
              </a:ext>
            </a:extLst>
          </p:cNvPr>
          <p:cNvSpPr txBox="1"/>
          <p:nvPr/>
        </p:nvSpPr>
        <p:spPr>
          <a:xfrm>
            <a:off x="592954" y="5387838"/>
            <a:ext cx="6094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Союз профсоюзов России</a:t>
            </a:r>
          </a:p>
          <a:p>
            <a:endParaRPr lang="ru-RU" dirty="0">
              <a:hlinkClick r:id="rId4"/>
            </a:endParaRPr>
          </a:p>
          <a:p>
            <a:r>
              <a:rPr lang="en-US" dirty="0">
                <a:hlinkClick r:id="rId4"/>
              </a:rPr>
              <a:t>https://unionsrussia.ru/news/Will-we-strike-the-partnership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880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08374-3868-25E6-1DB0-8B177CC80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5800" cy="1120775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Реалии первички: задачи председателя ППО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EDD8EE-BDD5-D407-C146-6B351F24D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2600"/>
            <a:ext cx="10515600" cy="44243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dirty="0"/>
              <a:t>Главное – вернуть 1% членам профсоюза</a:t>
            </a:r>
          </a:p>
          <a:p>
            <a:pPr marL="514350" indent="-514350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3600" dirty="0"/>
              <a:t>Номинальное социальное партнерство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z="3600" dirty="0"/>
              <a:t>Не конфликтовать с работодателем (председатель ППО – он тоже наемный работник) </a:t>
            </a:r>
          </a:p>
        </p:txBody>
      </p:sp>
    </p:spTree>
    <p:extLst>
      <p:ext uri="{BB962C8B-B14F-4D97-AF65-F5344CB8AC3E}">
        <p14:creationId xmlns:p14="http://schemas.microsoft.com/office/powerpoint/2010/main" val="3427695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AE66A-47B5-C7D7-C0F6-D5B6D3B5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2293"/>
          </a:xfrm>
        </p:spPr>
        <p:txBody>
          <a:bodyPr>
            <a:noAutofit/>
          </a:bodyPr>
          <a:lstStyle/>
          <a:p>
            <a:br>
              <a:rPr lang="ru-RU" sz="3200" dirty="0"/>
            </a:br>
            <a:r>
              <a:rPr lang="ru-RU" sz="4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Восемь признаков гибнущей компании</a:t>
            </a:r>
            <a:br>
              <a:rPr lang="ru-RU" sz="4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3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94D147-C2BF-2920-6613-0BC008C9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700" y="965201"/>
            <a:ext cx="10863118" cy="576118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dirty="0"/>
              <a:t>Отрыв от действительности под девизом «У нас всё будет происходить вопреки логике и здравому смыслу»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/>
              <a:t>Пренебрежение финансовым менеджментом. Девиз «Везде – математика, а у нас – чудо»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/>
              <a:t>Вера в то, что единственный движущий мотив человека – это деньги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/>
              <a:t>Нежелание делегировать под девизом «Хочешь сделать хорошо – сделай сам»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/>
              <a:t>Делегирование слабому управленцу. Один из девизов – «Дадим ему шанс»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/>
              <a:t>Нет миссии</a:t>
            </a:r>
          </a:p>
          <a:p>
            <a:pPr marL="514350" indent="-514350">
              <a:lnSpc>
                <a:spcPct val="100000"/>
              </a:lnSpc>
              <a:buAutoNum type="arabicPeriod"/>
            </a:pPr>
            <a:r>
              <a:rPr lang="ru-RU" dirty="0"/>
              <a:t>Нет стратегии. Девиз простой – «В этой стране надолго загадывать нельзя»</a:t>
            </a:r>
          </a:p>
          <a:p>
            <a:pPr marL="514350" indent="-514350">
              <a:buAutoNum type="arabicPeriod"/>
            </a:pPr>
            <a:r>
              <a:rPr lang="ru-RU" dirty="0"/>
              <a:t>Хаотичные эксперименты </a:t>
            </a:r>
            <a:r>
              <a:rPr lang="ru-RU" dirty="0">
                <a:solidFill>
                  <a:srgbClr val="FF0000"/>
                </a:solidFill>
              </a:rPr>
              <a:t>(у нас  - «приоритеты» )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https://hrtime.ru/material/vosem-priznakov-gibnushchey-kompanii-39436/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546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99641-DE25-B603-BB6C-72C8D0981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91800" cy="826366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Симптомы деградации организации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C0873749-00D5-9A1A-2608-2731DCFD6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150"/>
            <a:ext cx="10515600" cy="472281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3200" dirty="0"/>
              <a:t>Уменьшение организации: снижение численности, объемов производства, объемов продаж и т.п.</a:t>
            </a:r>
          </a:p>
          <a:p>
            <a:pPr marL="514350" indent="-514350">
              <a:buAutoNum type="arabicPeriod"/>
            </a:pPr>
            <a:r>
              <a:rPr lang="ru-RU" sz="3200" dirty="0"/>
              <a:t>Косметическое управление (искажение и фальсификация отчетности)</a:t>
            </a:r>
          </a:p>
          <a:p>
            <a:pPr marL="514350" indent="-514350">
              <a:buAutoNum type="arabicPeriod"/>
            </a:pPr>
            <a:r>
              <a:rPr lang="ru-RU" sz="3200" dirty="0"/>
              <a:t>Снижение прозрачности и выдавливание  нелояльных сотрудников  («критиков»)</a:t>
            </a:r>
          </a:p>
          <a:p>
            <a:pPr marL="514350" indent="-514350">
              <a:buAutoNum type="arabicPeriod"/>
            </a:pPr>
            <a:r>
              <a:rPr lang="ru-RU" sz="3200" dirty="0"/>
              <a:t>Потеря управляемости (иерархический регресс)</a:t>
            </a:r>
          </a:p>
          <a:p>
            <a:pPr marL="514350" indent="-514350">
              <a:buAutoNum type="arabicPeriod"/>
            </a:pPr>
            <a:r>
              <a:rPr lang="ru-RU" sz="3200" dirty="0"/>
              <a:t>Внутренняя коррупция и мошенничество 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1504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12767-1885-8576-7D6A-7278F9AB8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1"/>
            <a:ext cx="10515600" cy="67945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деградации профсоюзного движения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F474C-0244-60E9-218E-9AEED3DF5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8700"/>
            <a:ext cx="11116377" cy="527584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ru-RU" sz="3300" dirty="0"/>
              <a:t>Снижение численности членов Профсоюза</a:t>
            </a:r>
          </a:p>
          <a:p>
            <a:pPr>
              <a:lnSpc>
                <a:spcPct val="110000"/>
              </a:lnSpc>
            </a:pPr>
            <a:r>
              <a:rPr lang="ru-RU" sz="3300" dirty="0"/>
              <a:t>Старение профсоюза и профсоюзного актива: все большую часть членов Профсоюза составляют неработающие пенсионеры</a:t>
            </a:r>
          </a:p>
          <a:p>
            <a:pPr>
              <a:lnSpc>
                <a:spcPct val="110000"/>
              </a:lnSpc>
            </a:pPr>
            <a:r>
              <a:rPr lang="ru-RU" sz="3300" dirty="0"/>
              <a:t>Превращение профсоюзной бюрократии в профсоюзную геронтократию, разрушение профсоюзной иерархии, падение организационной и финансовой дисциплины</a:t>
            </a:r>
          </a:p>
          <a:p>
            <a:pPr>
              <a:lnSpc>
                <a:spcPct val="110000"/>
              </a:lnSpc>
            </a:pPr>
            <a:r>
              <a:rPr lang="ru-RU" sz="3300" dirty="0"/>
              <a:t>«Профсоюз для работников» превращается в «профсоюз для  работодателей»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endParaRPr lang="ru-RU" sz="3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5200" dirty="0">
                <a:solidFill>
                  <a:srgbClr val="FF0000"/>
                </a:solidFill>
              </a:rPr>
              <a:t>Снижение авторитета профсоюза: Профсоюз – это для немолодых и бедных!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FA3EE38D-058F-F150-F0B0-B964E296A1E6}"/>
              </a:ext>
            </a:extLst>
          </p:cNvPr>
          <p:cNvSpPr/>
          <p:nvPr/>
        </p:nvSpPr>
        <p:spPr>
          <a:xfrm>
            <a:off x="5800725" y="4102100"/>
            <a:ext cx="590550" cy="10731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618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9A022-463E-D1AA-F7B1-BE7B6414D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365125"/>
            <a:ext cx="11188700" cy="1325563"/>
          </a:xfrm>
        </p:spPr>
        <p:txBody>
          <a:bodyPr>
            <a:normAutofit/>
          </a:bodyPr>
          <a:lstStyle/>
          <a:p>
            <a:r>
              <a:rPr lang="ru-RU" sz="4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Численность</a:t>
            </a:r>
            <a:r>
              <a:rPr lang="ru-RU" dirty="0"/>
              <a:t> </a:t>
            </a:r>
            <a:r>
              <a:rPr lang="ru-RU" sz="4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работающих</a:t>
            </a:r>
            <a:r>
              <a:rPr lang="ru-RU" dirty="0"/>
              <a:t> </a:t>
            </a:r>
            <a:r>
              <a:rPr lang="ru-RU" sz="4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членов профсоюза 2012-2024 гг.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F0E5344-73C2-93CE-2189-566080FB71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4358093"/>
              </p:ext>
            </p:extLst>
          </p:nvPr>
        </p:nvGraphicFramePr>
        <p:xfrm>
          <a:off x="2351585" y="1662112"/>
          <a:ext cx="7632847" cy="457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4428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09E642A-785D-D945-8A0D-DF47869D3D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886482"/>
              </p:ext>
            </p:extLst>
          </p:nvPr>
        </p:nvGraphicFramePr>
        <p:xfrm>
          <a:off x="2351583" y="1124744"/>
          <a:ext cx="8342083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70FF62B-4212-C6CE-1DC3-5FA576CB31C7}"/>
              </a:ext>
            </a:extLst>
          </p:cNvPr>
          <p:cNvSpPr txBox="1"/>
          <p:nvPr/>
        </p:nvSpPr>
        <p:spPr>
          <a:xfrm>
            <a:off x="228600" y="293748"/>
            <a:ext cx="117538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Средняя</a:t>
            </a:r>
            <a:r>
              <a:rPr lang="ru-RU" sz="3000" b="1" dirty="0"/>
              <a:t> </a:t>
            </a:r>
            <a:r>
              <a:rPr lang="ru-RU" sz="3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зарплата</a:t>
            </a:r>
            <a:r>
              <a:rPr lang="ru-RU" sz="3000" b="1" dirty="0"/>
              <a:t> </a:t>
            </a:r>
            <a:r>
              <a:rPr lang="ru-RU" sz="3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членов ППО ИЭОПП СО РАН 2012-2024 гг. (тыс. руб.)</a:t>
            </a:r>
          </a:p>
        </p:txBody>
      </p:sp>
    </p:spTree>
    <p:extLst>
      <p:ext uri="{BB962C8B-B14F-4D97-AF65-F5344CB8AC3E}">
        <p14:creationId xmlns:p14="http://schemas.microsoft.com/office/powerpoint/2010/main" val="2085135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5C82BF-8CD7-4A8E-B459-113F90D6B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-50800"/>
            <a:ext cx="10915650" cy="69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8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DC2F36C-52B4-3A9E-F08E-4E352C34F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206C59-2E51-FC7F-414E-258400ACBDFE}"/>
              </a:ext>
            </a:extLst>
          </p:cNvPr>
          <p:cNvSpPr txBox="1"/>
          <p:nvPr/>
        </p:nvSpPr>
        <p:spPr>
          <a:xfrm>
            <a:off x="10756900" y="423545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2025 г. </a:t>
            </a:r>
            <a:r>
              <a:rPr lang="en-US" b="1" dirty="0">
                <a:solidFill>
                  <a:srgbClr val="FF0000"/>
                </a:solidFill>
              </a:rPr>
              <a:t>&gt;18,8</a:t>
            </a:r>
            <a:r>
              <a:rPr lang="ru-RU" b="1" dirty="0">
                <a:solidFill>
                  <a:srgbClr val="FF0000"/>
                </a:solidFill>
              </a:rPr>
              <a:t> млн чел.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47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D036C-F1DA-B30C-AF51-E0EB2CDB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0" y="193675"/>
            <a:ext cx="11061700" cy="6826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Численность</a:t>
            </a:r>
            <a:r>
              <a:rPr lang="ru-RU" dirty="0"/>
              <a:t> </a:t>
            </a: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МРО Профсоюза работников РАН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DB7D92F4-6A29-AC36-1E38-99EDA1E1A9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5360712"/>
              </p:ext>
            </p:extLst>
          </p:nvPr>
        </p:nvGraphicFramePr>
        <p:xfrm>
          <a:off x="1614487" y="1772607"/>
          <a:ext cx="7743825" cy="443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8242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431A68-A390-C432-B5D7-37EA8DEED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34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3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делать?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BC5584-478F-E53B-0F6D-C50B76557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750"/>
            <a:ext cx="10648950" cy="520679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buFontTx/>
              <a:buChar char="-"/>
            </a:pPr>
            <a:r>
              <a:rPr lang="ru-RU" dirty="0"/>
              <a:t>Бороться за изменение законодательства, регулирующего  деятельность профсоюзов (уйти от «профсоюза большинства»)</a:t>
            </a:r>
          </a:p>
          <a:p>
            <a:pPr marL="0" indent="0">
              <a:buNone/>
            </a:pPr>
            <a:r>
              <a:rPr lang="ru-RU" dirty="0"/>
              <a:t>Внести изменения в устав Профсоюза работников РАН: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/>
              <a:t>запретить совмещение руководящих должностей в профсоюзе и в учреждениях, в которых есть первичные организации профсоюза;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/>
              <a:t>ограничить возможность вступления в профсоюз представителей работодателя (во избежание конфликта интересов);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/>
              <a:t>ввести особый статус ветерана профсоюза, а, возможно, и возрастной ценз для занятия постов в органах управления профсоюза;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/>
              <a:t>четко регламентировать организационную структуру профсоюза и взаимоотношения между организациями разного уровня внутри одного профсоюза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/>
              <a:t>(без иерархии, организационной и финансовой дисциплины любая сложная система неизбежно деградирует и разваливается) 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816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2263B-4E27-7CE1-8BA1-3D718878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9100"/>
            <a:ext cx="10515600" cy="16319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E97E16-4040-A024-4AA9-E98F3F2CB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ru-RU" sz="4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Спасибо за терпение!</a:t>
            </a:r>
          </a:p>
        </p:txBody>
      </p:sp>
    </p:spTree>
    <p:extLst>
      <p:ext uri="{BB962C8B-B14F-4D97-AF65-F5344CB8AC3E}">
        <p14:creationId xmlns:p14="http://schemas.microsoft.com/office/powerpoint/2010/main" val="20634455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3785</TotalTime>
  <Words>1195</Words>
  <Application>Microsoft Office PowerPoint</Application>
  <DocSecurity>0</DocSecurity>
  <PresentationFormat>Широкоэкранный</PresentationFormat>
  <Paragraphs>119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Профсоюзное движение в России: тенденции и прогнозы</vt:lpstr>
      <vt:lpstr>Источники</vt:lpstr>
      <vt:lpstr>Актуальность: названия статей</vt:lpstr>
      <vt:lpstr>Опережающие выводы</vt:lpstr>
      <vt:lpstr>Страны с самой высокой долей работников, состоящих в профсоюзе</vt:lpstr>
      <vt:lpstr>Что думают россияне о профсоюзном движении?</vt:lpstr>
      <vt:lpstr>Что такое профсоюзы?</vt:lpstr>
      <vt:lpstr>Для чего нужен профсоюз наемному работнику?</vt:lpstr>
      <vt:lpstr>Концептуальные модели Профсоюза </vt:lpstr>
      <vt:lpstr> </vt:lpstr>
      <vt:lpstr>Немного истории</vt:lpstr>
      <vt:lpstr>Профсоюз большинства </vt:lpstr>
      <vt:lpstr>Выводы социологов*:</vt:lpstr>
      <vt:lpstr>Господство ложных аксиом</vt:lpstr>
      <vt:lpstr>Борьба с работодателем для председателя ППО и профактива малоперспективна</vt:lpstr>
      <vt:lpstr> Ударим социальным партнёрством по зарплате работников?</vt:lpstr>
      <vt:lpstr>Реалии первички: задачи председателя ППО</vt:lpstr>
      <vt:lpstr> Восемь признаков гибнущей компании </vt:lpstr>
      <vt:lpstr>Симптомы деградации организации</vt:lpstr>
      <vt:lpstr>Признаки деградации профсоюзного движения</vt:lpstr>
      <vt:lpstr>Численность работающих членов профсоюза 2012-2024 гг.</vt:lpstr>
      <vt:lpstr>Презентация PowerPoint</vt:lpstr>
      <vt:lpstr>Презентация PowerPoint</vt:lpstr>
      <vt:lpstr>Презентация PowerPoint</vt:lpstr>
      <vt:lpstr>Численность МРО Профсоюза работников РАН</vt:lpstr>
      <vt:lpstr>Что делать?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TechnoCity User</dc:creator>
  <cp:keywords/>
  <dc:description/>
  <cp:lastModifiedBy>Владимир Нефёдкин</cp:lastModifiedBy>
  <cp:revision>116</cp:revision>
  <dcterms:created xsi:type="dcterms:W3CDTF">2025-07-23T05:19:59Z</dcterms:created>
  <dcterms:modified xsi:type="dcterms:W3CDTF">2025-09-23T06:18:26Z</dcterms:modified>
  <cp:category/>
  <dc:identifier/>
  <cp:contentStatus/>
  <dc:language/>
  <cp:version/>
</cp:coreProperties>
</file>