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99" r:id="rId2"/>
    <p:sldId id="398" r:id="rId3"/>
    <p:sldId id="318" r:id="rId4"/>
    <p:sldId id="412" r:id="rId5"/>
    <p:sldId id="392" r:id="rId6"/>
    <p:sldId id="391" r:id="rId7"/>
    <p:sldId id="395" r:id="rId8"/>
    <p:sldId id="403" r:id="rId9"/>
    <p:sldId id="396" r:id="rId10"/>
    <p:sldId id="399" r:id="rId11"/>
    <p:sldId id="402" r:id="rId12"/>
    <p:sldId id="393" r:id="rId13"/>
    <p:sldId id="388" r:id="rId14"/>
    <p:sldId id="389" r:id="rId15"/>
    <p:sldId id="407" r:id="rId16"/>
    <p:sldId id="410" r:id="rId17"/>
    <p:sldId id="408" r:id="rId18"/>
    <p:sldId id="409" r:id="rId19"/>
    <p:sldId id="397" r:id="rId20"/>
    <p:sldId id="401" r:id="rId21"/>
    <p:sldId id="404" r:id="rId22"/>
    <p:sldId id="405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i" initials="A" lastIdx="35" clrIdx="0">
    <p:extLst>
      <p:ext uri="{19B8F6BF-5375-455C-9EA6-DF929625EA0E}">
        <p15:presenceInfo xmlns:p15="http://schemas.microsoft.com/office/powerpoint/2012/main" userId="Andre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9096" autoAdjust="0"/>
  </p:normalViewPr>
  <p:slideViewPr>
    <p:cSldViewPr snapToGrid="0">
      <p:cViewPr varScale="1">
        <p:scale>
          <a:sx n="116" d="100"/>
          <a:sy n="116" d="100"/>
        </p:scale>
        <p:origin x="162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E5D0C-97E6-47A4-B5A9-452522AF8D42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ED88E-8195-4200-9239-50A782E8C0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37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9F4720-E86E-4ECE-82BA-71BD798A05E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B320D5-5381-40AA-9764-DFE3B445680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708" y="951012"/>
            <a:ext cx="11623210" cy="1664044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extrusionH="57150" prstMaterial="flat">
              <a:bevelT w="50800" h="38100" prst="riblet"/>
              <a:contourClr>
                <a:schemeClr val="tx2"/>
              </a:contourClr>
            </a:sp3d>
          </a:bodyPr>
          <a:lstStyle/>
          <a:p>
            <a:pPr algn="ctr"/>
            <a:r>
              <a:rPr lang="ru-RU" sz="5400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Профсоюз на перепутье – в поиске дороги в</a:t>
            </a:r>
            <a:r>
              <a:rPr lang="ru-RU" sz="54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 будущее?</a:t>
            </a:r>
            <a:endParaRPr lang="ru-RU" sz="5400" dirty="0">
              <a:ln>
                <a:solidFill>
                  <a:schemeClr val="tx1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8411" y="3377515"/>
            <a:ext cx="10799805" cy="1293340"/>
          </a:xfrm>
        </p:spPr>
        <p:txBody>
          <a:bodyPr>
            <a:normAutofit/>
          </a:bodyPr>
          <a:lstStyle/>
          <a:p>
            <a:pPr algn="ctr"/>
            <a:r>
              <a:rPr lang="ru-RU" i="1" dirty="0"/>
              <a:t>Евгений Онищенко,</a:t>
            </a:r>
          </a:p>
          <a:p>
            <a:pPr algn="ctr"/>
            <a:r>
              <a:rPr lang="ru-RU" i="1" dirty="0"/>
              <a:t>Профсоюз работников РАН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16398" y="6013622"/>
            <a:ext cx="11174239" cy="595307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Нижний Новгород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2025 года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81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009" y="812800"/>
            <a:ext cx="11365239" cy="84673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План </a:t>
            </a:r>
            <a:r>
              <a:rPr lang="ru-RU" dirty="0" smtClean="0"/>
              <a:t>доклада</a:t>
            </a:r>
            <a:endParaRPr lang="ru-RU" sz="32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606" y="2075935"/>
            <a:ext cx="10305536" cy="36081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4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проблемы. Список.</a:t>
            </a:r>
            <a:endParaRPr lang="ru-RU" sz="4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проблемы. Отдельные примеры.</a:t>
            </a:r>
            <a:endParaRPr lang="ru-RU" sz="4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выхода из кризиса.</a:t>
            </a:r>
            <a:endParaRPr lang="ru-RU" sz="4800" strike="sngStrike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8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009" y="812800"/>
            <a:ext cx="11365239" cy="84673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Есть проблемы глобальные, а есть внутренние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135" y="1935892"/>
            <a:ext cx="11589265" cy="467657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общемировые проблемы и тенденции профсоюзного движения, есть российские особенности, включающие законодательное урезание прав профсоюзов в последние десятилетия.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них говорят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заседаниях коллегиальных органов управления Профсоюза, на профсоюзных мероприятиях. Их необходимо понимать,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анализировать, нужно предлагать пути их разрешения, но тут наш Профсоюз вряд ли в состоянии добиться изменений к лучшему в среднесрочной перспективе.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действия руководства Профсоюза могут вести к еще более серьезным трудностям для Профсоюза в краткосрочной и среднесрочной перспективе,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проблемы общего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плана.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сожалению,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рода внутренние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недавних пор обсуждались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меньше, хотя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раз в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их решения 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 существенные и быстрые изменения ситуации в Профсоюзе к лучшему.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внутренних проблемах, появившихся или обострившихся в последние годы, и пойдет речь в данном докладе. </a:t>
            </a:r>
          </a:p>
        </p:txBody>
      </p:sp>
    </p:spTree>
    <p:extLst>
      <p:ext uri="{BB962C8B-B14F-4D97-AF65-F5344CB8AC3E}">
        <p14:creationId xmlns:p14="http://schemas.microsoft.com/office/powerpoint/2010/main" val="143551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205" y="810956"/>
            <a:ext cx="11191101" cy="84857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Внутренние проблемы последних лет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038" y="1840343"/>
            <a:ext cx="11686233" cy="501765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Подмена работы имитацией полезной деятельности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принимаются постановления,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заведомо необязательные к выполнению,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важнейшим направлениям ведется «для галочки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кадровых решений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состава Аппарата Профсоюза, а также ответственных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важные направления работы происходит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чисто формальных или и вовсе неясных соображений. Аппарат за 2 года стал менее работоспособен в связи с уходом ряда опытных специалистов и тем, что привлеченные на высокие (по меркам Профсоюза) оклады новые сотрудники демонстрируют часто невысокие интенсивность и качество работы. Предложения о молодежных квотах в ЦС, а также квотах для проявившихся себя членов Резерва ЦС  отвергаются или игнорируются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«Повысить эффективность работы аппарата и выборных профсоюзных органов всех уровней»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программы кандидата в председатели Профсоюза Г.В. Чучевой </a:t>
            </a:r>
          </a:p>
          <a:p>
            <a:pPr marL="0" indent="0" algn="just">
              <a:buNone/>
            </a:pPr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Выстроить систему положительного отбора кадров, предоставлять возможность роста профсоюзным активистам, зарекомендовавшим себя реальными полезными делами. … Организовать систему отбора лучших и наиболее активных представителей молодежи в выборные органы»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программы кандидата в председатели Профсоюза Г.В.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Чучевой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76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205" y="522632"/>
            <a:ext cx="11191101" cy="84857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Внутренние проблемы последних лет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519" y="1744198"/>
            <a:ext cx="11976214" cy="473280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повестки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заседаний коллегиальных органов управления Профсоюза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внутрипрофсоюзной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жизни», а также слабо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подготовленными вопросами.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Деформация деловой этики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ряд руководителей Профсоюза, включая тех членов Президиума, которые определяют мнение Уставной комиссии, активно убеждают коллег в том, что отклонения от норм Устава – это не нарушения. Да и вообще, с их точки зрения, Устав можно и нужно нарушать. Острые вопросы профсоюзной жизни, а иногда и просто темы, вносимые «неугодными коллегами», снимаются под любыми предлогами, включая «неподготовленность», даже когда они не в пример более подготовлены, чем многие вопросы, принятые в повестку.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Деградация уровня дискуссий на заседаниях ЦС. Предложения снимать вопросы как неподготовленные приводит нередко к обсуждению этих вопросов, но в скомканной и «базарной» форме.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обсуждении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вопросов, включенных в повестку дня, деловая логика также нередко отсутствует (подменяется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демагогией и политиканством). Вопросов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повестке очень много и члены ЦС, не вовлеченные активно в работу Президиума, особенно из молодежного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 и регионов,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понимают, что происходит и зачем они тратят время «на этот бардак».</a:t>
            </a:r>
          </a:p>
          <a:p>
            <a:pPr marL="0" indent="0" algn="just">
              <a:buNone/>
            </a:pP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«Перестроить работу руководящих органов Профсоюза, чтобы они могли не только оперативно реагировать на возникающие вызовы, но и планировать свои действия, предвосхищать актуальные вызовы, переламывать негативные тенденции» </a:t>
            </a:r>
            <a:endParaRPr lang="ru-RU" sz="24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программы кандидата в председатели Профсоюза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Г.В.Чучевой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95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405" y="548489"/>
            <a:ext cx="11191101" cy="84857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Внутренние проблемы последних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890" y="1565190"/>
            <a:ext cx="11310553" cy="504979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Устава в угоду отдельным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 стало нормой, более того,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системная деконструкция структуры Профсоюза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принятое в апреле 2025 года «Положение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структуре Профсоюза»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 превращение Профсоюза в добровольное сообщество (ассоциацию) профсоюзных организаций разного уровня. В дополнение к этому ряд руководителей Профсоюза настойчиво пропагандируют мысль, что органы управления Профсоюза никакие профорганизации ни к чему обязать не могут.</a:t>
            </a:r>
          </a:p>
          <a:p>
            <a:pPr marL="0" indent="0" algn="just">
              <a:buNone/>
            </a:pP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«Укреплять исполнительскую дисциплину по линии Профсоюз - региональные - первичные организации»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программы кандидата в председатели Профсоюза Г.В.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Чучевой</a:t>
            </a:r>
            <a:endParaRPr lang="en-US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Донесение позиции Профсоюза до широкой научной общественности происходит крайне нерегулярно. Нарастает и закрытость в работе высшего руководства Профсоюза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членам ЦС недоступно штатное расписание Профсоюза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 именно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расходуется основная часть поступающих в Профсоюз взносов),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члены Президиума и профильные заместители председателя часто не информируются о предстоящих встречах в Минобрнауки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РАН.</a:t>
            </a:r>
          </a:p>
          <a:p>
            <a:pPr marL="0" indent="0" algn="just">
              <a:buNone/>
            </a:pP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«Активно использовать современные информационные технологии и средства коммуникации для формирования позитивного имиджа Профсоюза работников РАН и донесения позиции Профсоюза до научного сообщества. Значимые информационные поводы должны «отыгрываться» в максимально короткий срок и дублироваться на ресурсах первичных и региональных организаций</a:t>
            </a:r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 algn="just">
              <a:buNone/>
            </a:pPr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«поддерживать 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максимальную открытость и информационную </a:t>
            </a:r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активность»</a:t>
            </a:r>
            <a:endParaRPr lang="ru-RU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 программы кандидата в председатели Профсоюза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Г.В.Чучевой</a:t>
            </a:r>
            <a:endParaRPr lang="en-US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63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917" y="440253"/>
            <a:ext cx="11191101" cy="84857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Внутренние проблемы последних лет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377" y="1408670"/>
            <a:ext cx="12010768" cy="544933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атмосферы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нетерпимости к критике и критическому анализу ситуации.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Демагогическими лозунгами («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работать, а не ругаться»)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прикрываются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или практически полное отсутствие работы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пассивность ряда руководящих коллег, нарушения, которые они допускают. Откровенно высказывающие свое мнение представители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руководства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Профсоюза подвергаются жесткому прессингу, шельмованию и разными методами отстраняются от работы. В частности, за последний год неоднократно происходили попытки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снять из повестки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заседаний коллегиальных органов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содержательные вопросы, вносимые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неугодными коллегами»,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наносит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прямой вред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Профсоюза.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«бережно и эффективно использовать имеющиеся ресурсы, реализуя современные подходы к управлению, организации коммуникации и коллективных действий» </a:t>
            </a:r>
          </a:p>
          <a:p>
            <a:pPr marL="0" indent="0" algn="just">
              <a:buNone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из программы кандидата в председатели Профсоюза Г.В. Чучевой</a:t>
            </a:r>
            <a:endParaRPr lang="en-US" sz="4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Подытоживая</a:t>
            </a:r>
            <a:r>
              <a:rPr lang="en-US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говорится одно, а делается другое, часто совсем противоположное.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один пример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в Профсоюзе правовую и техническую инспекции </a:t>
            </a:r>
            <a:r>
              <a:rPr lang="ru-RU" sz="4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труда» </a:t>
            </a:r>
          </a:p>
          <a:p>
            <a:pPr marL="0" indent="0" algn="just">
              <a:buNone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программы кандидата в председатели Профсоюза Г.В.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Чучевой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ноябрьского ЦС 2024 года № 11-05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«Заслушали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сообщение члена ЦС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Г.А. Ивлева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работы рабочей группы по приведению нормативной базы Профсоюза о деятельности правовой и технической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инспекций.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 голосования решение по данному вопросу не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принято»</a:t>
            </a:r>
            <a:endParaRPr lang="en-US" sz="4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(Председатель </a:t>
            </a:r>
            <a:r>
              <a:rPr lang="ru-RU" sz="4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предложила </a:t>
            </a:r>
            <a:r>
              <a:rPr lang="ru-RU" sz="4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ЦС </a:t>
            </a:r>
            <a:r>
              <a:rPr lang="ru-RU" sz="4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4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принимать </a:t>
            </a:r>
            <a:r>
              <a:rPr lang="ru-RU" sz="4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положения о правовой и технической инспекциях труда и, более того, </a:t>
            </a:r>
            <a:r>
              <a:rPr lang="ru-RU" sz="4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прекратить действие </a:t>
            </a:r>
            <a:r>
              <a:rPr lang="ru-RU" sz="4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старых. </a:t>
            </a:r>
            <a:r>
              <a:rPr lang="ru-RU" sz="4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обновив нормативную базу, Профсоюз и сам не создал инспекций,  и затруднил их создание в своих организациях</a:t>
            </a:r>
            <a:r>
              <a:rPr lang="ru-RU" sz="4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62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467" y="508000"/>
            <a:ext cx="10947400" cy="1244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Снижение интереса руководства Профсоюза к реальным проблемам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0733" y="4279900"/>
            <a:ext cx="5300134" cy="2277533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5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 </a:t>
            </a:r>
            <a:r>
              <a:rPr lang="ru-RU" sz="5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(конфликт в Новосибирске</a:t>
            </a:r>
            <a:r>
              <a:rPr lang="ru-RU" sz="5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buNone/>
            </a:pP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заседаниях коллегиальных органов управления Профсоюза обсуждалось 117 вопросов, из них 15 вопросов (</a:t>
            </a:r>
            <a:r>
              <a:rPr lang="ru-RU" sz="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13 %</a:t>
            </a: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из серии «жизнь институтов» и 102 вопроса из серии «внутренняя жизнь» (</a:t>
            </a:r>
            <a:r>
              <a:rPr lang="ru-RU" sz="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87 %</a:t>
            </a: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  <a:endParaRPr lang="ru-RU" sz="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5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</a:t>
            </a:r>
            <a:r>
              <a:rPr lang="ru-RU" sz="5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больше, важных для сообщества вопросов все меньше…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0" y="1830917"/>
            <a:ext cx="11938000" cy="237066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повестка заседаний ЦС и Президиума ЦС все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замыкается на внутренней жизни Профсоюза, разных ее моментах, в т.ч.  на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формально-бюрократических.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посчитать,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из обсуждаемых в течение года на заседаниях ЦС и Президиума ЦС вопросов можно отнести к вопросам внутренней жизни Профсоюза (уставные дела, принятие и модификация нашей нормативной базы, смета, штатное расписание, проведение конференций,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Академиад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изменения состава Резерва, ЦС, комиссий, награждения и пр.),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имеют выход на жизнь институтов (финансирование, оценка работы институтов, закупки, оснащение оборудованием, аттестация сотрудников, научная политика, конфликты в конкретных научных институтах и пр.). Возьмем для примера два года, когда объективно было много «формалистики».</a:t>
            </a:r>
          </a:p>
        </p:txBody>
      </p:sp>
      <p:sp>
        <p:nvSpPr>
          <p:cNvPr id="11" name="Объект 3"/>
          <p:cNvSpPr>
            <a:spLocks noGrp="1"/>
          </p:cNvSpPr>
          <p:nvPr>
            <p:ph sz="half" idx="2"/>
          </p:nvPr>
        </p:nvSpPr>
        <p:spPr>
          <a:xfrm>
            <a:off x="499532" y="4201583"/>
            <a:ext cx="5300134" cy="22775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 (Съезд, принятие Устава)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заседаниях коллегиальных органов управления Профсоюза обсуждалось 83 вопроса, из них 26 вопросов (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31 %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из серии «жизнь институтов» и 57 вопросов из серии «внутренняя жизнь» (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69 %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</a:p>
        </p:txBody>
      </p:sp>
    </p:spTree>
    <p:extLst>
      <p:ext uri="{BB962C8B-B14F-4D97-AF65-F5344CB8AC3E}">
        <p14:creationId xmlns:p14="http://schemas.microsoft.com/office/powerpoint/2010/main" val="263899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704088"/>
            <a:ext cx="11057467" cy="828379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ИПД в чистом виде – так она и работает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920084"/>
            <a:ext cx="5367867" cy="46585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постановления Президиума ЦС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21-06 от 19.06.2025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Принять к сведению информацию о результатах работы Министерства науки и высшего образования РФ в 2024 году и планах на 2025 год.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Разослать материалы Коллегии заместителям председателя и руководителям комиссий ЦС для проведения анализа и публикации на информационных ресурсах профсоюза.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Отв. заместители председателя, руководитель Информационной комиссии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(больше ведь заняться нечем…)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564" y="1920085"/>
            <a:ext cx="4367027" cy="3271300"/>
          </a:xfrm>
        </p:spPr>
      </p:pic>
      <p:sp>
        <p:nvSpPr>
          <p:cNvPr id="6" name="TextBox 5"/>
          <p:cNvSpPr txBox="1"/>
          <p:nvPr/>
        </p:nvSpPr>
        <p:spPr>
          <a:xfrm>
            <a:off x="6292426" y="5339262"/>
            <a:ext cx="5235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«Рассылать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Коллегии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и анализировать их, конечно же, никто не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собирался».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72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205" y="810956"/>
            <a:ext cx="11191101" cy="8485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Что имеем по важнейшим направлениям?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238" y="1659530"/>
            <a:ext cx="11806627" cy="501765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Межотраслевое, нынче - Отраслевое. </a:t>
            </a: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Осенью 2023 года новое тогда руководство Профсоюза получило в наследство проект МОС, являвшийся результатом длительной работы. Не с нуля пришлось начинать: все было готово (или практически готово). В 2024 году срок действия МОС был продлен до конца года — рабочий момент. Из-за того, что несколько месяцев осенью не было неформальных контактов по поводу работы над МОС с коллегами и партнерами из других профсоюзов, в декабре для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явился неожиданностью молодежный раздел, который предложили внести в МОС партнерские профсоюзы. Было принято заключать отдельное Отраслевое соглашение. Результат — у нас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семи месяцев не было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с Минобрнауки, более того, в тексте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подписанного ОС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заметные потери по сравнению с МОС, которое заключили коллеги, в части гарантии прав профсоюзных организаций. Катастрофа? Нет, но провал – определенно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очему так вышло, см. в данном материале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https://tpotsc.ru/?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p=5690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приоритет – ППО-50.</a:t>
            </a: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Г.В.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Чучева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прошлом году как важнейшую задачу Профсоюза выдвинула задачу повышения численности членов профсоюза (в виде приоритета ППО-50). Результат – не желающим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численности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первичек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ТПО даже не погрозили пальчиком, хотя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начала работы необходимо видеть текущую картину по проценту членства. В августе-сентябре работа завязла на стадии выработки планов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регионах.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констатировать: реально по этому приоритету на текущий момент не ведется работы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общепрофсоюзном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уровне. Провал.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приоритет —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ОСОТ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высокими окладами при условии их обеспечения финансированием. </a:t>
            </a:r>
          </a:p>
          <a:p>
            <a:pPr marL="0" indent="0" algn="just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года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Г.В.Чучева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хотела сделать руководителем работ В.А.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Юркина поскольку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 распределению обязанностей он за это ответственный». Худший вариант придумать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сложно. Позднее она взяла ответственность на себя. Работа началась в конце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февраля, но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она перешла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«обычных отдельных действий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Опять провал. </a:t>
            </a:r>
          </a:p>
        </p:txBody>
      </p:sp>
    </p:spTree>
    <p:extLst>
      <p:ext uri="{BB962C8B-B14F-4D97-AF65-F5344CB8AC3E}">
        <p14:creationId xmlns:p14="http://schemas.microsoft.com/office/powerpoint/2010/main" val="395452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067" y="547325"/>
            <a:ext cx="10972800" cy="811445"/>
          </a:xfrm>
        </p:spPr>
        <p:txBody>
          <a:bodyPr/>
          <a:lstStyle/>
          <a:p>
            <a:pPr algn="ctr"/>
            <a:r>
              <a:rPr lang="ru-RU" dirty="0"/>
              <a:t>А может, это успех?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17" y="1916483"/>
            <a:ext cx="3619500" cy="2716530"/>
          </a:xfrm>
        </p:spPr>
      </p:pic>
      <p:sp>
        <p:nvSpPr>
          <p:cNvPr id="5" name="TextBox 4"/>
          <p:cNvSpPr txBox="1"/>
          <p:nvPr/>
        </p:nvSpPr>
        <p:spPr>
          <a:xfrm>
            <a:off x="5029200" y="1759720"/>
            <a:ext cx="67648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известный британский политический деятель, Уинстон Черчилль, говорил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«Успех – это способность шагать от одной неудачи к другой, не теряя энтузиазма».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7317" y="4906963"/>
            <a:ext cx="101917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афоризм очень часто приписывается Черчиллю, однако факт-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чекинг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показывает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Черчилль такого не говорил. 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и энтузиазма не наблюдается.</a:t>
            </a:r>
          </a:p>
        </p:txBody>
      </p:sp>
    </p:spTree>
    <p:extLst>
      <p:ext uri="{BB962C8B-B14F-4D97-AF65-F5344CB8AC3E}">
        <p14:creationId xmlns:p14="http://schemas.microsoft.com/office/powerpoint/2010/main" val="145340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5405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Работа по приоритету или ее имитация?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5533" y="1244601"/>
            <a:ext cx="5748868" cy="53848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Кампания по приоритету-2023 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2022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ЦС принимает решение о том, что такая работа будет приоритетным направлением работы Профсоюза в 2023 году,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одобрен проект плана действий.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2022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решением Президиума ЦС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план действий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назначен ответственный за работу по направлению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Е.Е.Онищенко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создан Координационный комитет для организации текущей работы. 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2023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чат Координационного комитета и начата работа по приоритетному направлению. 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- март 2023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разработка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внутрипрофсоюзное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обсуждение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объему финансирования фундаментальной науки.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- май 2023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представление предложений Профсоюза в Комиссию РАН под руководством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С.М.Алдошина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представителей Профсоюза в Комиссии.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 апреля - июль 2023 года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принято два постановления коллегиальных органов управления Профсоюза, состоялись отдельные встречи с чиновниками Минобрнауки России, направлено несколько писем в министерство, выпущено заявление Профсоюза,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масса материалов для организации кампании,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для общественности и СМИ,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сайт кампании, необходимые действия обсуждены на нескольких мероприятиях Профсоюза, начата работа с регионами, направлено 60 обращений президенту России и т.д.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31468" y="1244600"/>
            <a:ext cx="5748864" cy="526272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Кампания по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приоритету-2025?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2024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ЦС принимает решение о том, что такая работа будет приоритетным направлением работы Профсоюза в 2025 году.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2025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решением Президиума ЦС создана рабочая группа, руководство работой в рамках направления возложено на Г.В.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Чучеву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 2025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разработаны первые прикидки по размеру должностных окладов работников научных организаций в рамках новой системы оплаты труда.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2025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представление предложений Профсоюза в Комиссию РАН под руководством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С.М.Алдошина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работа представителей Профсоюза в Комиссии.</a:t>
            </a: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 апреля – июль 2025 года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принято два постановления коллегиальных органов управления Профсоюза, состоялись отдельные встречи с чиновниками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России, направлено несколько писем в министерство, выпущено заявление Профсоюза.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71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310682"/>
              </p:ext>
            </p:extLst>
          </p:nvPr>
        </p:nvGraphicFramePr>
        <p:xfrm>
          <a:off x="313267" y="1498462"/>
          <a:ext cx="11392815" cy="4992953"/>
        </p:xfrm>
        <a:graphic>
          <a:graphicData uri="http://schemas.openxmlformats.org/drawingml/2006/table">
            <a:tbl>
              <a:tblPr/>
              <a:tblGrid>
                <a:gridCol w="113928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992953">
                <a:tc>
                  <a:txBody>
                    <a:bodyPr/>
                    <a:lstStyle/>
                    <a:p>
                      <a:pPr algn="just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Научно-производственной комиссии ЦС в соответствии с планом работы НПК вносить в течение 2025 года предложения по новой Отраслевой системе оплаты труда (ОСОТ). Членам комиссии приложить для обоснования трат на 2026 - 2028 годы подготовленные Профсоюзом работников РАН новые оклады в новой Отраслевой системе оплаты труда (Приложение)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Отв. Козлова И.А.</a:t>
                      </a:r>
                    </a:p>
                    <a:p>
                      <a:pPr algn="just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Продолжить взаимодействие с руководством РАН по увеличению финансирования на обеспечение фонда оплаты труда в рамках ОСОТ.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Отв.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Чучева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Г.В.,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Калинушкин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В.П., Вдовин В.Ф., Онищенко Е.Е. </a:t>
                      </a:r>
                    </a:p>
                    <a:p>
                      <a:pPr algn="l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Продолжить взаимодействие с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Минобрнауки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России по подготовке нормативной базы и рекомендаций по финансовому обеспечению ОСОТ.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Отв.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Чучева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Г.В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/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Ничего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похожего на работу по приоритету!</a:t>
                      </a:r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Обычная работа</a:t>
                      </a:r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Комиссия работает по своему плану, идут рабочие контакты с РАН и Минобрнауки России.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189584" y="900671"/>
            <a:ext cx="11516498" cy="871859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Постановление апрельского ЦС</a:t>
            </a:r>
          </a:p>
        </p:txBody>
      </p:sp>
    </p:spTree>
    <p:extLst>
      <p:ext uri="{BB962C8B-B14F-4D97-AF65-F5344CB8AC3E}">
        <p14:creationId xmlns:p14="http://schemas.microsoft.com/office/powerpoint/2010/main" val="3155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690329"/>
              </p:ext>
            </p:extLst>
          </p:nvPr>
        </p:nvGraphicFramePr>
        <p:xfrm>
          <a:off x="302795" y="1416908"/>
          <a:ext cx="11584405" cy="5263978"/>
        </p:xfrm>
        <a:graphic>
          <a:graphicData uri="http://schemas.openxmlformats.org/drawingml/2006/table">
            <a:tbl>
              <a:tblPr/>
              <a:tblGrid>
                <a:gridCol w="115844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263978">
                <a:tc>
                  <a:txBody>
                    <a:bodyPr/>
                    <a:lstStyle/>
                    <a:p>
                      <a:pPr algn="just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Поручить рабочей группе подготовить и направить письмо в </a:t>
                      </a:r>
                      <a:r>
                        <a:rPr lang="ru-RU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Минобрнауки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России с предложениями по новой Отраслевой системе оплаты труда (ОСОТ). Приложение 1.</a:t>
                      </a:r>
                    </a:p>
                    <a:p>
                      <a:pPr algn="just"/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Срок: до 1 сентября 2025 г.</a:t>
                      </a:r>
                    </a:p>
                    <a:p>
                      <a:pPr algn="just"/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Отв. Г.В. </a:t>
                      </a:r>
                      <a:r>
                        <a:rPr lang="ru-RU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Чучева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И.А. Козлова </a:t>
                      </a:r>
                      <a:r>
                        <a:rPr lang="ru-RU" i="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en-US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апреля </a:t>
                      </a:r>
                      <a:r>
                        <a:rPr lang="ru-RU" i="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ничего нового не было </a:t>
                      </a:r>
                      <a:r>
                        <a:rPr lang="ru-RU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сделано</a:t>
                      </a:r>
                      <a:r>
                        <a:rPr lang="en-US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Г.А. Ивлев, которому в итоге поручили подготовить письмо, использовал практически без купюр текст из пояснительной записки для Комиссии Алдошина)</a:t>
                      </a:r>
                      <a:endParaRPr lang="ru-RU" i="0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Продолжить взаимодействие с руководством РАН по увеличению финансирования на обеспечение объема оплаты труда.</a:t>
                      </a:r>
                    </a:p>
                    <a:p>
                      <a:pPr algn="just"/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Отв. Г.В. </a:t>
                      </a:r>
                      <a:r>
                        <a:rPr lang="ru-RU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Чучева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В.Ф. Вдовин, </a:t>
                      </a:r>
                      <a:r>
                        <a:rPr lang="ru-RU" strike="sngStrike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В.П. </a:t>
                      </a:r>
                      <a:r>
                        <a:rPr lang="ru-RU" strike="sngStrike" baseline="0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Калинушкин</a:t>
                      </a:r>
                      <a:r>
                        <a:rPr lang="ru-RU" strike="sngStrike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Е.Е. Онищенко</a:t>
                      </a:r>
                      <a:r>
                        <a:rPr lang="ru-RU" strike="noStrike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i="0" strike="noStrike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(собственно, те люди, которые успешно занимались этой работой в последние годы, </a:t>
                      </a:r>
                      <a:r>
                        <a:rPr lang="ru-RU" i="0" strike="noStrike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исключаются из числа ответственных)</a:t>
                      </a:r>
                      <a:endParaRPr lang="ru-RU" i="0" strike="noStrike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strike="sngStrike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Предложить Минобрнауки России создать рабочую группу с Профсоюзом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работников РАН, с включением в нее представителей Профсоюза, по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работе над предложениями по новой Отраслевой системе оплаты труда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(OCOT). </a:t>
                      </a:r>
                      <a:r>
                        <a:rPr lang="ru-RU" i="0" strike="noStrike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(Следим за логикой</a:t>
                      </a:r>
                      <a:r>
                        <a:rPr lang="en-US" i="0" strike="noStrike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i="0" strike="noStrike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отдельно предлагается </a:t>
                      </a:r>
                      <a:r>
                        <a:rPr lang="ru-RU" i="0" strike="noStrike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включить в совместную </a:t>
                      </a:r>
                      <a:r>
                        <a:rPr lang="ru-RU" i="0" strike="noStrike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(!) группу </a:t>
                      </a:r>
                      <a:r>
                        <a:rPr lang="ru-RU" i="0" strike="noStrike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представителей Профсоюза)</a:t>
                      </a:r>
                      <a:endParaRPr lang="ru-RU" i="0" strike="noStrike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Проинформировать членские организации Профсоюза работников РАН о результатах работы по приоритетному направлению на ХХХ Всероссийской (Поволжской) Ассамблее профсоюза работников РАН, 23 - 25 сентября 2025 г., г. Нижний Новгород. </a:t>
                      </a:r>
                      <a:r>
                        <a:rPr lang="ru-RU" i="0" u="none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(этот </a:t>
                      </a:r>
                      <a:r>
                        <a:rPr lang="ru-RU" i="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внесен по предложению одного заместителя председателя (!), который сказал, что об этой работе ему и многим другим мало что известно, мыслимо ли было такое в 2023 году</a:t>
                      </a:r>
                      <a:r>
                        <a:rPr lang="ru-RU" i="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?!)</a:t>
                      </a:r>
                      <a:endParaRPr lang="en-US" i="0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Доклада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 работе по второму приоритету (ОСОТ) в программе Ассамблеи не значится…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302795" y="469479"/>
            <a:ext cx="11516498" cy="87185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Постановление июльского Президиума ЦС</a:t>
            </a:r>
          </a:p>
        </p:txBody>
      </p:sp>
    </p:spTree>
    <p:extLst>
      <p:ext uri="{BB962C8B-B14F-4D97-AF65-F5344CB8AC3E}">
        <p14:creationId xmlns:p14="http://schemas.microsoft.com/office/powerpoint/2010/main" val="193019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605" y="494271"/>
            <a:ext cx="11516498" cy="871859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Новые назначения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605" y="1589903"/>
            <a:ext cx="11154262" cy="4810897"/>
          </a:xfrm>
        </p:spPr>
        <p:txBody>
          <a:bodyPr>
            <a:normAutofit fontScale="92500" lnSpcReduction="20000"/>
          </a:bodyPr>
          <a:lstStyle/>
          <a:p>
            <a:pPr marL="0" indent="0" algn="just" fontAlgn="base">
              <a:lnSpc>
                <a:spcPct val="90000"/>
              </a:lnSpc>
              <a:spcBef>
                <a:spcPts val="576"/>
              </a:spcBef>
              <a:buClrTx/>
              <a:buSzPts val="240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ухода обладающего большим опытом работы в Профсоюзе заместителя председателя в 2023 году в Аппарате Профсоюза удивительно быстро расширился штат: появились новые должности с размерами должностных окладов, на тот момент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превышающими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должностной оклад заместителя председателя – руководитель Аппарата и юрист. </a:t>
            </a:r>
          </a:p>
          <a:p>
            <a:pPr marL="0" indent="0" algn="just" fontAlgn="base">
              <a:lnSpc>
                <a:spcPct val="90000"/>
              </a:lnSpc>
              <a:spcBef>
                <a:spcPts val="576"/>
              </a:spcBef>
              <a:buClrTx/>
              <a:buSzPts val="240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полставки (фактически в статусе первого зама) с подачи председателя был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избран заместителем председателя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В.А.Юркин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ничем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сих пор не проявивший,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которому, вдобавок, сходят с рук нарушения Устава, включая многолетнюю дезинформацию о численности Московской региональной организации. </a:t>
            </a:r>
          </a:p>
          <a:p>
            <a:pPr marL="0" indent="0" algn="just" fontAlgn="base">
              <a:lnSpc>
                <a:spcPct val="90000"/>
              </a:lnSpc>
              <a:spcBef>
                <a:spcPts val="576"/>
              </a:spcBef>
              <a:buClrTx/>
              <a:buSzPts val="240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Руководителями Аппарата последовательно стали Т.М.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Федорова (по совместительству - заместитель председателя МРО В.А. Юркина)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С.И. Скалкин, имевшие, мягко говоря, слабое представление о работе в Аппарате Профсоюза и, скорее, отнимавшие время у много лет работающих сотрудников простейшими вопросами.</a:t>
            </a:r>
          </a:p>
          <a:p>
            <a:pPr marL="0" indent="0" algn="just" fontAlgn="base">
              <a:lnSpc>
                <a:spcPct val="90000"/>
              </a:lnSpc>
              <a:spcBef>
                <a:spcPts val="576"/>
              </a:spcBef>
              <a:buClrTx/>
              <a:buSzPts val="2400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Юристом стал коллега Г.В. Чучевой по институту, который, к примеру, дал заключение, что ЦС не может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объявить выговор,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де, негде будет обжаловать. При этом п.3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ст.12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Устава Профсоюза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гласит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«Решение о наложении взыскания, кроме исключения из членов Профсоюза, может быть принято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выборным коллегиальным органом профсоюзной Организации 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любого уровня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55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205" y="810956"/>
            <a:ext cx="11380573" cy="8485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Информирование широкой общественности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475" y="1993557"/>
            <a:ext cx="11798390" cy="46461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раз вспомним позицию, зафиксированную в программе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кандидата в председатели Профсоюза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Г.В.Чучевой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осенью 2023 года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использовать современные информационные технологии и средства коммуникации для формирования позитивного имиджа Профсоюза работников РАН и донесения позиции Профсоюза до научного сообщества. </a:t>
            </a:r>
            <a:r>
              <a:rPr lang="ru-RU" sz="1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Значимые информационные поводы должны «отыгрываться» в максимально короткий срок</a:t>
            </a:r>
            <a:r>
              <a:rPr lang="ru-RU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дублироваться на ресурсах первичных и региональных организаций</a:t>
            </a:r>
            <a:r>
              <a:rPr lang="ru-RU" sz="1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октября 2023 года по сентябрь 2025 года, т.е. </a:t>
            </a: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за два года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Профсоюз провел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(одну)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пресс-конференцию (27 февраля 2024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кампании по увеличению бюджетного финансирования науки) и выпустил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(одно)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(22 июля 2025 года).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Отдельный вопрос – связанные с этими двумя событиями истории...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сравнения.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году Профсоюз провел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пресс-конференцию (28 июня 2019 года), посвященную вопросам финансирования науки, а также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выпустил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заявления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открытое письмо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членам РАН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апреля по октябрь 2023 года было выпущено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(два)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заявления. </a:t>
            </a:r>
          </a:p>
        </p:txBody>
      </p:sp>
    </p:spTree>
    <p:extLst>
      <p:ext uri="{BB962C8B-B14F-4D97-AF65-F5344CB8AC3E}">
        <p14:creationId xmlns:p14="http://schemas.microsoft.com/office/powerpoint/2010/main" val="25222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674" y="840108"/>
            <a:ext cx="11666136" cy="108473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Что важнее всего? Быть частью команды </a:t>
            </a:r>
            <a:r>
              <a:rPr lang="ru-RU" strike="sngStrike" dirty="0"/>
              <a:t>Профсоюза</a:t>
            </a:r>
            <a:r>
              <a:rPr lang="ru-RU" dirty="0"/>
              <a:t> председателя!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133" y="4399280"/>
            <a:ext cx="11065933" cy="216238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«Достигли договоренности о постановке значимой текущей задачи на период до предстоящего в 2026 г Съезда для комиссии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 ее руководителя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А.В.Богданова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улучшить координацию деятельности комиссии с Председателем профсоюза,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укрепляя свой статус, как членов команды действующего председателя профсоюза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 Приложения к постановлению Президиума ЦС № 19-07 от 18.12.2024)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1" y="1965487"/>
            <a:ext cx="5655082" cy="235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3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5405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Прессую, сегодня я тебя прессую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3333" y="1600200"/>
            <a:ext cx="5571067" cy="502920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Общепрофсоюзный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</a:t>
            </a:r>
          </a:p>
          <a:p>
            <a:pPr marL="0" indent="0" algn="ctr">
              <a:buNone/>
            </a:pPr>
            <a:endParaRPr lang="ru-RU" sz="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месяцев с ноября 2024 года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давление на председателя Комиссии ЦС по работе с молодежью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А.В.Богданова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«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построить», используя специально сформированную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Согласительную» комиссию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(см. выше). </a:t>
            </a:r>
          </a:p>
          <a:p>
            <a:pPr marL="0" indent="0">
              <a:buNone/>
            </a:pP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2025 года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объявление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замечания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заместителю председателя Профсоюза Г.А. Ивлеву </a:t>
            </a:r>
            <a:r>
              <a:rPr lang="ru-RU" sz="1500" b="1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доклад с критической оценкой ситуации в Профсоюзе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призывы к дискриминации прав членов Профсоюза по возрастному признаку и дискредитацию работы коллегиальных органов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Профсоюза.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Июль 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года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попытка уволить заместителя председателя Профсоюза Е.Е. Онищенко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500" b="1" strike="sng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критическую оценку </a:t>
            </a:r>
            <a:r>
              <a:rPr lang="ru-RU" sz="1500" b="1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 в руководстве Профсоюза вообще и работы председателя в частности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использование некорректных терминов. На основании отсутствующего заявления об отставке и на заседании Президиума, что является прямым нарушением п.15 ст. 54 Устава Профсоюза. Рассмотрение вопроса проходило с нарушением Регламента работы ЦС, Президиума и Комиссий, а также этических принципов. </a:t>
            </a:r>
          </a:p>
          <a:p>
            <a:pPr marL="0" indent="0" algn="ctr">
              <a:buNone/>
            </a:pPr>
            <a:r>
              <a:rPr lang="ru-RU" sz="1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 эти люди запрещают мне ковыряться в носу</a:t>
            </a:r>
            <a:r>
              <a:rPr lang="ru-RU" sz="1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1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89134" y="1676400"/>
            <a:ext cx="5765798" cy="4830925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Московский уровень</a:t>
            </a:r>
          </a:p>
          <a:p>
            <a:pPr marL="0" indent="0" algn="ctr">
              <a:buNone/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 2025 года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решением Президиума Совета МРО ЦС и 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председателю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Профсоюза предложено снять Е.Е. Онищенко с должности заместителя председателя Профсоюза.</a:t>
            </a:r>
          </a:p>
          <a:p>
            <a:pPr marL="0" indent="0">
              <a:buNone/>
            </a:pPr>
            <a:r>
              <a:rPr lang="ru-RU" sz="4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– просто песня</a:t>
            </a:r>
            <a:r>
              <a:rPr lang="en-US" sz="4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никто лучше руководства </a:t>
            </a:r>
            <a:r>
              <a:rPr lang="ru-RU" sz="4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МРО не </a:t>
            </a:r>
            <a:r>
              <a:rPr lang="ru-RU" sz="4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продемонстрирует уровень его правосознания! Итак.</a:t>
            </a:r>
          </a:p>
          <a:p>
            <a:pPr marL="0" indent="0">
              <a:buNone/>
            </a:pPr>
            <a:r>
              <a:rPr lang="ru-RU" sz="4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Слушали</a:t>
            </a:r>
            <a:r>
              <a:rPr lang="en-US" sz="4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Е.Е.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Онищенко, предложившего руководству МРОПР РАН уйти в отставку. После подробного обсуждения этого вопроса были приняты соответствующие решения. </a:t>
            </a:r>
          </a:p>
          <a:p>
            <a:pPr marL="0" indent="0">
              <a:buNone/>
            </a:pPr>
            <a:r>
              <a:rPr lang="ru-RU" sz="4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Постановили</a:t>
            </a:r>
            <a:r>
              <a:rPr lang="en-US" sz="4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Считать действия Е.Е. Онищенко дискредитирующими по отношению к руководству МРОПР РАН и соответственно нарушающими статью 10 п.4 Устава Всероссийского профсоюза работников РАН. </a:t>
            </a:r>
          </a:p>
          <a:p>
            <a:pPr marL="0" indent="0">
              <a:buNone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Предложить председателю ПР РАН Г.В. </a:t>
            </a:r>
            <a:r>
              <a:rPr lang="ru-RU" sz="4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Чучевой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ЦС ПР РАН снять Е.Е. Онищенко с должности заместителя председателя ПР РАН за нарушение Устава ПР РАН. </a:t>
            </a:r>
          </a:p>
          <a:p>
            <a:pPr marL="0" indent="0">
              <a:buNone/>
            </a:pP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Коллеги «забыли», что п.5 ст. 9 Устава Профсоюза дает право критиковать деятельность выборных органов, а в п.4 ст. 10 Устава Профсоюза говорится о дискредитации деятельности Профсоюза, а не о критике его руководителей. Классическое</a:t>
            </a: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душу ты всему народу наплевал в моем лице!»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85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131" y="704088"/>
            <a:ext cx="11246936" cy="85286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Иногда для блага дела необходимо </a:t>
            </a:r>
            <a:r>
              <a:rPr lang="ru-RU" dirty="0" smtClean="0"/>
              <a:t>уйти!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599" y="1905000"/>
            <a:ext cx="5545668" cy="463973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Отставка ряда руководителей Профсоюза, включая председателя,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ответственны за создание атмосферы пренебрежения интересами членов профсоюза, имитации полезной деятельности, вседозволенности и нетерпимости к критике –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и не достаточное,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 для нормализации ситуации в нашем Профсоюзе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Нелепо надеяться, что люди, которые упорно, цинично, иногда с использованием грязных методов, ведут Профсоюз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системной деградации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вдруг прозреют, воспылают желанием активно работать, и все изменится.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92425" y="4867190"/>
            <a:ext cx="52353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«Сегодня, в этот необыкновенно важный для меня день, хочу сказать чуть больше личных своих слов, чем говорю обычно. Я хочу попросить у вас прощения. За то, что многие наши с вами мечты не сбылись. И то, что нам казалось просто, – оказалось мучительно тяжело. Я прошу прощения за то, что не оправдал некоторых надежд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943" y="2026732"/>
            <a:ext cx="5012267" cy="2818264"/>
          </a:xfrm>
        </p:spPr>
      </p:pic>
    </p:spTree>
    <p:extLst>
      <p:ext uri="{BB962C8B-B14F-4D97-AF65-F5344CB8AC3E}">
        <p14:creationId xmlns:p14="http://schemas.microsoft.com/office/powerpoint/2010/main" val="172637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067" y="594021"/>
            <a:ext cx="10972800" cy="5405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На перепутье. Витязь. И Профсоюз.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30201" y="3711045"/>
            <a:ext cx="5672666" cy="2994555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en-US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Road to Hell </a:t>
            </a:r>
          </a:p>
          <a:p>
            <a:pPr marL="0" indent="0" algn="ctr">
              <a:buNone/>
            </a:pPr>
            <a:r>
              <a:rPr lang="ru-RU" sz="4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«Еще пять лет продержаться, </a:t>
            </a:r>
          </a:p>
          <a:p>
            <a:pPr marL="0" indent="0" algn="ctr">
              <a:buNone/>
            </a:pPr>
            <a:r>
              <a:rPr lang="ru-RU" sz="4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после нас – хоть потоп». </a:t>
            </a: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Те, кто определяют политику Профсоюза сейчас, реализуют свои планы по формированию корпуса делегатов Съезда и проводят выборы в нужном ключе.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Ряд региональных возрастных лидеров сохраняют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остаться у руля, получая иногда скромное, а иногда щедрое вознаграждение. Отдельные «активные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решатели вопросов»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сохраняют доступ к властным кабинетам. Профсоюз окончательно теряет свой авторитет и перестает влиять на происходящее. Он сохраняется только в виде сильно усохшего во всех смыслах рудимента. Ну и собеса для ряда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04468" y="3744912"/>
            <a:ext cx="5952066" cy="2960688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4400" b="1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Прекрасное далеко, не будь ко мне </a:t>
            </a:r>
            <a:r>
              <a:rPr lang="ru-RU" sz="4400" b="1" i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жестоко</a:t>
            </a:r>
            <a:endParaRPr lang="ru-RU" sz="4400" b="1" i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«Профсоюз получает шанс». </a:t>
            </a: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руководителей существенно обновляется, в ЦС за счет модификации принципов его формирования приходит новая волна профсоюзных активистов молодого и среднего возраста. Людей, готовых работать, современно мыслящих, обладающих авторитетом в своих организациях. Реорганизуется работа ЦС и Президиума - меняется регламент их работы. Существенно модифицируется работа Комиссий ЦС, в значительной степени вопросы (в том числе и работу по приоритетным направлениям) ведут рабочие группы, сформированные под решение конкретной задачи. Аппарат Профсоюза комплектуется не за счет привлечения случайных людей, приходящих и уходящих. И т.д.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168" y="1134533"/>
            <a:ext cx="4580465" cy="257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904" y="607757"/>
            <a:ext cx="11191101" cy="84857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А получится? Нужно хотя бы попытаться!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339" y="1611743"/>
            <a:ext cx="11686233" cy="501765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подготовлен проект модификации принципов формирования ЦС за счет квоты ЦС, проект обсужден и поддержан Комиссией ЦС по работе с молодежью и профильным заместителем председателя. Предполагается, что в первую очередь по квоте ЦС 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пойдут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проявившие себя представители Резерва ЦС.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(+)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четкое понимание того, как нужно менять регламент работы ЦС и Президиума ЦС, чтобы отсечь пустые вопросы и уделить заметно больше внимания действительно важным.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(+)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 поиск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 между постоянно действующими (иногда «постоянно спящими») Комиссиями ЦС и рабочими группами, формируемыми для решения определенной задачи. Обычно люди не готовы напряженно работать на общественных началах 5 лет, но могут «напрячься» на несколько месяцев.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Нужен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ерьезный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к комплектованию Аппарата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новых должностей не по прихоти председателя, а в результате серьезного обсуждения их необходимости, назначение на ответственные должности тех, кто себя уже проявил.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Главное. Не выстраивание лояльной команды «под следующие выборы», а привлечение в ЦС, Комиссии, рабочие группы и т.д. содержательных и готовых работать людей. При каждой возможности.</a:t>
            </a: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многое другое.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30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0440" y="191593"/>
            <a:ext cx="10913105" cy="107710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ГЛАВНОЕ – ОРИЕНТАЦИЯ НА ДЕЛО!</a:t>
            </a: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32689" y="4672403"/>
            <a:ext cx="10806559" cy="76481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делать его нужно с душой!</a:t>
            </a:r>
            <a:endParaRPr lang="ru-RU" sz="36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119" y="1407780"/>
            <a:ext cx="4244546" cy="3183410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45175" y="5373439"/>
            <a:ext cx="117636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2695" y="5535867"/>
            <a:ext cx="112085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Вопросы? Предложения? Хотите получить презентацию?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Пишите -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onishchenkoee@lebedev.ru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35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14488</TotalTime>
  <Words>3719</Words>
  <Application>Microsoft Office PowerPoint</Application>
  <PresentationFormat>Широкоэкранный</PresentationFormat>
  <Paragraphs>159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Calibri</vt:lpstr>
      <vt:lpstr>Constantia</vt:lpstr>
      <vt:lpstr>Times New Roman</vt:lpstr>
      <vt:lpstr>Wingdings 2</vt:lpstr>
      <vt:lpstr>Поток</vt:lpstr>
      <vt:lpstr>Профсоюз на перепутье – в поиске дороги в будущее?</vt:lpstr>
      <vt:lpstr>План доклада</vt:lpstr>
      <vt:lpstr>Есть проблемы глобальные, а есть внутренние</vt:lpstr>
      <vt:lpstr>Внутренние проблемы последних лет </vt:lpstr>
      <vt:lpstr>Внутренние проблемы последних лет </vt:lpstr>
      <vt:lpstr>Внутренние проблемы последних лет</vt:lpstr>
      <vt:lpstr>Внутренние проблемы последних лет </vt:lpstr>
      <vt:lpstr>Снижение интереса руководства Профсоюза к реальным проблемам</vt:lpstr>
      <vt:lpstr>ИПД в чистом виде – так она и работает</vt:lpstr>
      <vt:lpstr>Что имеем по важнейшим направлениям?</vt:lpstr>
      <vt:lpstr>А может, это успех?</vt:lpstr>
      <vt:lpstr>Работа по приоритету или ее имитация?</vt:lpstr>
      <vt:lpstr>Презентация PowerPoint</vt:lpstr>
      <vt:lpstr>Презентация PowerPoint</vt:lpstr>
      <vt:lpstr>Новые назначения</vt:lpstr>
      <vt:lpstr>Информирование широкой общественности</vt:lpstr>
      <vt:lpstr>Что важнее всего? Быть частью команды Профсоюза председателя!</vt:lpstr>
      <vt:lpstr>Прессую, сегодня я тебя прессую</vt:lpstr>
      <vt:lpstr>Иногда для блага дела необходимо уйти!</vt:lpstr>
      <vt:lpstr>На перепутье. Витязь. И Профсоюз.</vt:lpstr>
      <vt:lpstr>А получится? Нужно хотя бы попытаться!</vt:lpstr>
      <vt:lpstr>ГЛАВНОЕ – ОРИЕНТАЦИЯ НА ДЕЛО!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Профсоюз работников РАН</dc:title>
  <dc:creator>viktor</dc:creator>
  <cp:lastModifiedBy>E</cp:lastModifiedBy>
  <cp:revision>1099</cp:revision>
  <dcterms:created xsi:type="dcterms:W3CDTF">2017-02-18T19:23:15Z</dcterms:created>
  <dcterms:modified xsi:type="dcterms:W3CDTF">2025-09-22T13:07:45Z</dcterms:modified>
</cp:coreProperties>
</file>