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1C33F4-AD1E-7B7C-4697-C3A2FB074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9B170D1-E436-D798-434F-17589C6AB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AD44118-34A7-06E5-941C-57DF17F0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774ADBA-C284-11D5-2061-14C7658E3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2B959E-FAA3-846F-27DA-DE2B6A306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591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261B7C-96DC-648A-2DE1-F21316AD1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B13D4D3-69C9-406E-0B9D-200D6749B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6E356A-FD15-5042-897C-D2EEFC66A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F2DA4C6-0133-7313-8250-C3860689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5AD378A-9D07-CA32-1273-F2A286009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779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1D0BEB-805A-483D-3C89-7EB6115BB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E7C5610-8935-A1EB-F64C-92A025789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CF898E3-4CA1-7175-5837-A6BB1D7F1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E97CF3F-FBF0-767B-1819-C54625BA4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603AAC-CBB7-ECC8-0ED5-8F28C8569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5467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44F6F7-B8A5-26F1-770A-7ED062D9D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0888BB-801E-9ACD-7D7F-B9F50A3893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A667FEF-24B5-B4A5-1180-85436F53F4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2EC806F-01C3-18DB-AC1C-FA9DD9133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13356B4-E760-231B-3B80-ED6C1553A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0EDD6D8-FB17-0B65-D6BC-91DF4EE64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653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7F22D0-F314-C2BA-8E62-EA958A4E3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85FEAA7-345E-B50C-BF9C-5AC0EE703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869146F-1E71-5D9E-7973-9E90DE6D7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6D8B95E-3DF4-6435-9046-E50A852F95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45B39C0D-C406-C857-87D1-E971E1ACB9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EBD0DCB1-F70F-CD6C-2F26-0431AEC38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B07DE42-ED08-E725-F3F5-AB31BCA25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6C0B5FB-6E1F-0DD6-B3D4-3873C8BC3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4612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CCA10C-F981-1AB2-523A-45AB23181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176B68D-389A-0204-C8D7-1AD1A2CCA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27F0140-AC18-FD8D-46ED-8D6DE6FAC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AA4FFE4-B416-714A-0CF9-A9045F975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4650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AE9BD5C-4DBE-8B2D-601D-62439D74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84B043E-A432-AE05-66AA-6221D205A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68E77C8-E49E-CD98-AD9C-59618EAFE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0980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2C5626-9D81-D81A-483F-1914436A8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EC0B4E6-557B-B087-114D-C80D87BCB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B964162-D33A-2A21-7431-5591A5655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16E4232-215F-0BD2-AA4A-A12464111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75C53E1-A298-7EE8-4DCF-8B0561A27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C28AF7B-6EA0-0978-4D91-C3F45F7D5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9492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9DBDAF-23EC-8783-670D-4501FAEE8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E093B71-2BB7-8536-9570-CC3776EA0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6DAF0AF-5E3D-43DC-4EDE-22350C8AF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80ABAEE-4E20-5719-FBE5-ABA735D2E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8114106-F2A5-116D-8D81-27C71DBBF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8D19AA9-54F9-A76D-6D92-17E54C5BD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4628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80F4B2-09AB-89BF-0798-57C5A2041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AD39071-FF5B-73A9-69FA-F745DE9EB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A041705-6FAB-F8D8-6C22-3B6849CA4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E9C871-D37E-3A03-89BF-67F57717A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E3CADE-644F-94C7-109B-E9E38BA27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7456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9068ED1-F432-93E8-6231-E2ED66C27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1F8CC5D-81D7-C4C9-0C76-9063DBAB5F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5E9E96A-CD80-667F-AD60-83A0D045C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6C1277-8360-BE39-A121-0F350D075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F2BFCF4-8B39-BF10-1F8C-ECBDBE05C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5284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7EB7A4-2112-9821-28C4-D2AE802DF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30DC008-FF76-153E-77CC-792794F46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43F6665-76F5-5276-F4AA-93933CE75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E148A-9C3B-4CFA-B24D-379BE1158C1F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D318400-B340-023B-BC73-AD24E4B9E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317F458-4AC0-ADF6-D3D4-08A498D4B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DA7FA-E365-436C-AECD-1B9A74240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202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F4EFEF-30A2-0A24-97D6-435467D14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0441" y="1122363"/>
            <a:ext cx="10539663" cy="2387600"/>
          </a:xfrm>
        </p:spPr>
        <p:txBody>
          <a:bodyPr>
            <a:normAutofit/>
          </a:bodyPr>
          <a:lstStyle/>
          <a:p>
            <a:r>
              <a:rPr lang="ru-RU" sz="4000" b="1" i="1" dirty="0">
                <a:latin typeface="+mn-lt"/>
              </a:rPr>
              <a:t>Молодежная политика - молодые ученые. Взгляд профсоюза</a:t>
            </a:r>
            <a:endParaRPr lang="ru-RU" sz="4000" dirty="0"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881C772-E378-48D5-F8BB-93C1B2BD9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558" y="4452270"/>
            <a:ext cx="10876546" cy="2269372"/>
          </a:xfrm>
        </p:spPr>
        <p:txBody>
          <a:bodyPr>
            <a:noAutofit/>
          </a:bodyPr>
          <a:lstStyle/>
          <a:p>
            <a:r>
              <a:rPr lang="ru-RU" b="1" dirty="0"/>
              <a:t>Н.Г. </a:t>
            </a:r>
            <a:r>
              <a:rPr lang="ru-RU" b="1" dirty="0" err="1"/>
              <a:t>Тюрнина</a:t>
            </a:r>
            <a:endParaRPr lang="ru-RU" b="1" dirty="0"/>
          </a:p>
          <a:p>
            <a:endParaRPr lang="ru-RU" dirty="0"/>
          </a:p>
          <a:p>
            <a:r>
              <a:rPr lang="en-US" dirty="0"/>
              <a:t>XXX </a:t>
            </a:r>
            <a:r>
              <a:rPr lang="ru-RU" dirty="0"/>
              <a:t>Всероссийская (Поволжская) ассамблея Профсоюза работников РАН</a:t>
            </a:r>
          </a:p>
          <a:p>
            <a:r>
              <a:rPr lang="ru-RU" dirty="0"/>
              <a:t>г. Нижний Новгород</a:t>
            </a:r>
          </a:p>
          <a:p>
            <a:r>
              <a:rPr lang="ru-RU" dirty="0"/>
              <a:t>23-25 сентября 2025 г.</a:t>
            </a:r>
          </a:p>
        </p:txBody>
      </p:sp>
    </p:spTree>
    <p:extLst>
      <p:ext uri="{BB962C8B-B14F-4D97-AF65-F5344CB8AC3E}">
        <p14:creationId xmlns:p14="http://schemas.microsoft.com/office/powerpoint/2010/main" xmlns="" val="2777926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58D5EB-F3D6-81E3-F6EF-5AA21A7A7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2" y="199557"/>
            <a:ext cx="10953136" cy="1139210"/>
          </a:xfrm>
        </p:spPr>
        <p:txBody>
          <a:bodyPr>
            <a:normAutofit/>
          </a:bodyPr>
          <a:lstStyle/>
          <a:p>
            <a:r>
              <a:rPr lang="ru-RU" sz="2800" b="1" dirty="0"/>
              <a:t>Дисбалансы от рассинхронизации научной, инновационной и молодёжной политик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B98D114-240A-A36F-F21F-0A1599372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693" y="1338767"/>
            <a:ext cx="6096968" cy="43513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1800" dirty="0"/>
              <a:t> перекос в поддержке «университетской» науки по сравнению с академической;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/>
              <a:t> стимулирование притока молодежи, но не удержание средней возрастной категории 39+ (иждивенческая позиция, маленькие «научные» императоры)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/>
              <a:t>требование увеличения доли внебюджетного финансирования, но отсутствие такой льготы, как 0 ставка налога на прибыль для государственных научных организаций, по аналогии с образовательными и медицинскими организациями;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/>
              <a:t>призыв к увеличению грантового финансирования, но сокращение кол-ва научных фондов. В результате конкурс в РНФ по наиболее популярным грантовым конкурсам 1:8 и 1:10;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/>
              <a:t>Приоритетная ставка на финансирование установок класса </a:t>
            </a:r>
            <a:r>
              <a:rPr lang="ru-RU" sz="1800" dirty="0" err="1"/>
              <a:t>мегасаенс</a:t>
            </a:r>
            <a:r>
              <a:rPr lang="ru-RU" sz="1800" dirty="0"/>
              <a:t> и инфраструктуры крупных организаций, но ограниченность доступа к современной научной инфраструктуре базового уровня у сотрудников большинства средних и малых организаций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7ACE8E3-401B-9423-D984-83F5702D6DB4}"/>
              </a:ext>
            </a:extLst>
          </p:cNvPr>
          <p:cNvSpPr txBox="1"/>
          <p:nvPr/>
        </p:nvSpPr>
        <p:spPr>
          <a:xfrm>
            <a:off x="6821214" y="1352277"/>
            <a:ext cx="4996093" cy="4584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0400" indent="-230400">
              <a:lnSpc>
                <a:spcPct val="7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ru-RU" sz="2000" dirty="0"/>
              <a:t>призыв к активному международному сотрудничеству с дружественными странами, но</a:t>
            </a:r>
          </a:p>
          <a:p>
            <a:pPr marL="230400" indent="-230400">
              <a:lnSpc>
                <a:spcPct val="7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ru-RU" sz="2000" dirty="0"/>
              <a:t>непрозрачность правовых рамок для длительных стажировок;</a:t>
            </a:r>
          </a:p>
          <a:p>
            <a:pPr marL="230400" indent="-230400">
              <a:lnSpc>
                <a:spcPct val="7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ru-RU" sz="2000" dirty="0"/>
              <a:t>поддержка студенческих семей и развитие социальной инфраструктуры в университетах и закрытие или значительное сокращение социальных и культурной инфраструктуры в научных организациях (детские сады, дома культуры, санаторно-курортное обеспечение);</a:t>
            </a:r>
          </a:p>
          <a:p>
            <a:pPr marL="230400" indent="-230400">
              <a:lnSpc>
                <a:spcPct val="7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err="1"/>
              <a:t>здоровьесбережение</a:t>
            </a:r>
            <a:r>
              <a:rPr lang="ru-RU" sz="2000" dirty="0"/>
              <a:t> и активное долголетие как национальные приоритет, но отсутствие целевого </a:t>
            </a:r>
            <a:r>
              <a:rPr lang="ru-RU" sz="2000" dirty="0" err="1"/>
              <a:t>гос.финансирования</a:t>
            </a:r>
            <a:r>
              <a:rPr lang="ru-RU" sz="2000" dirty="0"/>
              <a:t> в научных организациях на мероприятия по охране труда.</a:t>
            </a:r>
          </a:p>
        </p:txBody>
      </p:sp>
    </p:spTree>
    <p:extLst>
      <p:ext uri="{BB962C8B-B14F-4D97-AF65-F5344CB8AC3E}">
        <p14:creationId xmlns:p14="http://schemas.microsoft.com/office/powerpoint/2010/main" xmlns="" val="3060497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8EECC1-0372-DFB8-8A54-CAEC35202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28" y="49816"/>
            <a:ext cx="10515600" cy="748972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+mn-lt"/>
              </a:rPr>
              <a:t>Варианты решения проблем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26346D-BF42-C772-4392-2AC816852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23" y="630623"/>
            <a:ext cx="7294179" cy="48242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/>
              <a:t>Финансовые и грантовые механизмы</a:t>
            </a:r>
            <a:endParaRPr lang="ru-RU" sz="1800" dirty="0"/>
          </a:p>
          <a:p>
            <a:pPr lvl="0"/>
            <a:r>
              <a:rPr lang="ru-RU" sz="1800" b="1" dirty="0"/>
              <a:t>Реформа грантовой системы</a:t>
            </a:r>
            <a:r>
              <a:rPr lang="ru-RU" sz="1800" dirty="0"/>
              <a:t>:</a:t>
            </a:r>
          </a:p>
          <a:p>
            <a:pPr marL="452438" lvl="1" indent="-179388"/>
            <a:r>
              <a:rPr lang="ru-RU" sz="1800" dirty="0"/>
              <a:t>Повысить коэффициент одобрения грантов до 1:5 (принцип Парето 20/80).</a:t>
            </a:r>
          </a:p>
          <a:p>
            <a:pPr marL="452438" lvl="1" indent="-179388"/>
            <a:r>
              <a:rPr lang="ru-RU" sz="1800" dirty="0"/>
              <a:t>Ввести "итерационные" конкурсы (аналогично рецензированию статей) с возможностью доработки заявок.</a:t>
            </a:r>
          </a:p>
          <a:p>
            <a:pPr marL="452438" lvl="1" indent="-179388"/>
            <a:r>
              <a:rPr lang="ru-RU" sz="1800" dirty="0"/>
              <a:t>Отменить возрастные ограничения, заменив их балльной системой (Пример формулы: η = 25/лет - возраст/лет + статьи/штук + ... 3/книги + 5/дети +... Для участия в конкурсе должно быть η &gt; 0).</a:t>
            </a:r>
          </a:p>
          <a:p>
            <a:pPr lvl="0"/>
            <a:r>
              <a:rPr lang="ru-RU" sz="1800" b="1" dirty="0"/>
              <a:t>Кратное увеличение окладов</a:t>
            </a:r>
            <a:r>
              <a:rPr lang="ru-RU" sz="1800" dirty="0"/>
              <a:t> научных работников (на сегодняшний день оклад </a:t>
            </a:r>
            <a:r>
              <a:rPr lang="ru-RU" sz="1800" dirty="0" err="1"/>
              <a:t>м.н.с</a:t>
            </a:r>
            <a:r>
              <a:rPr lang="ru-RU" sz="1800" dirty="0"/>
              <a:t>. 27 тыс. </a:t>
            </a:r>
            <a:r>
              <a:rPr lang="ru-RU" sz="1800" dirty="0" err="1"/>
              <a:t>руб</a:t>
            </a:r>
            <a:r>
              <a:rPr lang="ru-RU" sz="1800" dirty="0"/>
              <a:t> и МРОТ 27 </a:t>
            </a:r>
            <a:r>
              <a:rPr lang="ru-RU" sz="1800" dirty="0" err="1"/>
              <a:t>тыс.руб</a:t>
            </a:r>
            <a:r>
              <a:rPr lang="ru-RU" sz="1800" dirty="0"/>
              <a:t>. с 1 января 2026 года. Сетка окладов должна начинаться с оклада </a:t>
            </a:r>
            <a:r>
              <a:rPr lang="ru-RU" sz="1800" dirty="0" err="1"/>
              <a:t>м.н.с</a:t>
            </a:r>
            <a:r>
              <a:rPr lang="ru-RU" sz="1800" dirty="0"/>
              <a:t>. 27 </a:t>
            </a:r>
            <a:r>
              <a:rPr lang="ru-RU" sz="1800" dirty="0" err="1"/>
              <a:t>тыс.руб</a:t>
            </a:r>
            <a:r>
              <a:rPr lang="ru-RU" sz="1800" dirty="0"/>
              <a:t>*3).</a:t>
            </a:r>
          </a:p>
          <a:p>
            <a:pPr lvl="0"/>
            <a:r>
              <a:rPr lang="ru-RU" sz="1800" b="1" dirty="0"/>
              <a:t>Налоговые инициативы: </a:t>
            </a:r>
            <a:r>
              <a:rPr lang="ru-RU" sz="1800" dirty="0"/>
              <a:t>Ввести нулевую ставку налога на прибыль для государственных научных организаций (как для ВУЗов и медучреждений); налоговые льготы для бизнеса при передачи оборудования в НИИ; льготная ставка на лизинг научного оборудования .</a:t>
            </a:r>
          </a:p>
          <a:p>
            <a:pPr lvl="0"/>
            <a:r>
              <a:rPr lang="ru-RU" sz="1800" b="1" dirty="0"/>
              <a:t>Доступность инфраструктуры: </a:t>
            </a:r>
            <a:r>
              <a:rPr lang="ru-RU" sz="1800" dirty="0"/>
              <a:t>субсидии для НИИ на оплату услуг ЦКП в других организациях; установить обязательную норму предоставлять доступ к оборудованию на безвозмездной основе; льготная аренда для дистрибьютеров оборудования на территории НИИ при условии открытого доступа к нему;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80F6D55-E1E2-046C-B046-84A8AF9932E0}"/>
              </a:ext>
            </a:extLst>
          </p:cNvPr>
          <p:cNvSpPr txBox="1"/>
          <p:nvPr/>
        </p:nvSpPr>
        <p:spPr>
          <a:xfrm>
            <a:off x="8418786" y="809300"/>
            <a:ext cx="364709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+mn-lt"/>
              </a:rPr>
              <a:t>Что должен сделать Профсоюз РАН</a:t>
            </a:r>
          </a:p>
          <a:p>
            <a:endParaRPr lang="ru-RU" b="1" dirty="0"/>
          </a:p>
          <a:p>
            <a:r>
              <a:rPr lang="ru-RU" b="1" dirty="0"/>
              <a:t>1.</a:t>
            </a:r>
          </a:p>
          <a:p>
            <a:endParaRPr lang="ru-RU" b="1" dirty="0"/>
          </a:p>
          <a:p>
            <a:r>
              <a:rPr lang="ru-RU" b="1" dirty="0"/>
              <a:t>2.</a:t>
            </a:r>
          </a:p>
          <a:p>
            <a:endParaRPr lang="ru-RU" b="1" dirty="0"/>
          </a:p>
          <a:p>
            <a:r>
              <a:rPr lang="ru-RU" b="1" dirty="0"/>
              <a:t>3.</a:t>
            </a:r>
          </a:p>
          <a:p>
            <a:endParaRPr lang="ru-RU" b="1" dirty="0"/>
          </a:p>
          <a:p>
            <a:r>
              <a:rPr lang="ru-RU" b="1" dirty="0"/>
              <a:t>4.</a:t>
            </a:r>
          </a:p>
          <a:p>
            <a:r>
              <a:rPr lang="ru-RU" b="1" dirty="0"/>
              <a:t>…</a:t>
            </a:r>
          </a:p>
          <a:p>
            <a:endParaRPr lang="ru-RU" dirty="0"/>
          </a:p>
        </p:txBody>
      </p:sp>
      <p:sp>
        <p:nvSpPr>
          <p:cNvPr id="10" name="Стрелка: шеврон 9">
            <a:extLst>
              <a:ext uri="{FF2B5EF4-FFF2-40B4-BE49-F238E27FC236}">
                <a16:creationId xmlns:a16="http://schemas.microsoft.com/office/drawing/2014/main" xmlns="" id="{473A43F3-5FFC-C3F7-08EC-C18FA2A9C2E9}"/>
              </a:ext>
            </a:extLst>
          </p:cNvPr>
          <p:cNvSpPr/>
          <p:nvPr/>
        </p:nvSpPr>
        <p:spPr>
          <a:xfrm>
            <a:off x="7622627" y="3166241"/>
            <a:ext cx="420414" cy="875096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4907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7BD270E-8F96-3424-1E79-153BD020C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290" y="1253331"/>
            <a:ext cx="572813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/>
              <a:t>Жилищные программы</a:t>
            </a:r>
            <a:endParaRPr lang="ru-RU" sz="1800" dirty="0"/>
          </a:p>
          <a:p>
            <a:pPr lvl="0"/>
            <a:r>
              <a:rPr lang="ru-RU" sz="1800" b="1" dirty="0"/>
              <a:t>Льготная ипотека:</a:t>
            </a:r>
            <a:endParaRPr lang="ru-RU" sz="1800" dirty="0"/>
          </a:p>
          <a:p>
            <a:pPr lvl="1"/>
            <a:r>
              <a:rPr lang="ru-RU" sz="1800" dirty="0"/>
              <a:t>Пилотный проект "0% ипотека" для бюджетников: субсидирование процентов банкам при сохранении выплат основного долга из зарплаты.</a:t>
            </a:r>
          </a:p>
          <a:p>
            <a:pPr lvl="0"/>
            <a:r>
              <a:rPr lang="ru-RU" sz="1800" b="1" dirty="0"/>
              <a:t>Расширение поддержки:</a:t>
            </a:r>
            <a:endParaRPr lang="ru-RU" sz="1800" dirty="0"/>
          </a:p>
          <a:p>
            <a:pPr lvl="1"/>
            <a:r>
              <a:rPr lang="ru-RU" sz="1800" dirty="0"/>
              <a:t>Увеличить количество участников программы ГЖС и разрешить суммирование с региональными субсидиями.</a:t>
            </a:r>
          </a:p>
          <a:p>
            <a:pPr lvl="1"/>
            <a:r>
              <a:rPr lang="ru-RU" sz="1800" dirty="0"/>
              <a:t>Стимулировать регионы к разработке местных жилищных программ (опыт Челябинской области).</a:t>
            </a:r>
          </a:p>
          <a:p>
            <a:pPr lvl="1"/>
            <a:r>
              <a:rPr lang="ru-RU" sz="1800" dirty="0"/>
              <a:t>Увеличение фонда служебного жилья и повышение его доступности.</a:t>
            </a:r>
          </a:p>
          <a:p>
            <a:pPr lvl="1"/>
            <a:r>
              <a:rPr lang="ru-RU" sz="1800" dirty="0"/>
              <a:t>Учитывать потребность в служебном жилье сотрудников научных организаций при реализации </a:t>
            </a:r>
            <a:r>
              <a:rPr lang="ru-RU" sz="1800" dirty="0" err="1"/>
              <a:t>кампусной</a:t>
            </a:r>
            <a:r>
              <a:rPr lang="ru-RU" sz="1800" dirty="0"/>
              <a:t> политики в регионе.</a:t>
            </a:r>
          </a:p>
          <a:p>
            <a:endParaRPr lang="ru-RU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EDD700C9-012C-D467-E4C0-5A0245258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524" y="154919"/>
            <a:ext cx="10515600" cy="875096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+mn-lt"/>
              </a:rPr>
              <a:t>Варианты решения проблем</a:t>
            </a:r>
            <a:endParaRPr lang="ru-RU" sz="2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38A12B3-D984-831F-77C1-A462B5D04CA2}"/>
              </a:ext>
            </a:extLst>
          </p:cNvPr>
          <p:cNvSpPr txBox="1"/>
          <p:nvPr/>
        </p:nvSpPr>
        <p:spPr>
          <a:xfrm>
            <a:off x="7189076" y="1429411"/>
            <a:ext cx="463506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+mn-lt"/>
              </a:rPr>
              <a:t>Что должен сделать Профсоюз РАН</a:t>
            </a:r>
          </a:p>
          <a:p>
            <a:endParaRPr lang="ru-RU" b="1" dirty="0"/>
          </a:p>
          <a:p>
            <a:r>
              <a:rPr lang="ru-RU" b="1" dirty="0"/>
              <a:t>1.</a:t>
            </a:r>
          </a:p>
          <a:p>
            <a:endParaRPr lang="ru-RU" b="1" dirty="0"/>
          </a:p>
          <a:p>
            <a:r>
              <a:rPr lang="ru-RU" b="1" dirty="0"/>
              <a:t>2.</a:t>
            </a:r>
          </a:p>
          <a:p>
            <a:endParaRPr lang="ru-RU" b="1" dirty="0"/>
          </a:p>
          <a:p>
            <a:r>
              <a:rPr lang="ru-RU" b="1" dirty="0"/>
              <a:t>3.</a:t>
            </a:r>
          </a:p>
          <a:p>
            <a:endParaRPr lang="ru-RU" b="1" dirty="0"/>
          </a:p>
          <a:p>
            <a:r>
              <a:rPr lang="ru-RU" b="1" dirty="0"/>
              <a:t>4.</a:t>
            </a:r>
          </a:p>
          <a:p>
            <a:r>
              <a:rPr lang="ru-RU" b="1" dirty="0"/>
              <a:t>…</a:t>
            </a:r>
          </a:p>
          <a:p>
            <a:endParaRPr lang="ru-RU" dirty="0"/>
          </a:p>
        </p:txBody>
      </p:sp>
      <p:sp>
        <p:nvSpPr>
          <p:cNvPr id="6" name="Стрелка: шеврон 5">
            <a:extLst>
              <a:ext uri="{FF2B5EF4-FFF2-40B4-BE49-F238E27FC236}">
                <a16:creationId xmlns:a16="http://schemas.microsoft.com/office/drawing/2014/main" xmlns="" id="{095BFFE6-8818-7CB7-F3B5-80176351E731}"/>
              </a:ext>
            </a:extLst>
          </p:cNvPr>
          <p:cNvSpPr/>
          <p:nvPr/>
        </p:nvSpPr>
        <p:spPr>
          <a:xfrm>
            <a:off x="6185338" y="3693636"/>
            <a:ext cx="420414" cy="875096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2688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EB4F916-2016-A88B-ABEC-E87A55FEB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03" y="945932"/>
            <a:ext cx="5961994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/>
              <a:t>Карьера и международное сотрудничество</a:t>
            </a:r>
            <a:endParaRPr lang="ru-RU" sz="1800" dirty="0"/>
          </a:p>
          <a:p>
            <a:pPr lvl="0"/>
            <a:r>
              <a:rPr lang="ru-RU" sz="1800" b="1" dirty="0"/>
              <a:t>Стажировки:</a:t>
            </a:r>
            <a:endParaRPr lang="ru-RU" sz="1800" dirty="0"/>
          </a:p>
          <a:p>
            <a:pPr lvl="1"/>
            <a:r>
              <a:rPr lang="ru-RU" sz="1800" dirty="0"/>
              <a:t>Программы обмена с высокотехнологичными компаниями и вузами для молодых учёных.</a:t>
            </a:r>
          </a:p>
          <a:p>
            <a:pPr lvl="0"/>
            <a:r>
              <a:rPr lang="ru-RU" sz="1800" b="1" dirty="0"/>
              <a:t>Правовые гарантии:</a:t>
            </a:r>
            <a:endParaRPr lang="ru-RU" sz="1800" dirty="0"/>
          </a:p>
          <a:p>
            <a:pPr lvl="1"/>
            <a:r>
              <a:rPr lang="ru-RU" sz="1800" dirty="0"/>
              <a:t>Механизм сохранения места при долгосрочных зарубежных проектах (аналог программы "Глобальное образование").</a:t>
            </a:r>
          </a:p>
          <a:p>
            <a:pPr marL="0" indent="0">
              <a:buNone/>
            </a:pPr>
            <a:r>
              <a:rPr lang="ru-RU" sz="1800" b="1" dirty="0"/>
              <a:t>Социальная поддержка</a:t>
            </a:r>
            <a:endParaRPr lang="ru-RU" sz="1800" dirty="0"/>
          </a:p>
          <a:p>
            <a:pPr lvl="0"/>
            <a:r>
              <a:rPr lang="ru-RU" sz="1800" b="1" dirty="0"/>
              <a:t>Для семей с детьми:</a:t>
            </a:r>
            <a:endParaRPr lang="ru-RU" sz="1800" dirty="0"/>
          </a:p>
          <a:p>
            <a:pPr lvl="1"/>
            <a:r>
              <a:rPr lang="ru-RU" sz="1800" dirty="0"/>
              <a:t>Льготные места в детсадах и яслях.</a:t>
            </a:r>
          </a:p>
          <a:p>
            <a:pPr lvl="1"/>
            <a:r>
              <a:rPr lang="ru-RU" sz="1800" dirty="0"/>
              <a:t>Программы по поддержке родительства (например, аналог московской "Стану мамой").</a:t>
            </a:r>
          </a:p>
          <a:p>
            <a:pPr lvl="0"/>
            <a:r>
              <a:rPr lang="ru-RU" sz="1800" b="1" dirty="0"/>
              <a:t>Поддержка социальных научных инициатив:</a:t>
            </a:r>
            <a:endParaRPr lang="ru-RU" sz="1800" dirty="0"/>
          </a:p>
          <a:p>
            <a:pPr lvl="1"/>
            <a:r>
              <a:rPr lang="ru-RU" sz="1800" dirty="0"/>
              <a:t>Развитие волонтёрства и поддержка социальных проектов молодых учёных, в том числе, для сохранения связи поколений в научной среде и поддержке одиноких или нуждающихся в помощи сотрудников научных организаций.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4AB05DAE-6400-9C5E-60CB-F8D48875B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524" y="154919"/>
            <a:ext cx="10515600" cy="875096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+mn-lt"/>
              </a:rPr>
              <a:t>Варианты решения проблем</a:t>
            </a:r>
            <a:endParaRPr lang="ru-RU" sz="2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E93288-76CA-4098-7AD7-24AF63A02DEC}"/>
              </a:ext>
            </a:extLst>
          </p:cNvPr>
          <p:cNvSpPr txBox="1"/>
          <p:nvPr/>
        </p:nvSpPr>
        <p:spPr>
          <a:xfrm>
            <a:off x="7223235" y="945932"/>
            <a:ext cx="463506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+mn-lt"/>
              </a:rPr>
              <a:t>Что должен сделать Профсоюз РАН</a:t>
            </a:r>
          </a:p>
          <a:p>
            <a:endParaRPr lang="ru-RU" b="1" dirty="0"/>
          </a:p>
          <a:p>
            <a:r>
              <a:rPr lang="ru-RU" b="1" dirty="0"/>
              <a:t>1.</a:t>
            </a:r>
          </a:p>
          <a:p>
            <a:endParaRPr lang="ru-RU" b="1" dirty="0"/>
          </a:p>
          <a:p>
            <a:r>
              <a:rPr lang="ru-RU" b="1" dirty="0"/>
              <a:t>2.</a:t>
            </a:r>
          </a:p>
          <a:p>
            <a:endParaRPr lang="ru-RU" b="1" dirty="0"/>
          </a:p>
          <a:p>
            <a:r>
              <a:rPr lang="ru-RU" b="1" dirty="0"/>
              <a:t>3.</a:t>
            </a:r>
          </a:p>
          <a:p>
            <a:endParaRPr lang="ru-RU" b="1" dirty="0"/>
          </a:p>
          <a:p>
            <a:r>
              <a:rPr lang="ru-RU" b="1" dirty="0"/>
              <a:t>4.</a:t>
            </a:r>
          </a:p>
          <a:p>
            <a:r>
              <a:rPr lang="ru-RU" b="1" dirty="0"/>
              <a:t>…</a:t>
            </a:r>
          </a:p>
          <a:p>
            <a:endParaRPr lang="ru-RU" dirty="0"/>
          </a:p>
        </p:txBody>
      </p:sp>
      <p:sp>
        <p:nvSpPr>
          <p:cNvPr id="6" name="Стрелка: шеврон 5">
            <a:extLst>
              <a:ext uri="{FF2B5EF4-FFF2-40B4-BE49-F238E27FC236}">
                <a16:creationId xmlns:a16="http://schemas.microsoft.com/office/drawing/2014/main" xmlns="" id="{CC2F68A3-83CD-B296-951E-130EA23EF321}"/>
              </a:ext>
            </a:extLst>
          </p:cNvPr>
          <p:cNvSpPr/>
          <p:nvPr/>
        </p:nvSpPr>
        <p:spPr>
          <a:xfrm>
            <a:off x="6295697" y="3647705"/>
            <a:ext cx="420414" cy="875096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5332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739D35-0E3E-5389-2C41-26E9FD267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502" y="232731"/>
            <a:ext cx="10515600" cy="922901"/>
          </a:xfrm>
        </p:spPr>
        <p:txBody>
          <a:bodyPr>
            <a:normAutofit/>
          </a:bodyPr>
          <a:lstStyle/>
          <a:p>
            <a:r>
              <a:rPr lang="ru-RU" sz="2800" b="1" dirty="0"/>
              <a:t>Молодёжная политика в контексте науки: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74B2E34-473E-BE32-68D4-083EEAB2CA24}"/>
              </a:ext>
            </a:extLst>
          </p:cNvPr>
          <p:cNvSpPr txBox="1"/>
          <p:nvPr/>
        </p:nvSpPr>
        <p:spPr>
          <a:xfrm>
            <a:off x="717754" y="1155632"/>
            <a:ext cx="46998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effectLst/>
                <a:ea typeface="Calibri" panose="020F0502020204030204" pitchFamily="34" charset="0"/>
              </a:rPr>
              <a:t>≠</a:t>
            </a:r>
            <a:r>
              <a:rPr lang="ru-RU" sz="1800" dirty="0">
                <a:effectLst/>
                <a:ea typeface="Calibri" panose="020F0502020204030204" pitchFamily="34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дополнительные радости за молодость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BF4E741-B0DB-F710-CC1F-EBA94FCE6075}"/>
              </a:ext>
            </a:extLst>
          </p:cNvPr>
          <p:cNvSpPr txBox="1"/>
          <p:nvPr/>
        </p:nvSpPr>
        <p:spPr>
          <a:xfrm>
            <a:off x="6274210" y="1194764"/>
            <a:ext cx="56019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ea typeface="Calibri" panose="020F0502020204030204" pitchFamily="34" charset="0"/>
              </a:rPr>
              <a:t>= </a:t>
            </a:r>
            <a:r>
              <a:rPr lang="ru-RU" sz="2400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построение новой системы отношений в организации в системе науки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2CD5F61-222A-97B7-8FD1-3F226FBE07C9}"/>
              </a:ext>
            </a:extLst>
          </p:cNvPr>
          <p:cNvSpPr txBox="1"/>
          <p:nvPr/>
        </p:nvSpPr>
        <p:spPr>
          <a:xfrm>
            <a:off x="2482646" y="2324754"/>
            <a:ext cx="64991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effectLst/>
                <a:ea typeface="Calibri" panose="020F0502020204030204" pitchFamily="34" charset="0"/>
              </a:rPr>
              <a:t>Цель: воспитание и формирование культуры, в которой молодые учёные</a:t>
            </a:r>
            <a:endParaRPr lang="ru-RU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3F0BBFA-EA4F-F767-D3F2-921537A8DF34}"/>
              </a:ext>
            </a:extLst>
          </p:cNvPr>
          <p:cNvSpPr txBox="1"/>
          <p:nvPr/>
        </p:nvSpPr>
        <p:spPr>
          <a:xfrm>
            <a:off x="838200" y="3265716"/>
            <a:ext cx="45793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ea typeface="Calibri" panose="020F0502020204030204" pitchFamily="34" charset="0"/>
              </a:rPr>
              <a:t>НЕ</a:t>
            </a:r>
            <a:r>
              <a:rPr lang="ru-RU" sz="1800" dirty="0">
                <a:effectLst/>
                <a:ea typeface="Calibri" panose="020F0502020204030204" pitchFamily="34" charset="0"/>
              </a:rPr>
              <a:t> пользователи и потребители симуляционных мероприятий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E4F3F9E-C286-D773-0DD6-E68688C8A3EE}"/>
              </a:ext>
            </a:extLst>
          </p:cNvPr>
          <p:cNvSpPr txBox="1"/>
          <p:nvPr/>
        </p:nvSpPr>
        <p:spPr>
          <a:xfrm>
            <a:off x="6459793" y="3304848"/>
            <a:ext cx="478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ea typeface="Calibri" panose="020F0502020204030204" pitchFamily="34" charset="0"/>
              </a:rPr>
              <a:t>А</a:t>
            </a:r>
            <a:r>
              <a:rPr lang="ru-RU" sz="1800" dirty="0">
                <a:effectLst/>
                <a:ea typeface="Calibri" panose="020F0502020204030204" pitchFamily="34" charset="0"/>
              </a:rPr>
              <a:t> активны</a:t>
            </a:r>
            <a:r>
              <a:rPr lang="ru-RU" dirty="0">
                <a:ea typeface="Calibri" panose="020F0502020204030204" pitchFamily="34" charset="0"/>
              </a:rPr>
              <a:t>е</a:t>
            </a:r>
            <a:r>
              <a:rPr lang="ru-RU" sz="1800" dirty="0">
                <a:effectLst/>
                <a:ea typeface="Calibri" panose="020F0502020204030204" pitchFamily="34" charset="0"/>
              </a:rPr>
              <a:t> участники системы науки, меняющие и формирующие научную политику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38A63ED-1C2A-3F2A-44B5-075C9FD24AB8}"/>
              </a:ext>
            </a:extLst>
          </p:cNvPr>
          <p:cNvSpPr txBox="1"/>
          <p:nvPr/>
        </p:nvSpPr>
        <p:spPr>
          <a:xfrm>
            <a:off x="610828" y="4667552"/>
            <a:ext cx="50341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ea typeface="Calibri" panose="020F0502020204030204" pitchFamily="34" charset="0"/>
              </a:rPr>
              <a:t>ПОКАЗАТЬ</a:t>
            </a:r>
            <a:r>
              <a:rPr lang="ru-RU" sz="1800" dirty="0">
                <a:effectLst/>
                <a:ea typeface="Calibri" panose="020F050202020403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ea typeface="Calibri" panose="020F0502020204030204" pitchFamily="34" charset="0"/>
              </a:rPr>
              <a:t>научно-технологический ландшафт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ea typeface="Calibri" panose="020F0502020204030204" pitchFamily="34" charset="0"/>
              </a:rPr>
              <a:t>спектр возможностей и их приложений</a:t>
            </a:r>
            <a:endParaRPr lang="ru-RU" dirty="0"/>
          </a:p>
        </p:txBody>
      </p:sp>
      <p:sp>
        <p:nvSpPr>
          <p:cNvPr id="16" name="Стрелка: изогнутая вверх 15">
            <a:extLst>
              <a:ext uri="{FF2B5EF4-FFF2-40B4-BE49-F238E27FC236}">
                <a16:creationId xmlns:a16="http://schemas.microsoft.com/office/drawing/2014/main" xmlns="" id="{BE6FD5CE-7349-67CC-5395-EFF4F2D3073E}"/>
              </a:ext>
            </a:extLst>
          </p:cNvPr>
          <p:cNvSpPr/>
          <p:nvPr/>
        </p:nvSpPr>
        <p:spPr>
          <a:xfrm>
            <a:off x="3371788" y="3954004"/>
            <a:ext cx="3608438" cy="644255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89AFB9A-0FCC-E319-DEC7-96E5DFF440F9}"/>
              </a:ext>
            </a:extLst>
          </p:cNvPr>
          <p:cNvSpPr txBox="1"/>
          <p:nvPr/>
        </p:nvSpPr>
        <p:spPr>
          <a:xfrm>
            <a:off x="3215149" y="5756514"/>
            <a:ext cx="50341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ea typeface="Calibri" panose="020F0502020204030204" pitchFamily="34" charset="0"/>
              </a:rPr>
              <a:t>НАУЧИТЬСЯ </a:t>
            </a:r>
          </a:p>
          <a:p>
            <a:r>
              <a:rPr lang="ru-RU" sz="1800" dirty="0">
                <a:effectLst/>
                <a:ea typeface="Calibri" panose="020F0502020204030204" pitchFamily="34" charset="0"/>
              </a:rPr>
              <a:t>видеть выше уровня себя в лаборатории или организации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337F709-92A5-D7E3-E8DA-E8259F3E39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55008" y="3951179"/>
            <a:ext cx="3926164" cy="2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48024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703</Words>
  <Application>Microsoft Office PowerPoint</Application>
  <PresentationFormat>Произвольный</PresentationFormat>
  <Paragraphs>87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Молодежная политика - молодые ученые. Взгляд профсоюза</vt:lpstr>
      <vt:lpstr>Дисбалансы от рассинхронизации научной, инновационной и молодёжной политик</vt:lpstr>
      <vt:lpstr>Варианты решения проблем</vt:lpstr>
      <vt:lpstr>Варианты решения проблем</vt:lpstr>
      <vt:lpstr>Варианты решения проблем</vt:lpstr>
      <vt:lpstr>Молодёжная политика в контексте науки: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Молодежная политика - молодые ученые. Взгляд профсоюза</dc:title>
  <dc:creator>Наталья T</dc:creator>
  <cp:lastModifiedBy>Евгений</cp:lastModifiedBy>
  <cp:revision>17</cp:revision>
  <dcterms:created xsi:type="dcterms:W3CDTF">2025-09-22T17:28:16Z</dcterms:created>
  <dcterms:modified xsi:type="dcterms:W3CDTF">2025-09-23T12:10:10Z</dcterms:modified>
</cp:coreProperties>
</file>