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1" r:id="rId2"/>
    <p:sldId id="431" r:id="rId3"/>
    <p:sldId id="433" r:id="rId4"/>
    <p:sldId id="435" r:id="rId5"/>
    <p:sldId id="434" r:id="rId6"/>
    <p:sldId id="436" r:id="rId7"/>
    <p:sldId id="42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89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4;&#1084;&#1080;&#1090;&#1088;&#1080;&#1081;\Downloads\&#1076;&#1080;&#1072;&#1075;&#1088;&#1072;&#1084;&#1084;&#1099;%20&#1076;&#1083;&#1103;%20&#1082;&#1086;&#1085;&#1092;&#1077;&#1088;&#1077;&#1085;&#1094;&#1080;&#1080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4;&#1084;&#1080;&#1090;&#1088;&#1080;&#1081;\Downloads\&#1076;&#1080;&#1072;&#1075;&#1088;&#1072;&#1084;&#1084;&#1099;%20&#1076;&#1083;&#1103;%20&#1082;&#1086;&#1085;&#1092;&#1077;&#1088;&#1077;&#1085;&#1094;&#1080;&#1080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4;&#1084;&#1080;&#1090;&#1088;&#1080;&#1081;\Downloads\&#1076;&#1080;&#1072;&#1075;&#1088;&#1072;&#1084;&#1084;&#1099;%20&#1076;&#1083;&#1103;%20&#1082;&#1086;&#1085;&#1092;&#1077;&#1088;&#1077;&#1085;&#1094;&#1080;&#1080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4;&#1084;&#1080;&#1090;&#1088;&#1080;&#1081;\Downloads\&#1076;&#1080;&#1072;&#1075;&#1088;&#1072;&#1084;&#1084;&#1099;%20&#1076;&#1083;&#1103;%20&#1082;&#1086;&#1085;&#1092;&#1077;&#1088;&#1077;&#1085;&#1094;&#1080;&#1080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4;&#1084;&#1080;&#1090;&#1088;&#1080;&#1081;\Downloads\&#1076;&#1080;&#1072;&#1075;&#1088;&#1072;&#1084;&#1084;&#1099;%20&#1076;&#1083;&#1103;%20&#1082;&#1086;&#1085;&#1092;&#1077;&#1088;&#1077;&#1085;&#1094;&#1080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Лист2!$A$10</c:f>
              <c:strCache>
                <c:ptCount val="1"/>
                <c:pt idx="0">
                  <c:v>2021 год</c:v>
                </c:pt>
              </c:strCache>
            </c:strRef>
          </c:tx>
          <c:cat>
            <c:strRef>
              <c:f>Лист2!$B$9:$E$9</c:f>
              <c:strCache>
                <c:ptCount val="4"/>
                <c:pt idx="0">
                  <c:v>ГЗ</c:v>
                </c:pt>
                <c:pt idx="1">
                  <c:v>прик.гз</c:v>
                </c:pt>
                <c:pt idx="2">
                  <c:v>гранты</c:v>
                </c:pt>
                <c:pt idx="3">
                  <c:v>х/д</c:v>
                </c:pt>
              </c:strCache>
            </c:strRef>
          </c:cat>
          <c:val>
            <c:numRef>
              <c:f>Лист2!$B$10:$E$10</c:f>
              <c:numCache>
                <c:formatCode>0.00</c:formatCode>
                <c:ptCount val="4"/>
                <c:pt idx="0">
                  <c:v>13.85</c:v>
                </c:pt>
                <c:pt idx="1">
                  <c:v>17.46</c:v>
                </c:pt>
                <c:pt idx="2">
                  <c:v>28.19</c:v>
                </c:pt>
                <c:pt idx="3">
                  <c:v>40.5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30-411F-BBA7-B24A94A2BF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Лист2!$A$11</c:f>
              <c:strCache>
                <c:ptCount val="1"/>
                <c:pt idx="0">
                  <c:v>2022 год</c:v>
                </c:pt>
              </c:strCache>
            </c:strRef>
          </c:tx>
          <c:val>
            <c:numRef>
              <c:f>Лист2!$B$11:$E$11</c:f>
              <c:numCache>
                <c:formatCode>0.00</c:formatCode>
                <c:ptCount val="4"/>
                <c:pt idx="0">
                  <c:v>10.84</c:v>
                </c:pt>
                <c:pt idx="1">
                  <c:v>39.18</c:v>
                </c:pt>
                <c:pt idx="2">
                  <c:v>22.85</c:v>
                </c:pt>
                <c:pt idx="3">
                  <c:v>27.13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E3-4068-B61A-78AB9008C3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 rtl="0">
            <a:defRPr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Лист2!$A$12</c:f>
              <c:strCache>
                <c:ptCount val="1"/>
                <c:pt idx="0">
                  <c:v>2023 год</c:v>
                </c:pt>
              </c:strCache>
            </c:strRef>
          </c:tx>
          <c:val>
            <c:numRef>
              <c:f>Лист2!$B$12:$E$12</c:f>
              <c:numCache>
                <c:formatCode>0.00</c:formatCode>
                <c:ptCount val="4"/>
                <c:pt idx="0">
                  <c:v>15.4</c:v>
                </c:pt>
                <c:pt idx="1">
                  <c:v>19.12</c:v>
                </c:pt>
                <c:pt idx="2">
                  <c:v>26.31</c:v>
                </c:pt>
                <c:pt idx="3">
                  <c:v>39.17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11-43EA-8AD0-3FC80880CF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 rtl="0">
            <a:defRPr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Лист2!$A$13</c:f>
              <c:strCache>
                <c:ptCount val="1"/>
                <c:pt idx="0">
                  <c:v>2024 год</c:v>
                </c:pt>
              </c:strCache>
            </c:strRef>
          </c:tx>
          <c:val>
            <c:numRef>
              <c:f>Лист2!$B$13:$E$13</c:f>
              <c:numCache>
                <c:formatCode>0.00</c:formatCode>
                <c:ptCount val="4"/>
                <c:pt idx="0">
                  <c:v>15.24</c:v>
                </c:pt>
                <c:pt idx="1">
                  <c:v>30.84</c:v>
                </c:pt>
                <c:pt idx="2">
                  <c:v>18.91</c:v>
                </c:pt>
                <c:pt idx="3">
                  <c:v>35.020000000000003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1F-42BB-A0CD-42A3597BA8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 rtl="0">
            <a:defRPr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Лист2!$A$14</c:f>
              <c:strCache>
                <c:ptCount val="1"/>
                <c:pt idx="0">
                  <c:v>2025 год</c:v>
                </c:pt>
              </c:strCache>
            </c:strRef>
          </c:tx>
          <c:val>
            <c:numRef>
              <c:f>Лист2!$B$14:$E$14</c:f>
              <c:numCache>
                <c:formatCode>0.00</c:formatCode>
                <c:ptCount val="4"/>
                <c:pt idx="0">
                  <c:v>19.37</c:v>
                </c:pt>
                <c:pt idx="1">
                  <c:v>28.66</c:v>
                </c:pt>
                <c:pt idx="2">
                  <c:v>16.66</c:v>
                </c:pt>
                <c:pt idx="3">
                  <c:v>35.31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45-4E1C-9306-F87E5D0950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 rtl="0">
            <a:defRPr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0E1EC9-3BE6-43FF-81C4-C714CDDAD432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85165E-7462-4603-9C48-12E0E8114A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232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85165E-7462-4603-9C48-12E0E8114A7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975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024-19FB-4A28-8EAA-2F72B235AA60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593-50AC-4BBF-83F2-B70F8390C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36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024-19FB-4A28-8EAA-2F72B235AA60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593-50AC-4BBF-83F2-B70F8390C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541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024-19FB-4A28-8EAA-2F72B235AA60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593-50AC-4BBF-83F2-B70F8390C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39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024-19FB-4A28-8EAA-2F72B235AA60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593-50AC-4BBF-83F2-B70F8390C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274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024-19FB-4A28-8EAA-2F72B235AA60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593-50AC-4BBF-83F2-B70F8390C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285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024-19FB-4A28-8EAA-2F72B235AA60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593-50AC-4BBF-83F2-B70F8390C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325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024-19FB-4A28-8EAA-2F72B235AA60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593-50AC-4BBF-83F2-B70F8390C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133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024-19FB-4A28-8EAA-2F72B235AA60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593-50AC-4BBF-83F2-B70F8390C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538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024-19FB-4A28-8EAA-2F72B235AA60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593-50AC-4BBF-83F2-B70F8390C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522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024-19FB-4A28-8EAA-2F72B235AA60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593-50AC-4BBF-83F2-B70F8390C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972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C024-19FB-4A28-8EAA-2F72B235AA60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8593-50AC-4BBF-83F2-B70F8390C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28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9C024-19FB-4A28-8EAA-2F72B235AA60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D8593-50AC-4BBF-83F2-B70F8390C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78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1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D4982A-4BCC-4DEB-92A4-84C84E62D6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35" y="2204864"/>
            <a:ext cx="8928992" cy="2897032"/>
          </a:xfrm>
        </p:spPr>
        <p:txBody>
          <a:bodyPr>
            <a:normAutofit fontScale="90000"/>
          </a:bodyPr>
          <a:lstStyle/>
          <a:p>
            <a:r>
              <a:rPr lang="ru-RU" dirty="0"/>
              <a:t>Разработка и внедрение новой Отраслевой системы оплаты труда, подразумевающей высокий уровень должностных окладов -  проблемы и решения 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B930899F-40CE-4B37-8D3B-E047D86EC542}"/>
              </a:ext>
            </a:extLst>
          </p:cNvPr>
          <p:cNvSpPr txBox="1">
            <a:spLocks/>
          </p:cNvSpPr>
          <p:nvPr/>
        </p:nvSpPr>
        <p:spPr>
          <a:xfrm>
            <a:off x="0" y="764704"/>
            <a:ext cx="9088062" cy="12250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solidFill>
                  <a:schemeClr val="tx1"/>
                </a:solidFill>
              </a:rPr>
              <a:t>ПРОФСОЮЗ РАБОТНИКОВ РАН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«XXX ВСЕРОССИЙСКАЯ (ПОВОЛЖСКАЯ) АССАМБЛЕЯ ПРОФСОЮЗА РАБОТНИКОВ РАН» </a:t>
            </a:r>
          </a:p>
          <a:p>
            <a:r>
              <a:rPr lang="ru-RU" sz="2000" dirty="0">
                <a:solidFill>
                  <a:schemeClr val="tx1"/>
                </a:solidFill>
              </a:rPr>
              <a:t>23 - 25 сентября 2025 г.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2B79AD5-54CF-4B83-B777-8BBCECD376C2}"/>
              </a:ext>
            </a:extLst>
          </p:cNvPr>
          <p:cNvSpPr txBox="1">
            <a:spLocks/>
          </p:cNvSpPr>
          <p:nvPr/>
        </p:nvSpPr>
        <p:spPr>
          <a:xfrm>
            <a:off x="222167" y="5517232"/>
            <a:ext cx="8712968" cy="1114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1"/>
                </a:solidFill>
              </a:rPr>
              <a:t>ЖЕЛЕЗНОВ Д.С. </a:t>
            </a:r>
          </a:p>
          <a:p>
            <a:r>
              <a:rPr lang="ru-RU" sz="2400" dirty="0">
                <a:solidFill>
                  <a:schemeClr val="tx1"/>
                </a:solidFill>
              </a:rPr>
              <a:t>Заместитель директора по общим вопросам и экономике ИПФ РАН 23.09.2025</a:t>
            </a: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B3BE8C15-F761-4C78-912B-B70CF3D169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25318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908720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Текущая система оплаты труда, базирующаяся на базовых окладах и многочисленных стимулирующих надбавках: 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8E5E7320-9F5A-473E-B647-7B9E6BBA7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752" y="1700808"/>
            <a:ext cx="9108504" cy="2804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9506" tIns="44753" rIns="89506" bIns="44753">
            <a:spAutoFit/>
          </a:bodyPr>
          <a:lstStyle>
            <a:lvl1pPr marL="457200" indent="-457200" defTabSz="1042988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42988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42988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42988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42988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1800" b="1" dirty="0">
                <a:solidFill>
                  <a:schemeClr val="tx2"/>
                </a:solidFill>
                <a:cs typeface="Arial" panose="020B0604020202020204" pitchFamily="34" charset="0"/>
              </a:rPr>
              <a:t>* **Слабо мотивирует:** Размер оклада не отражает реальной ценности и сложности труда ученого.</a:t>
            </a:r>
          </a:p>
          <a:p>
            <a:endParaRPr lang="ru-RU" sz="1800" b="1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r>
              <a:rPr lang="ru-RU" sz="1800" b="1" dirty="0">
                <a:solidFill>
                  <a:schemeClr val="tx2"/>
                </a:solidFill>
                <a:cs typeface="Arial" panose="020B0604020202020204" pitchFamily="34" charset="0"/>
              </a:rPr>
              <a:t>* **Непрозрачна и бюрократизирована:** Зависимость от переменных надбавок создает почву для субъективизма и увеличивает административную нагрузку.</a:t>
            </a:r>
          </a:p>
          <a:p>
            <a:endParaRPr lang="ru-RU" sz="1800" b="1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r>
              <a:rPr lang="ru-RU" sz="1800" b="1" dirty="0">
                <a:solidFill>
                  <a:schemeClr val="tx2"/>
                </a:solidFill>
                <a:cs typeface="Arial" panose="020B0604020202020204" pitchFamily="34" charset="0"/>
              </a:rPr>
              <a:t>* **Не </a:t>
            </a:r>
            <a:r>
              <a:rPr lang="ru-RU" sz="1800" b="1" dirty="0" err="1">
                <a:solidFill>
                  <a:schemeClr val="tx2"/>
                </a:solidFill>
                <a:cs typeface="Arial" panose="020B0604020202020204" pitchFamily="34" charset="0"/>
              </a:rPr>
              <a:t>конкурентна</a:t>
            </a:r>
            <a:r>
              <a:rPr lang="ru-RU" sz="1800" b="1" dirty="0">
                <a:solidFill>
                  <a:schemeClr val="tx2"/>
                </a:solidFill>
                <a:cs typeface="Arial" panose="020B0604020202020204" pitchFamily="34" charset="0"/>
              </a:rPr>
              <a:t>:** Молодые и амбициозные специалисты не приходят в науку, а опытные кадры уходят в коммерческий сектор или </a:t>
            </a:r>
            <a:r>
              <a:rPr lang="ru-RU" altLang="ru-RU" sz="1800" b="1" dirty="0">
                <a:solidFill>
                  <a:schemeClr val="tx2"/>
                </a:solidFill>
                <a:cs typeface="Arial" panose="020B0604020202020204" pitchFamily="34" charset="0"/>
              </a:rPr>
              <a:t>за рубеж</a:t>
            </a: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257BF2F7-128E-4AE6-BF1C-3C263B973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3904" y="4928533"/>
            <a:ext cx="9108504" cy="1567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9506" tIns="44753" rIns="89506" bIns="44753">
            <a:spAutoFit/>
          </a:bodyPr>
          <a:lstStyle>
            <a:lvl1pPr marL="457200" indent="-457200" defTabSz="1042988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42988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42988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42988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42988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ru-RU" sz="2400" b="1" dirty="0">
                <a:solidFill>
                  <a:schemeClr val="tx2"/>
                </a:solidFill>
                <a:cs typeface="Arial" panose="020B0604020202020204" pitchFamily="34" charset="0"/>
              </a:rPr>
              <a:t>Субсидии на выполнение государственного задания - основа развития фундаментальной науки. Увеличение окладов создает привлекательность учреждений науки для потенциальных работников</a:t>
            </a:r>
          </a:p>
        </p:txBody>
      </p:sp>
    </p:spTree>
    <p:extLst>
      <p:ext uri="{BB962C8B-B14F-4D97-AF65-F5344CB8AC3E}">
        <p14:creationId xmlns:p14="http://schemas.microsoft.com/office/powerpoint/2010/main" val="2985136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908720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Особенностью подхода к демонстрации результативности фундаментальных  НИР становится появление прикладных НИР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1B94D6A-BB10-4A4A-A8B3-E6EF878A25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032308"/>
              </p:ext>
            </p:extLst>
          </p:nvPr>
        </p:nvGraphicFramePr>
        <p:xfrm>
          <a:off x="1151620" y="2564904"/>
          <a:ext cx="6840760" cy="28514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7886">
                  <a:extLst>
                    <a:ext uri="{9D8B030D-6E8A-4147-A177-3AD203B41FA5}">
                      <a16:colId xmlns:a16="http://schemas.microsoft.com/office/drawing/2014/main" val="785401681"/>
                    </a:ext>
                  </a:extLst>
                </a:gridCol>
                <a:gridCol w="2755990">
                  <a:extLst>
                    <a:ext uri="{9D8B030D-6E8A-4147-A177-3AD203B41FA5}">
                      <a16:colId xmlns:a16="http://schemas.microsoft.com/office/drawing/2014/main" val="2987875589"/>
                    </a:ext>
                  </a:extLst>
                </a:gridCol>
                <a:gridCol w="2386884">
                  <a:extLst>
                    <a:ext uri="{9D8B030D-6E8A-4147-A177-3AD203B41FA5}">
                      <a16:colId xmlns:a16="http://schemas.microsoft.com/office/drawing/2014/main" val="1649153267"/>
                    </a:ext>
                  </a:extLst>
                </a:gridCol>
              </a:tblGrid>
              <a:tr h="49091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Количество фундаментальных и прикладных проектов по ГЗ за 5 лет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314869"/>
                  </a:ext>
                </a:extLst>
              </a:tr>
              <a:tr h="4178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Фундаментальные проекты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Прикладные проекты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23427878"/>
                  </a:ext>
                </a:extLst>
              </a:tr>
              <a:tr h="3760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2021 год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19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8668539"/>
                  </a:ext>
                </a:extLst>
              </a:tr>
              <a:tr h="3864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2022год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18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14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056765161"/>
                  </a:ext>
                </a:extLst>
              </a:tr>
              <a:tr h="4178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2023 год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17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181610944"/>
                  </a:ext>
                </a:extLst>
              </a:tr>
              <a:tr h="3551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2024 год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17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20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3757882"/>
                  </a:ext>
                </a:extLst>
              </a:tr>
              <a:tr h="4073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2025 год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17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73384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3363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908720"/>
            <a:ext cx="88204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Проблема: надбавки, как результат  многозадачности  и разнообразия источников с отличными от ГЗ требованиями  исполнения – Прикладные НИР, Гранты, НИОКР, Х/Д – создают неопределенность итоговой зарплаты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DDD299F-4B13-40FB-96F6-F8740DBB66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456974"/>
              </p:ext>
            </p:extLst>
          </p:nvPr>
        </p:nvGraphicFramePr>
        <p:xfrm>
          <a:off x="5683721" y="5229200"/>
          <a:ext cx="3324200" cy="11337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4840">
                  <a:extLst>
                    <a:ext uri="{9D8B030D-6E8A-4147-A177-3AD203B41FA5}">
                      <a16:colId xmlns:a16="http://schemas.microsoft.com/office/drawing/2014/main" val="3805992817"/>
                    </a:ext>
                  </a:extLst>
                </a:gridCol>
                <a:gridCol w="664840">
                  <a:extLst>
                    <a:ext uri="{9D8B030D-6E8A-4147-A177-3AD203B41FA5}">
                      <a16:colId xmlns:a16="http://schemas.microsoft.com/office/drawing/2014/main" val="4036452200"/>
                    </a:ext>
                  </a:extLst>
                </a:gridCol>
                <a:gridCol w="664840">
                  <a:extLst>
                    <a:ext uri="{9D8B030D-6E8A-4147-A177-3AD203B41FA5}">
                      <a16:colId xmlns:a16="http://schemas.microsoft.com/office/drawing/2014/main" val="3420054491"/>
                    </a:ext>
                  </a:extLst>
                </a:gridCol>
                <a:gridCol w="664840">
                  <a:extLst>
                    <a:ext uri="{9D8B030D-6E8A-4147-A177-3AD203B41FA5}">
                      <a16:colId xmlns:a16="http://schemas.microsoft.com/office/drawing/2014/main" val="2410265316"/>
                    </a:ext>
                  </a:extLst>
                </a:gridCol>
                <a:gridCol w="664840">
                  <a:extLst>
                    <a:ext uri="{9D8B030D-6E8A-4147-A177-3AD203B41FA5}">
                      <a16:colId xmlns:a16="http://schemas.microsoft.com/office/drawing/2014/main" val="3003099287"/>
                    </a:ext>
                  </a:extLst>
                </a:gridCol>
              </a:tblGrid>
              <a:tr h="18895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ГЗ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прик.гз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гранты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х/д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88315632"/>
                  </a:ext>
                </a:extLst>
              </a:tr>
              <a:tr h="18895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2021 год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13,85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17,46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28,19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40,50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97623167"/>
                  </a:ext>
                </a:extLst>
              </a:tr>
              <a:tr h="18895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2022 год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10,84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39,18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22,85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27,13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289570613"/>
                  </a:ext>
                </a:extLst>
              </a:tr>
              <a:tr h="18895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2023 год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15,40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19,12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26,31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39,17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62883884"/>
                  </a:ext>
                </a:extLst>
              </a:tr>
              <a:tr h="18895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2024 год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15,24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30,84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18,91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35,02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1827733"/>
                  </a:ext>
                </a:extLst>
              </a:tr>
              <a:tr h="18895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2025 год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19,37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28,66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16,66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35,31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14546088"/>
                  </a:ext>
                </a:extLst>
              </a:tr>
            </a:tbl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0000000-0008-0000-01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2300509"/>
              </p:ext>
            </p:extLst>
          </p:nvPr>
        </p:nvGraphicFramePr>
        <p:xfrm>
          <a:off x="-108520" y="2780928"/>
          <a:ext cx="2952750" cy="1662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1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0343700"/>
              </p:ext>
            </p:extLst>
          </p:nvPr>
        </p:nvGraphicFramePr>
        <p:xfrm>
          <a:off x="2555776" y="2714896"/>
          <a:ext cx="3019425" cy="1738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00000000-0008-0000-01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3807130"/>
              </p:ext>
            </p:extLst>
          </p:nvPr>
        </p:nvGraphicFramePr>
        <p:xfrm>
          <a:off x="5683721" y="2734251"/>
          <a:ext cx="2914650" cy="173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00000000-0008-0000-01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6763777"/>
              </p:ext>
            </p:extLst>
          </p:nvPr>
        </p:nvGraphicFramePr>
        <p:xfrm>
          <a:off x="-252536" y="4789568"/>
          <a:ext cx="2943225" cy="1757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0000000-0008-0000-01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4242670"/>
              </p:ext>
            </p:extLst>
          </p:nvPr>
        </p:nvGraphicFramePr>
        <p:xfrm>
          <a:off x="2598638" y="4807066"/>
          <a:ext cx="2933700" cy="1652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603459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6103" y="798394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перейти к новой системе оплаты труда?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8E5E7320-9F5A-473E-B647-7B9E6BBA7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32856"/>
            <a:ext cx="9108504" cy="435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9506" tIns="44753" rIns="89506" bIns="44753">
            <a:spAutoFit/>
          </a:bodyPr>
          <a:lstStyle>
            <a:lvl1pPr marL="457200" indent="-457200" defTabSz="1042988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42988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42988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42988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42988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1800" b="1" dirty="0">
                <a:solidFill>
                  <a:schemeClr val="tx2"/>
                </a:solidFill>
                <a:cs typeface="Arial" panose="020B0604020202020204" pitchFamily="34" charset="0"/>
              </a:rPr>
              <a:t>Увеличение окладной части, как основа прозрачности и гарантированности  зарплаты по всем источникам, и, при этом, определение интенсивности труда, как эффективное средство использования стимулирующих надбавок в рамках работ по разным проектам. </a:t>
            </a:r>
          </a:p>
          <a:p>
            <a:r>
              <a:rPr lang="ru-RU" sz="1800" b="1" dirty="0">
                <a:solidFill>
                  <a:schemeClr val="tx2"/>
                </a:solidFill>
                <a:cs typeface="Arial" panose="020B0604020202020204" pitchFamily="34" charset="0"/>
              </a:rPr>
              <a:t>Для определения интенсивности труда проведение нормирования и установление повышающих коэффициентов по видам и результатам работ.</a:t>
            </a:r>
          </a:p>
          <a:p>
            <a:r>
              <a:rPr lang="ru-RU" sz="1800" b="1" dirty="0">
                <a:solidFill>
                  <a:schemeClr val="tx2"/>
                </a:solidFill>
                <a:cs typeface="Arial" panose="020B0604020202020204" pitchFamily="34" charset="0"/>
              </a:rPr>
              <a:t>Нормирование целесообразно проводить и в целом по учреждению, и по конкретному научно-исследовательскому  проекту. Проектный подход подразумевает привлечение  кадрового состава и внешних исполнителей с возможностями использования по разным проектам с разными функциями, и, кроме того, с учетом создания резерва для людей, являющихся наставниками, основоположниками, а также, нуждающихся в поддержке.</a:t>
            </a:r>
            <a:endParaRPr lang="ru-RU" altLang="ru-RU" sz="18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838E39-F1DB-47F8-BDDB-1EA21233F923}"/>
              </a:ext>
            </a:extLst>
          </p:cNvPr>
          <p:cNvSpPr txBox="1"/>
          <p:nvPr/>
        </p:nvSpPr>
        <p:spPr>
          <a:xfrm>
            <a:off x="316103" y="1339756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 выполнения предложений, изложенных в №70 от 10.09.2025 г. и, особенно, в случае их невыполнения…</a:t>
            </a:r>
          </a:p>
        </p:txBody>
      </p:sp>
    </p:spTree>
    <p:extLst>
      <p:ext uri="{BB962C8B-B14F-4D97-AF65-F5344CB8AC3E}">
        <p14:creationId xmlns:p14="http://schemas.microsoft.com/office/powerpoint/2010/main" val="632476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6103" y="798394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перейти к новой системе оплаты труда?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8E5E7320-9F5A-473E-B647-7B9E6BBA7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32856"/>
            <a:ext cx="9108504" cy="430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9506" tIns="44753" rIns="89506" bIns="44753">
            <a:spAutoFit/>
          </a:bodyPr>
          <a:lstStyle>
            <a:lvl1pPr marL="457200" indent="-457200" defTabSz="1042988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42988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42988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42988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42988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1800" b="1" dirty="0">
                <a:solidFill>
                  <a:schemeClr val="tx2"/>
                </a:solidFill>
                <a:cs typeface="Arial" panose="020B0604020202020204" pitchFamily="34" charset="0"/>
              </a:rPr>
              <a:t>Решение для проблемы финансирования: Смешанная модель (Поэтапное внедрение с «пилотов», Развитие внебюджетной деятельности, Долгосрочное бюджетное планирование с МОН на 3-5 лет)</a:t>
            </a:r>
          </a:p>
          <a:p>
            <a:endParaRPr lang="ru-RU" sz="1800" b="1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r>
              <a:rPr lang="ru-RU" sz="1800" b="1" dirty="0">
                <a:solidFill>
                  <a:schemeClr val="tx2"/>
                </a:solidFill>
                <a:cs typeface="Arial" panose="020B0604020202020204" pitchFamily="34" charset="0"/>
              </a:rPr>
              <a:t>Решение для проблемы неравенства: Единая прозрачная методология (Разработка «вилки» окладов, Учет вклада всех категорий работников)</a:t>
            </a:r>
          </a:p>
          <a:p>
            <a:endParaRPr lang="ru-RU" sz="1800" b="1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r>
              <a:rPr lang="ru-RU" sz="1800" b="1" dirty="0">
                <a:solidFill>
                  <a:schemeClr val="tx2"/>
                </a:solidFill>
                <a:cs typeface="Arial" panose="020B0604020202020204" pitchFamily="34" charset="0"/>
              </a:rPr>
              <a:t>Решение для проблемы оценки: Сбалансированная система показателей (Индивидуальный и командный подход, Экспертная оценка учета </a:t>
            </a:r>
            <a:r>
              <a:rPr lang="ru-RU" sz="1800" b="1" dirty="0" err="1">
                <a:solidFill>
                  <a:schemeClr val="tx2"/>
                </a:solidFill>
                <a:cs typeface="Arial" panose="020B0604020202020204" pitchFamily="34" charset="0"/>
              </a:rPr>
              <a:t>неформализуемого</a:t>
            </a:r>
            <a:r>
              <a:rPr lang="ru-RU" sz="1800" b="1" dirty="0">
                <a:solidFill>
                  <a:schemeClr val="tx2"/>
                </a:solidFill>
                <a:cs typeface="Arial" panose="020B0604020202020204" pitchFamily="34" charset="0"/>
              </a:rPr>
              <a:t> вклада)</a:t>
            </a:r>
          </a:p>
          <a:p>
            <a:endParaRPr lang="ru-RU" sz="1800" b="1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r>
              <a:rPr lang="ru-RU" sz="1800" b="1" dirty="0">
                <a:solidFill>
                  <a:schemeClr val="tx2"/>
                </a:solidFill>
                <a:cs typeface="Arial" panose="020B0604020202020204" pitchFamily="34" charset="0"/>
              </a:rPr>
              <a:t>Решение для организационного сопротивления: Коммуникация и обучение (Работа с коллективом, Обучение руководителей, обратная связь)</a:t>
            </a:r>
            <a:endParaRPr lang="ru-RU" altLang="ru-RU" sz="18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257BF2F7-128E-4AE6-BF1C-3C263B973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23957" y="6350532"/>
            <a:ext cx="9577064" cy="459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9506" tIns="44753" rIns="89506" bIns="44753">
            <a:spAutoFit/>
          </a:bodyPr>
          <a:lstStyle>
            <a:lvl1pPr marL="457200" indent="-457200" defTabSz="1042988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42988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42988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42988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42988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ctr">
              <a:buNone/>
            </a:pPr>
            <a:r>
              <a:rPr lang="ru-RU" sz="2300" b="1" dirty="0">
                <a:solidFill>
                  <a:schemeClr val="tx2"/>
                </a:solidFill>
                <a:cs typeface="Arial" panose="020B0604020202020204" pitchFamily="34" charset="0"/>
              </a:rPr>
              <a:t>Всё, скорее всего, не получится, хотя бы часть – уже прорыв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838E39-F1DB-47F8-BDDB-1EA21233F923}"/>
              </a:ext>
            </a:extLst>
          </p:cNvPr>
          <p:cNvSpPr txBox="1"/>
          <p:nvPr/>
        </p:nvSpPr>
        <p:spPr>
          <a:xfrm>
            <a:off x="316103" y="1339756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 выполнения предложений, изложенных в №70 от 10.09.2025 г. и, особенно, в случае их невыполнения…</a:t>
            </a:r>
          </a:p>
        </p:txBody>
      </p:sp>
    </p:spTree>
    <p:extLst>
      <p:ext uri="{BB962C8B-B14F-4D97-AF65-F5344CB8AC3E}">
        <p14:creationId xmlns:p14="http://schemas.microsoft.com/office/powerpoint/2010/main" val="280702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65205E3-E7FD-4DDF-A03F-45B49120A8F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927629"/>
            <a:ext cx="3174759" cy="4418072"/>
          </a:xfrm>
          <a:prstGeom prst="rect">
            <a:avLst/>
          </a:prstGeom>
          <a:noFill/>
        </p:spPr>
      </p:pic>
      <p:sp>
        <p:nvSpPr>
          <p:cNvPr id="14" name="Text Box 15">
            <a:extLst>
              <a:ext uri="{FF2B5EF4-FFF2-40B4-BE49-F238E27FC236}">
                <a16:creationId xmlns:a16="http://schemas.microsoft.com/office/drawing/2014/main" id="{BAC38ED4-9570-4EDF-A4D5-76088EBED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340768"/>
            <a:ext cx="7704856" cy="921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9506" tIns="44753" rIns="89506" bIns="44753">
            <a:spAutoFit/>
          </a:bodyPr>
          <a:lstStyle>
            <a:lvl1pPr defTabSz="1042988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42988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42988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42988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42988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54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7054582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498</TotalTime>
  <Words>549</Words>
  <Application>Microsoft Office PowerPoint</Application>
  <PresentationFormat>Экран (4:3)</PresentationFormat>
  <Paragraphs>86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Wingdings</vt:lpstr>
      <vt:lpstr>Тема Office</vt:lpstr>
      <vt:lpstr>Разработка и внедрение новой Отраслевой системы оплаты труда, подразумевающей высокий уровень должностных окладов -  проблемы и решения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user1</dc:creator>
  <cp:lastModifiedBy>Дмитрий</cp:lastModifiedBy>
  <cp:revision>48</cp:revision>
  <dcterms:created xsi:type="dcterms:W3CDTF">2024-01-17T11:37:22Z</dcterms:created>
  <dcterms:modified xsi:type="dcterms:W3CDTF">2025-09-23T02:23:26Z</dcterms:modified>
</cp:coreProperties>
</file>