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3" r:id="rId5"/>
    <p:sldId id="264" r:id="rId6"/>
    <p:sldId id="258" r:id="rId7"/>
    <p:sldId id="261" r:id="rId8"/>
    <p:sldId id="265" r:id="rId9"/>
    <p:sldId id="266" r:id="rId10"/>
    <p:sldId id="260" r:id="rId11"/>
    <p:sldId id="25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3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DD04D-5157-4F94-8DC9-D8A9369C46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29C65F-CE02-4E63-AD66-ACB508139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0765D6-7214-4890-8A4A-96299FAE9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C04AF9-1D83-4D2C-9578-28608C7B7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88B9FA-F207-4011-BC4F-7F6C77D3D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035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8B3378-2B28-42F8-8E7B-A3DCB855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24B712-2D18-4C63-A6E5-9BF259FB7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CC9784-E4CE-4432-AF59-3D0E6E6E7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D37456-0EBF-4AA2-AA49-44E65F783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840791-6206-47FA-BDCB-A64C87F82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70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DB1485-C373-47D6-A3C7-EDD160BAF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7C77BE-C00E-4C64-84D2-A1D1E25CB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BC731C-8593-4DD7-ABA8-3690D663E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9E3025-F0DA-4EE7-88D7-F4C9B7495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EE0775-7E64-41A5-B8CF-D17E240C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131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254B61-DE03-4962-95BD-4856718E4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207E80-A7C5-4B31-ACAC-0CE77577D2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1E3311E-2AB6-434B-8525-A182D86B6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945DB3-DED0-478C-9EC4-B055C7377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4DFD65-B71A-4246-8BD1-742BD5A97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4C6C17-5102-46D9-97AA-A32B7A112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696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AF84C8-39F9-4805-B263-6A0E962B5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F88179-85E3-4933-95CF-BF3DB9936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FEA46B-0188-44BC-86ED-4F9A900D7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B637FEE-C3BF-49CC-B37F-8FBEBB553A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B922BDC-297B-46CE-B537-41DF665B6A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C209602-645C-4EED-B93E-032E52E9F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BE620B1-F688-49DA-96D7-4621EFD5B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6124751-34EB-469A-A1EE-E689EA950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319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54823-56F2-4FC7-9F3A-833DA4025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C8BD026-F368-4DEC-B43A-0CBD04783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2142764-02B9-4A93-BBF3-DB09844C1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45DD33-A9CF-4507-9EB3-645EBDCB2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35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0130A3D-0AE8-4097-8EA7-FD315FA5F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56E8B7-B312-41FD-BFD4-3CDA61060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DA2BDF-4ED1-4771-B4C2-C0447F992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38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F3116-A7F9-4028-8E26-048B50DD5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4C1541-22D9-40D8-A9D9-93AA3D27F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029107-5B5D-496B-9C2D-7DE0A9690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F40EDB8-C7AB-42D6-AA3B-D61878F32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EB1F97-2A3F-48E7-99E2-58C8F65A6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BF43DB-A752-4281-BB41-E5F41CCB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891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13768-8395-4BE7-A88E-65703BC6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6665399-C14F-4C0F-B6A6-74480BB6B7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2FA46B-BC47-4C4F-B6AF-7F0A30255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06DE4B-ED24-4266-A973-BBF9AFA09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A0DDC3-E42B-4CA3-A18D-29C866C79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C4735C-58A6-426E-BA02-2046025ED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185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7690EC-C72B-45E6-8BDA-647209BE8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59E210-1BF1-4F33-9021-FB87DC1D53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6752F4-F180-4FA5-BD11-BFC240D9B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016631-0FB0-4C71-900B-6B7B13994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D4FFE3-6CF8-4EAD-9932-90C1B9C28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636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888456D-590B-4F27-A1D9-C4C86B34B0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EBAF1ED-000B-42F4-960C-9497597A3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B01079-8915-42BE-A15E-F4E1F1242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ABA6B0-03F5-44A8-A33E-317E70462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6BF6C8-A9DE-4D0D-99A8-69F68C892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73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8B5B6D-9FC0-46B1-9D1E-C4A50572B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B0B009-6E49-423A-9F6C-08B856A79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F724C7-440C-4337-8EAC-4A86D5F98C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3209D-EAC8-4618-8FC9-B4E81D60D324}" type="datetimeFigureOut">
              <a:rPr lang="ru-RU" smtClean="0"/>
              <a:t>19.06.2025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9063C4-56C1-44AB-924F-F18CB4AC6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32D3C1-959A-4627-AA2B-02D299187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0F1B8-D627-459E-83FF-18431310D9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479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EE331-97E5-4985-AACA-6DE6BC58D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Почему падает численность членов профсоюза и как с этим бороться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6FB728A-C7E9-401C-BE47-6C644946B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/>
              <a:t>Зам. Председателя профсоюза РАН, </a:t>
            </a:r>
            <a:r>
              <a:rPr lang="ru-RU" b="1" dirty="0" err="1"/>
              <a:t>к.ф</a:t>
            </a:r>
            <a:r>
              <a:rPr lang="ru-RU" b="1" dirty="0"/>
              <a:t>.-м. н.</a:t>
            </a:r>
          </a:p>
          <a:p>
            <a:pPr algn="ctr"/>
            <a:r>
              <a:rPr lang="ru-RU" b="1" dirty="0"/>
              <a:t>Дерягин </a:t>
            </a:r>
            <a:r>
              <a:rPr lang="ru-RU" b="1"/>
              <a:t>Анатолий Иванович</a:t>
            </a:r>
            <a:endParaRPr lang="ru-RU" b="1" dirty="0"/>
          </a:p>
          <a:p>
            <a:pPr algn="ctr"/>
            <a:r>
              <a:rPr lang="ru-RU" b="1" dirty="0"/>
              <a:t>Г. Екатеринбург</a:t>
            </a:r>
          </a:p>
        </p:txBody>
      </p:sp>
    </p:spTree>
    <p:extLst>
      <p:ext uri="{BB962C8B-B14F-4D97-AF65-F5344CB8AC3E}">
        <p14:creationId xmlns:p14="http://schemas.microsoft.com/office/powerpoint/2010/main" val="946998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A3E643-BAFE-42AF-820B-9A9920397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/>
          <a:p>
            <a:r>
              <a:rPr lang="ru-RU" sz="4000" b="1" dirty="0">
                <a:cs typeface="Microsoft New Tai Lue" panose="020B0502040204020203" pitchFamily="34" charset="0"/>
              </a:rPr>
              <a:t>Почему важна численность профсоюза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CF9D9B-0D5D-49B0-9F83-4EF370B76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7280"/>
            <a:ext cx="10515600" cy="5499463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>
                <a:cs typeface="Microsoft New Tai Lue" panose="020B0502040204020203" pitchFamily="34" charset="0"/>
              </a:rPr>
              <a:t>Ст. 2  Ф.З. «О профессиональных союзах» :</a:t>
            </a:r>
          </a:p>
          <a:p>
            <a:pPr marL="0" indent="0">
              <a:buNone/>
            </a:pPr>
            <a:r>
              <a:rPr lang="ru-RU" sz="2400" dirty="0">
                <a:cs typeface="Microsoft New Tai Lue" panose="020B0502040204020203" pitchFamily="34" charset="0"/>
              </a:rPr>
              <a:t> Профсоюз - добровольное общественное объединение граждан , связанных общими производственными, профессиональными интересами по роду их деятельности, создаваемое в целях представительства и защит ы их социально-трудовых прав.</a:t>
            </a:r>
          </a:p>
          <a:p>
            <a:pPr marL="0" indent="0">
              <a:buNone/>
            </a:pPr>
            <a:r>
              <a:rPr lang="ru-RU" sz="2400" dirty="0">
                <a:cs typeface="Microsoft New Tai Lue" panose="020B0502040204020203" pitchFamily="34" charset="0"/>
              </a:rPr>
              <a:t>Общественные объединения должны создаваться и действовать на основе принципа добровольности, а устав объединений должен предусматривать условия и порядок выхода из них.</a:t>
            </a:r>
          </a:p>
          <a:p>
            <a:pPr marL="0" indent="0">
              <a:buNone/>
            </a:pPr>
            <a:r>
              <a:rPr lang="ru-RU" sz="2400" dirty="0">
                <a:cs typeface="Microsoft New Tai Lue" panose="020B0502040204020203" pitchFamily="34" charset="0"/>
              </a:rPr>
              <a:t>Ст. 30 п.2 Конституции РФ  :  «Никто не может быть принужден к вступлению в какое либо объединение или пребыванию в нем»</a:t>
            </a:r>
          </a:p>
          <a:p>
            <a:pPr marL="0" indent="0">
              <a:buNone/>
            </a:pPr>
            <a:r>
              <a:rPr lang="ru-RU" sz="2400" dirty="0">
                <a:cs typeface="Microsoft New Tai Lue" panose="020B0502040204020203" pitchFamily="34" charset="0"/>
              </a:rPr>
              <a:t>Ст. 37 ТК РФ Первичная профсоюзная организация , объединяющая более половины работников организации имеет право направить работодателю предложение о начале коллективных переговоров от имени всех работников без предварительного создания единого </a:t>
            </a:r>
            <a:r>
              <a:rPr lang="ru-RU" sz="2400">
                <a:cs typeface="Microsoft New Tai Lue" panose="020B0502040204020203" pitchFamily="34" charset="0"/>
              </a:rPr>
              <a:t>представительного органа.</a:t>
            </a:r>
            <a:endParaRPr lang="ru-RU" sz="2400" dirty="0">
              <a:cs typeface="Microsoft New Tai Lue" panose="020B0502040204020203" pitchFamily="34" charset="0"/>
            </a:endParaRPr>
          </a:p>
          <a:p>
            <a:r>
              <a:rPr lang="ru-RU" sz="2400" dirty="0">
                <a:cs typeface="Microsoft New Tai Lue" panose="020B0502040204020203" pitchFamily="34" charset="0"/>
              </a:rPr>
              <a:t>От численности, солидарности и финансовой базы профсоюза зависит его авторитет и возможности по представительству и защите интересов своих членов.</a:t>
            </a:r>
          </a:p>
          <a:p>
            <a:r>
              <a:rPr lang="ru-RU" sz="2400" dirty="0">
                <a:cs typeface="Microsoft New Tai Lue" panose="020B0502040204020203" pitchFamily="34" charset="0"/>
              </a:rPr>
              <a:t>Что происходит с численностью профсоюза РАН, </a:t>
            </a:r>
            <a:r>
              <a:rPr lang="ru-RU" sz="2400" dirty="0" err="1">
                <a:cs typeface="Microsoft New Tai Lue" panose="020B0502040204020203" pitchFamily="34" charset="0"/>
              </a:rPr>
              <a:t>терр</a:t>
            </a:r>
            <a:r>
              <a:rPr lang="ru-RU" sz="2400" dirty="0">
                <a:cs typeface="Microsoft New Tai Lue" panose="020B0502040204020203" pitchFamily="34" charset="0"/>
              </a:rPr>
              <a:t>. организаций и ППО :</a:t>
            </a:r>
          </a:p>
          <a:p>
            <a:pPr marL="0" indent="0">
              <a:buNone/>
            </a:pPr>
            <a:endParaRPr lang="ru-RU" sz="2400" dirty="0">
              <a:cs typeface="Microsoft New Tai Lu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494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Сокращение численности членов в профсоюзе РАН </a:t>
            </a:r>
          </a:p>
        </p:txBody>
      </p:sp>
      <p:pic>
        <p:nvPicPr>
          <p:cNvPr id="4" name="Содержимое 3" descr="график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340769"/>
            <a:ext cx="4532918" cy="5141167"/>
          </a:xfrm>
        </p:spPr>
      </p:pic>
      <p:sp>
        <p:nvSpPr>
          <p:cNvPr id="5" name="TextBox 4"/>
          <p:cNvSpPr txBox="1"/>
          <p:nvPr/>
        </p:nvSpPr>
        <p:spPr>
          <a:xfrm>
            <a:off x="6528048" y="1916832"/>
            <a:ext cx="36724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 1989 г. было около 120 тыс. членов  профсоюза. В 2000 г составляла порядка 70 тыс. членов.</a:t>
            </a:r>
          </a:p>
          <a:p>
            <a:r>
              <a:rPr lang="ru-RU" dirty="0"/>
              <a:t>По данным анкетирования в 2020 г.</a:t>
            </a:r>
          </a:p>
          <a:p>
            <a:r>
              <a:rPr lang="ru-RU" dirty="0"/>
              <a:t>(анкеты получены от 86.3 % ППО) численность  составляет  57 626 членов.</a:t>
            </a:r>
          </a:p>
          <a:p>
            <a:r>
              <a:rPr lang="ru-RU" dirty="0"/>
              <a:t>С 2017 по 2019 г убыль составила 2377 членов.</a:t>
            </a:r>
          </a:p>
          <a:p>
            <a:r>
              <a:rPr lang="ru-RU" dirty="0"/>
              <a:t>ППО , где численность менее 50 %  от  числа работников составляет 41,5 % и еще в 11,6 % ППО на грани красной черты. А в совокупности численность членов  профсоюза становится менее 50%, со всеми вытекающими последствиями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график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47528" y="980728"/>
            <a:ext cx="3767078" cy="53285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Сокращение численности членов профсоюза в ППО институтов РАН, территориальных, региональных и в целом профсоюза РАН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68008" y="1412776"/>
            <a:ext cx="38164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 Рис. 1  Численность  членов профсоюза в Институте физики металлов </a:t>
            </a:r>
            <a:r>
              <a:rPr lang="ru-RU" sz="1600" dirty="0" err="1"/>
              <a:t>УрО</a:t>
            </a:r>
            <a:r>
              <a:rPr lang="ru-RU" sz="1600" dirty="0"/>
              <a:t> РАН.</a:t>
            </a:r>
          </a:p>
          <a:p>
            <a:r>
              <a:rPr lang="ru-RU" sz="1600" dirty="0"/>
              <a:t>В 1989 г. было 1400 членов. В 2010</a:t>
            </a:r>
          </a:p>
          <a:p>
            <a:r>
              <a:rPr lang="ru-RU" sz="1600" dirty="0"/>
              <a:t>сократилось до 700. В настоящее время 450.  50% от численности работников составляет 400.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56040" y="3573016"/>
            <a:ext cx="33843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На Рис. 2 Численность членов профсоюза в ЕТОПР.</a:t>
            </a:r>
          </a:p>
          <a:p>
            <a:r>
              <a:rPr lang="ru-RU" sz="1600" dirty="0"/>
              <a:t>Было  в 1989 г. 3900, но уже в 2000 г. насчитывало только  2100 членов. В настоящее время 1540.</a:t>
            </a:r>
          </a:p>
          <a:p>
            <a:r>
              <a:rPr lang="ru-RU" sz="1600" dirty="0"/>
              <a:t>50% от численности работников  составляет 1500 членов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Причины падения членства в профсоюзе РАН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/>
              <a:t>Недоверие работников в реальную способность профсоюза отстаивать социально-трудовые права и интересы работников</a:t>
            </a:r>
          </a:p>
          <a:p>
            <a:r>
              <a:rPr lang="ru-RU" sz="2000" dirty="0"/>
              <a:t>Выход определенной части членов из за нежелания отчислять 1% членских взносов, особенно в связи с увеличением заработной платы</a:t>
            </a:r>
          </a:p>
          <a:p>
            <a:r>
              <a:rPr lang="ru-RU" sz="2000" dirty="0"/>
              <a:t>Уменьшение численности в связи со структурными преобразованиями</a:t>
            </a:r>
          </a:p>
          <a:p>
            <a:pPr>
              <a:buNone/>
            </a:pPr>
            <a:r>
              <a:rPr lang="ru-RU" sz="2000" dirty="0"/>
              <a:t>       (</a:t>
            </a:r>
            <a:r>
              <a:rPr lang="ru-RU" sz="2000" dirty="0" err="1"/>
              <a:t>ФИЦы</a:t>
            </a:r>
            <a:r>
              <a:rPr lang="ru-RU" sz="2000" dirty="0"/>
              <a:t>, НОЦ </a:t>
            </a:r>
            <a:r>
              <a:rPr lang="ru-RU" sz="2000" dirty="0" err="1"/>
              <a:t>ы</a:t>
            </a:r>
            <a:r>
              <a:rPr lang="ru-RU" sz="2000" dirty="0"/>
              <a:t>)</a:t>
            </a:r>
          </a:p>
          <a:p>
            <a:pPr>
              <a:buNone/>
            </a:pPr>
            <a:r>
              <a:rPr lang="ru-RU" sz="2000" dirty="0"/>
              <a:t>       Члены профсоюза не видят преимуществ перед не членами профсоюза</a:t>
            </a:r>
          </a:p>
          <a:p>
            <a:pPr>
              <a:buNone/>
            </a:pPr>
            <a:r>
              <a:rPr lang="ru-RU" sz="2000" dirty="0"/>
              <a:t>      Пассивность профкомов ППО, отсутствие контроля за исполнением КД и локальных нормативных актов</a:t>
            </a:r>
          </a:p>
          <a:p>
            <a:pPr>
              <a:buNone/>
            </a:pPr>
            <a:r>
              <a:rPr lang="ru-RU" sz="2000" dirty="0"/>
              <a:t>      Территориальные и региональные не осуществляют мониторинг ППО</a:t>
            </a:r>
          </a:p>
          <a:p>
            <a:pPr>
              <a:buNone/>
            </a:pPr>
            <a:r>
              <a:rPr lang="ru-RU" sz="2000" dirty="0"/>
              <a:t>       </a:t>
            </a:r>
            <a:r>
              <a:rPr lang="ru-RU" sz="2400" dirty="0"/>
              <a:t>Вопросы укрепления членства , повышения мотивации не являются приоритетными в работе ЦС и Президиума профсоюза.</a:t>
            </a:r>
            <a:r>
              <a:rPr lang="ru-RU" sz="2000"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>
            <a:extLst>
              <a:ext uri="{FF2B5EF4-FFF2-40B4-BE49-F238E27FC236}">
                <a16:creationId xmlns:a16="http://schemas.microsoft.com/office/drawing/2014/main" id="{7ED1C013-815B-41B7-9530-FDE813187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3214"/>
            <a:ext cx="10515600" cy="4351338"/>
          </a:xfrm>
        </p:spPr>
        <p:txBody>
          <a:bodyPr/>
          <a:lstStyle/>
          <a:p>
            <a:r>
              <a:rPr lang="ru-RU" sz="3200" b="1" dirty="0"/>
              <a:t>КТО ВИНОВАТ ?</a:t>
            </a:r>
          </a:p>
          <a:p>
            <a:r>
              <a:rPr lang="ru-RU" sz="2400" b="1" dirty="0"/>
              <a:t>Все и всегда начинается с головы : Виноват Председатель, ЦС, Президиум и лишь в последнюю очередь ППО. Но ведь по финансовым возможностям все ровно наоборот !!!</a:t>
            </a:r>
          </a:p>
          <a:p>
            <a:endParaRPr lang="ru-RU" sz="2400" b="1" dirty="0"/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0C44CA-6E9C-4CCE-837C-B8E8CBC27560}"/>
              </a:ext>
            </a:extLst>
          </p:cNvPr>
          <p:cNvSpPr/>
          <p:nvPr/>
        </p:nvSpPr>
        <p:spPr>
          <a:xfrm>
            <a:off x="1240971" y="2668883"/>
            <a:ext cx="809898" cy="3213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CC91A7E-A18D-4340-B8C5-C8B4491E34EC}"/>
              </a:ext>
            </a:extLst>
          </p:cNvPr>
          <p:cNvSpPr/>
          <p:nvPr/>
        </p:nvSpPr>
        <p:spPr>
          <a:xfrm>
            <a:off x="3030582" y="5402195"/>
            <a:ext cx="809898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CCE9044-A71B-4BFA-8925-CDE4732E4DAB}"/>
              </a:ext>
            </a:extLst>
          </p:cNvPr>
          <p:cNvSpPr/>
          <p:nvPr/>
        </p:nvSpPr>
        <p:spPr>
          <a:xfrm>
            <a:off x="6625047" y="2612571"/>
            <a:ext cx="809898" cy="3213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18F2E20-95F2-4C36-82D3-30D17ECFB415}"/>
              </a:ext>
            </a:extLst>
          </p:cNvPr>
          <p:cNvSpPr/>
          <p:nvPr/>
        </p:nvSpPr>
        <p:spPr>
          <a:xfrm>
            <a:off x="8179525" y="4782413"/>
            <a:ext cx="809898" cy="10377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9C12DF9-09F2-4AAF-9F3E-105E943609B1}"/>
              </a:ext>
            </a:extLst>
          </p:cNvPr>
          <p:cNvSpPr/>
          <p:nvPr/>
        </p:nvSpPr>
        <p:spPr>
          <a:xfrm>
            <a:off x="9814563" y="5441383"/>
            <a:ext cx="809898" cy="365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38B911-3EA4-4D2D-83A2-F91BBDEDF84A}"/>
              </a:ext>
            </a:extLst>
          </p:cNvPr>
          <p:cNvSpPr txBox="1"/>
          <p:nvPr/>
        </p:nvSpPr>
        <p:spPr>
          <a:xfrm>
            <a:off x="1005840" y="6047706"/>
            <a:ext cx="4667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Распределение средств ППО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7F8D8D-80EA-4B81-A9BC-D30B947837D0}"/>
              </a:ext>
            </a:extLst>
          </p:cNvPr>
          <p:cNvSpPr txBox="1"/>
          <p:nvPr/>
        </p:nvSpPr>
        <p:spPr>
          <a:xfrm>
            <a:off x="2116183" y="3603581"/>
            <a:ext cx="109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95%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09E374-4CB6-4AF5-996C-CA3A8DCD9E8E}"/>
              </a:ext>
            </a:extLst>
          </p:cNvPr>
          <p:cNvSpPr txBox="1"/>
          <p:nvPr/>
        </p:nvSpPr>
        <p:spPr>
          <a:xfrm>
            <a:off x="3925387" y="5402195"/>
            <a:ext cx="109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5%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CB46FB-947B-46A3-A519-CC44B7B1FE92}"/>
              </a:ext>
            </a:extLst>
          </p:cNvPr>
          <p:cNvSpPr txBox="1"/>
          <p:nvPr/>
        </p:nvSpPr>
        <p:spPr>
          <a:xfrm>
            <a:off x="6518366" y="6070657"/>
            <a:ext cx="4887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Распределение средств в ТО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EB9E49-B2AE-4EC7-9C2C-C2C8818627A0}"/>
              </a:ext>
            </a:extLst>
          </p:cNvPr>
          <p:cNvSpPr txBox="1"/>
          <p:nvPr/>
        </p:nvSpPr>
        <p:spPr>
          <a:xfrm>
            <a:off x="7487193" y="3354673"/>
            <a:ext cx="109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72%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3456C5-1338-4E65-A246-C868B1982038}"/>
              </a:ext>
            </a:extLst>
          </p:cNvPr>
          <p:cNvSpPr txBox="1"/>
          <p:nvPr/>
        </p:nvSpPr>
        <p:spPr>
          <a:xfrm>
            <a:off x="9037324" y="4607956"/>
            <a:ext cx="109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23%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C51809-6825-4C0E-BFA9-1328055D797B}"/>
              </a:ext>
            </a:extLst>
          </p:cNvPr>
          <p:cNvSpPr txBox="1"/>
          <p:nvPr/>
        </p:nvSpPr>
        <p:spPr>
          <a:xfrm>
            <a:off x="10624461" y="5255589"/>
            <a:ext cx="109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5%</a:t>
            </a:r>
          </a:p>
        </p:txBody>
      </p:sp>
    </p:spTree>
    <p:extLst>
      <p:ext uri="{BB962C8B-B14F-4D97-AF65-F5344CB8AC3E}">
        <p14:creationId xmlns:p14="http://schemas.microsoft.com/office/powerpoint/2010/main" val="1697802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3AC819-CF92-4F1C-99F6-54E8E422F8E5}"/>
              </a:ext>
            </a:extLst>
          </p:cNvPr>
          <p:cNvSpPr txBox="1"/>
          <p:nvPr/>
        </p:nvSpPr>
        <p:spPr>
          <a:xfrm>
            <a:off x="653143" y="509451"/>
            <a:ext cx="11220994" cy="1465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sz="2400" dirty="0"/>
              <a:t>Снизу член профсоюза видит и взаимодействует с ППО и оценивает профсоюз по деятельности ППО, Отчасти видна деятельность ТО, особенно где есть объекты совместного пользования : служебное жилье , общежития, поликлиника, садики, лагерь , спортивные сооружения.   И, практически, не видна деятельность центральных органов профсоюза, хотя вся информация доводится до председателей ППО.</a:t>
            </a:r>
          </a:p>
          <a:p>
            <a:r>
              <a:rPr lang="ru-RU" sz="2800" b="1" dirty="0"/>
              <a:t>Ну вот и нашли виноватого  !</a:t>
            </a:r>
          </a:p>
          <a:p>
            <a:endParaRPr lang="ru-RU" sz="2800" b="1" dirty="0"/>
          </a:p>
          <a:p>
            <a:r>
              <a:rPr lang="ru-RU" sz="2800" b="1" dirty="0"/>
              <a:t>ЧТО ДЕЛАТЬ ?</a:t>
            </a:r>
          </a:p>
          <a:p>
            <a:endParaRPr lang="ru-RU" sz="2800" b="1" dirty="0"/>
          </a:p>
          <a:p>
            <a:r>
              <a:rPr lang="ru-RU" sz="2800" dirty="0"/>
              <a:t>1. Избирать председателями ППО сотрудников, пользующихся научным и общественным авторитетом</a:t>
            </a:r>
          </a:p>
          <a:p>
            <a:r>
              <a:rPr lang="ru-RU" sz="2800" dirty="0"/>
              <a:t>2.Наладить </a:t>
            </a:r>
            <a:r>
              <a:rPr lang="ru-RU" sz="2800" dirty="0" err="1"/>
              <a:t>взаимо</a:t>
            </a:r>
            <a:r>
              <a:rPr lang="ru-RU" sz="2800" dirty="0"/>
              <a:t> уважительные отношения с администрацией по всему перечню вопросов , предусмотренных Трудовым Кодексом.</a:t>
            </a:r>
          </a:p>
          <a:p>
            <a:endParaRPr lang="ru-RU" sz="2800" dirty="0"/>
          </a:p>
          <a:p>
            <a:endParaRPr lang="ru-RU" sz="2800" dirty="0"/>
          </a:p>
          <a:p>
            <a:r>
              <a:rPr lang="ru-RU" sz="2800" dirty="0"/>
              <a:t>3. Активно участвовать в составлении коллективного договора и локальных нормативных актов.</a:t>
            </a:r>
          </a:p>
          <a:p>
            <a:r>
              <a:rPr lang="ru-RU" sz="2800" dirty="0"/>
              <a:t>4.Ежегодно представлять общественности план работы ППО и смету расходов профсоюзных средств. Член профсоюза должен знать на что потрачен его 1%.</a:t>
            </a:r>
          </a:p>
          <a:p>
            <a:r>
              <a:rPr lang="ru-RU" sz="2800" dirty="0"/>
              <a:t>5.Проводить оплату арендных спортивных помещений, оплачивать культурно-массовые мероприятия, частичную оплату санаторных путевок строго только членам профсоюза.</a:t>
            </a:r>
          </a:p>
          <a:p>
            <a:r>
              <a:rPr lang="ru-RU" sz="2800" dirty="0"/>
              <a:t>6.  Представлять интересы члена профсоюза в трудовых спорах, а также в судебных инстанциях</a:t>
            </a:r>
          </a:p>
          <a:p>
            <a:r>
              <a:rPr lang="ru-RU" sz="2800" dirty="0"/>
              <a:t>7. Возможно, через трудовой договор осуществлять информирование поступающих в институт сотрудников о наличии профсоюза, о мотивации членства в профсоюзе.</a:t>
            </a:r>
          </a:p>
          <a:p>
            <a:r>
              <a:rPr lang="ru-RU" sz="2800" dirty="0"/>
              <a:t>8. Руководители (председатели )ППО могут иметь оплату при решении профкома и заключении трудового договора совместителя.</a:t>
            </a:r>
          </a:p>
          <a:p>
            <a:endParaRPr lang="ru-RU" sz="2800" dirty="0"/>
          </a:p>
          <a:p>
            <a:endParaRPr lang="ru-RU" sz="2800" b="1" dirty="0"/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473905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9FEC6-B8B6-4EA0-A046-6BAB999FD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91E666-7EE3-4181-9E76-87A111E6D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800" dirty="0"/>
              <a:t>3. Активно участвовать в составлении коллективного договора и локальных нормативных актов.</a:t>
            </a:r>
          </a:p>
          <a:p>
            <a:r>
              <a:rPr lang="ru-RU" sz="2800" dirty="0"/>
              <a:t>4.Ежегодно представлять общественности план работы ППО и смету расходов профсоюзных средств. Член профсоюза должен знать на что потрачен его 1%.</a:t>
            </a:r>
          </a:p>
          <a:p>
            <a:r>
              <a:rPr lang="ru-RU" sz="2800" dirty="0"/>
              <a:t>5.Проводить оплату арендных спортивных помещений, оплачивать культурно-массовые мероприятия, частичную оплату санаторных путевок строго только членам профсоюза.</a:t>
            </a:r>
          </a:p>
          <a:p>
            <a:r>
              <a:rPr lang="ru-RU" sz="2800" dirty="0"/>
              <a:t>6.  Представлять интересы члена профсоюза в трудовых спорах, а также в судебных инстанциях</a:t>
            </a:r>
          </a:p>
          <a:p>
            <a:r>
              <a:rPr lang="ru-RU" sz="2800" dirty="0"/>
              <a:t>7. Возможно, через трудовой договор осуществлять информирование поступающих в институт сотрудников о наличии профсоюза, о мотивации членства в профсоюзе.</a:t>
            </a:r>
          </a:p>
          <a:p>
            <a:r>
              <a:rPr lang="ru-RU" sz="2800" dirty="0"/>
              <a:t>8. Руководители (председатели )ППО могут иметь оплату при решении профкома и заключении трудового договора совместителя.</a:t>
            </a:r>
          </a:p>
          <a:p>
            <a:r>
              <a:rPr lang="ru-RU" sz="3600" dirty="0"/>
              <a:t>А возможно ли все это ?</a:t>
            </a:r>
          </a:p>
          <a:p>
            <a:endParaRPr lang="ru-RU" sz="3600" dirty="0"/>
          </a:p>
          <a:p>
            <a:endParaRPr lang="ru-RU" sz="3600" dirty="0"/>
          </a:p>
          <a:p>
            <a:endParaRPr lang="ru-RU" sz="2800" dirty="0"/>
          </a:p>
          <a:p>
            <a:endParaRPr lang="ru-RU" sz="28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346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31173-82F2-45F3-927A-4B2A0D03C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30F5CB-2F11-44CD-A556-E2053285F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Да возможно :</a:t>
            </a:r>
          </a:p>
          <a:p>
            <a:r>
              <a:rPr lang="ru-RU" dirty="0"/>
              <a:t>ППО Института ядерной физики СО РАН  -  98 % членов профсоюза</a:t>
            </a:r>
          </a:p>
          <a:p>
            <a:endParaRPr lang="ru-RU" dirty="0"/>
          </a:p>
          <a:p>
            <a:r>
              <a:rPr lang="ru-RU" dirty="0"/>
              <a:t>ТО Черноголовка - 100% членов профсоюза. </a:t>
            </a:r>
          </a:p>
        </p:txBody>
      </p:sp>
    </p:spTree>
    <p:extLst>
      <p:ext uri="{BB962C8B-B14F-4D97-AF65-F5344CB8AC3E}">
        <p14:creationId xmlns:p14="http://schemas.microsoft.com/office/powerpoint/2010/main" val="2323985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091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1569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897</Words>
  <Application>Microsoft Office PowerPoint</Application>
  <PresentationFormat>Широкоэкранный</PresentationFormat>
  <Paragraphs>74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Почему падает численность членов профсоюза и как с этим бороться </vt:lpstr>
      <vt:lpstr>Почему важна численность профсоюза</vt:lpstr>
      <vt:lpstr>Сокращение численности членов в профсоюзе РАН </vt:lpstr>
      <vt:lpstr>Сокращение численности членов профсоюза в ППО институтов РАН, территориальных, региональных и в целом профсоюза РАН</vt:lpstr>
      <vt:lpstr>Причины падения членства в профсоюзе РАН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26</cp:revision>
  <dcterms:created xsi:type="dcterms:W3CDTF">2025-03-24T07:30:21Z</dcterms:created>
  <dcterms:modified xsi:type="dcterms:W3CDTF">2025-06-19T05:36:47Z</dcterms:modified>
</cp:coreProperties>
</file>