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7" r:id="rId4"/>
    <p:sldId id="264" r:id="rId5"/>
    <p:sldId id="265" r:id="rId6"/>
    <p:sldId id="257" r:id="rId7"/>
    <p:sldId id="266" r:id="rId8"/>
    <p:sldId id="258" r:id="rId9"/>
    <p:sldId id="259" r:id="rId10"/>
    <p:sldId id="260" r:id="rId11"/>
    <p:sldId id="261" r:id="rId12"/>
    <p:sldId id="262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4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7547B9-6302-483A-B68D-331C7B831C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7AC543F-D3D4-46A3-BC68-720451CB16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F3EEEE-F464-4988-AA2B-69376B2C5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749EB-0FE2-4F85-8DE6-741C07FC20B5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43780E-0DFB-4CEE-8665-7742C996C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0A0CCB-8793-4382-B4F8-8035B4001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3EB5-757E-4BC5-841C-17F7BC9ED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520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FA493F-AACC-4435-B5DF-211BC8AEA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AA1F41-3BB7-4080-8BC9-5CFA16C9B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3BC590-5A88-4E69-9923-586AF6760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749EB-0FE2-4F85-8DE6-741C07FC20B5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B31D4A-5D34-41C1-93D5-EE8C2AB3E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CE7A7B-378F-4F1C-B092-B5A464A21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3EB5-757E-4BC5-841C-17F7BC9ED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022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F7072E-8003-4101-9101-C11DB18C8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F38246-6AAA-429A-8DCF-2321BFCF9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755614-AE9E-44CD-8C54-3781E7889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749EB-0FE2-4F85-8DE6-741C07FC20B5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8133C6-8CD5-4444-B67B-F7DAA838C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D19DEA-3BC1-48C9-951E-2C325C1DF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3EB5-757E-4BC5-841C-17F7BC9ED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792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5B9E69-AB61-4671-B1D0-7A3F77643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8CEE61-00DB-49EA-BF36-096F8C5F4D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C3B4FD6-35B2-42E7-A6B6-F0E0A883F8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09DCF72-DD44-4B04-9C98-EFEDB0BE8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749EB-0FE2-4F85-8DE6-741C07FC20B5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ABC9FEE-BBFE-4EA8-A533-3DD90558F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6775D46-DFEF-41B4-95C9-AE75C0B8F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3EB5-757E-4BC5-841C-17F7BC9ED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080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185334-BFBA-419A-8A0B-A6151B942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AF3212-EA72-4905-9F36-3B2AE56ED6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8FD8E15-004A-4065-AF95-57C7954793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CC69C56-6BCD-44B2-8F9D-D44623F7E5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CB49C16-AEF4-47D1-A405-962C606595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172170-F654-45FB-A39F-F0D2ECB9E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749EB-0FE2-4F85-8DE6-741C07FC20B5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A8D6AAB-B48D-4943-B1E9-9AF2BA670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24B5624-2191-4EBB-B812-A6CEC330A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3EB5-757E-4BC5-841C-17F7BC9ED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103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F6A806-532B-4281-B023-A1B500075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2310038-7061-4780-A0A2-69BC3FCD2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749EB-0FE2-4F85-8DE6-741C07FC20B5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B0E5D9B-653C-42F6-8AF0-C7A261F48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5C3BCC5-EF60-46F4-8F13-F22241D5D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3EB5-757E-4BC5-841C-17F7BC9ED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944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001D1B5-6802-43E8-B67F-94DE60D66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749EB-0FE2-4F85-8DE6-741C07FC20B5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EDD3F65-11A8-491C-8534-F48E331F7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BF851B1-91BC-47E0-A2BC-02A5234EA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3EB5-757E-4BC5-841C-17F7BC9ED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852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78A535-9684-4BC8-9992-D20F83095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DABA11-2333-497C-A492-9B164B34F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F0AA8BC-E9AB-4010-9659-2EE903D5AF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C6E53F-150B-40A9-A2E4-6DDE029FF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749EB-0FE2-4F85-8DE6-741C07FC20B5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C218345-0573-4D26-B909-54FADFD4E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87B8179-0EDA-4742-A9F8-88FE55ADF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3EB5-757E-4BC5-841C-17F7BC9ED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439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24B4D4-3025-4DB1-9BDB-28EDABE21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7EC2E95-2247-4653-BD9E-C7C93D0F87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94FADF-81A7-493E-9E71-493119DF30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E74AB4-A6B6-4077-BA77-55EE1D9ED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749EB-0FE2-4F85-8DE6-741C07FC20B5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70AC42-D2FB-46A0-9E97-E2653728C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9A5D8B-114C-4D87-96BB-9114F6218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3EB5-757E-4BC5-841C-17F7BC9ED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794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821461-1D76-4F4B-BDF8-BD4561D9F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DC54786-3F05-43D1-B0EF-5113830C9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9C743B-F416-40D4-9407-6C768B6D7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749EB-0FE2-4F85-8DE6-741C07FC20B5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31F5FF-F25F-4822-9117-554012923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D75B69-BB3B-42C8-B499-F9BD21F24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3EB5-757E-4BC5-841C-17F7BC9ED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095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13ACE42-CDBA-4B4E-9BB7-2E6E7833D2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C79A0F7-A349-46F1-B2A8-75E5669B0E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262A8-B43F-40A4-BB2C-65F6C5478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749EB-0FE2-4F85-8DE6-741C07FC20B5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3E7918-F8C3-4C8D-B2AC-24D7D5870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E0F26C-B26D-4AF0-AA8D-34F72DA7F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3EB5-757E-4BC5-841C-17F7BC9ED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315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79559B-4B20-4C2A-B00B-F07036BEF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AF12DC-914A-4CCF-AF97-190FB9D00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579CE3-0FA7-42BA-905B-2626150579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749EB-0FE2-4F85-8DE6-741C07FC20B5}" type="datetimeFigureOut">
              <a:rPr lang="ru-RU" smtClean="0"/>
              <a:t>06.05.2024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AD6AFB-BAAA-4B65-8F92-220DAD390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811E34-6E06-48E5-9D9E-BB62F1D618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23EB5-757E-4BC5-841C-17F7BC9ED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4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9B8150-B256-4192-9AE2-33BEBB8933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cs typeface="Microsoft New Tai Lue" panose="020B0502040204020203" pitchFamily="34" charset="0"/>
              </a:rPr>
              <a:t>Становление академической науки на Урале и атомный проект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C05340A-95E5-42AE-B4C4-91900155F1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641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61E8D3-51DB-4131-9156-EA0BB62EEE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144000" cy="2387600"/>
          </a:xfrm>
        </p:spPr>
        <p:txBody>
          <a:bodyPr anchor="t"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признаки академической деятельности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образование Уральского 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филиала АН СССР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2A26333-F872-4C01-B102-9AD9077C89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4837" y="1981200"/>
            <a:ext cx="9144000" cy="447040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/>
              <a:t>1768 г.  - </a:t>
            </a:r>
            <a:r>
              <a:rPr lang="ru-RU" dirty="0"/>
              <a:t>первые научные экспедиции на Урале под руководством Рычкова Петра Ивановича – это первый член-корр. Академии Наук, поскольку жил в Оренбурге</a:t>
            </a:r>
          </a:p>
          <a:p>
            <a:pPr algn="just"/>
            <a:r>
              <a:rPr lang="ru-RU" b="1" dirty="0"/>
              <a:t>1870 г.  </a:t>
            </a:r>
            <a:r>
              <a:rPr lang="ru-RU" dirty="0"/>
              <a:t>- первая геофизическая станция на Урале в поселке Арти</a:t>
            </a:r>
          </a:p>
          <a:p>
            <a:pPr algn="just"/>
            <a:r>
              <a:rPr lang="ru-RU" b="1" dirty="0"/>
              <a:t>1909 г. – </a:t>
            </a:r>
            <a:r>
              <a:rPr lang="ru-RU" dirty="0"/>
              <a:t>северная Уральская, потом Ильменская экспедиция Ферсмана.</a:t>
            </a:r>
          </a:p>
          <a:p>
            <a:pPr algn="just"/>
            <a:r>
              <a:rPr lang="ru-RU" b="1" dirty="0"/>
              <a:t>1932 г. -  </a:t>
            </a:r>
            <a:r>
              <a:rPr lang="ru-RU" dirty="0"/>
              <a:t>Выездное заседание Президиума АН СССР в Свердловске –(впервые в истории АН) : «Признать необходимым организовать базы АН в городах : Хабаровске, Иркутске, Новосибирске, Свердловске</a:t>
            </a:r>
          </a:p>
          <a:p>
            <a:pPr algn="just"/>
            <a:r>
              <a:rPr lang="ru-RU" b="1" dirty="0"/>
              <a:t>Было создано 3 института – так возник Уральский филиал Академии наук ( УФАН)</a:t>
            </a:r>
          </a:p>
        </p:txBody>
      </p:sp>
    </p:spTree>
    <p:extLst>
      <p:ext uri="{BB962C8B-B14F-4D97-AF65-F5344CB8AC3E}">
        <p14:creationId xmlns:p14="http://schemas.microsoft.com/office/powerpoint/2010/main" val="250037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A5C8BA-18D5-4F47-AA25-23A04B3D561B}"/>
              </a:ext>
            </a:extLst>
          </p:cNvPr>
          <p:cNvSpPr txBox="1"/>
          <p:nvPr/>
        </p:nvSpPr>
        <p:spPr>
          <a:xfrm>
            <a:off x="251519" y="260648"/>
            <a:ext cx="11358589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Физико-технический институт им. Иоффе</a:t>
            </a:r>
            <a:endParaRPr lang="ru-RU" sz="1600" dirty="0"/>
          </a:p>
          <a:p>
            <a:r>
              <a:rPr lang="ru-RU" sz="1600" b="1" dirty="0"/>
              <a:t> </a:t>
            </a:r>
            <a:endParaRPr lang="ru-RU" sz="1600" dirty="0"/>
          </a:p>
          <a:p>
            <a:r>
              <a:rPr lang="ru-RU" sz="1600" b="1" dirty="0"/>
              <a:t>17 мая 1931 г. Постановление № 294 Президиума ВСНХ СССР :</a:t>
            </a:r>
            <a:endParaRPr lang="ru-RU" sz="1600" dirty="0"/>
          </a:p>
          <a:p>
            <a:pPr lvl="0"/>
            <a:r>
              <a:rPr lang="ru-RU" sz="1600" b="1" dirty="0"/>
              <a:t>Создать на Урале Институт технической физики, выделив для этого силы из Ленинградского физико-технического института.</a:t>
            </a:r>
            <a:endParaRPr lang="ru-RU" sz="1600" dirty="0"/>
          </a:p>
          <a:p>
            <a:pPr lvl="0"/>
            <a:r>
              <a:rPr lang="ru-RU" sz="1600" b="1" dirty="0"/>
              <a:t>Уравнять работников института в части заработной платы с московскими институтами.</a:t>
            </a:r>
            <a:endParaRPr lang="ru-RU" sz="1600" dirty="0"/>
          </a:p>
          <a:p>
            <a:pPr lvl="0"/>
            <a:r>
              <a:rPr lang="ru-RU" sz="1600" b="1" dirty="0"/>
              <a:t>В отношении снабжения уравнять с работниками фабрично заводских лабораторий.</a:t>
            </a:r>
            <a:endParaRPr lang="ru-RU" sz="1600" dirty="0"/>
          </a:p>
          <a:p>
            <a:r>
              <a:rPr lang="ru-RU" sz="1600" b="1" dirty="0"/>
              <a:t>20 января 1932 г. приказ №5 по Ленинградскому физико-техническому институту о выделении из состава ЛФТИ группы Уральского физико-технического института.</a:t>
            </a:r>
          </a:p>
          <a:p>
            <a:r>
              <a:rPr lang="ru-RU" sz="1600" b="1" dirty="0"/>
              <a:t>Было направлено 33 сотрудника ЛФТИ</a:t>
            </a:r>
            <a:endParaRPr lang="ru-RU" sz="1600" dirty="0"/>
          </a:p>
          <a:p>
            <a:r>
              <a:rPr lang="ru-RU" sz="1600" b="1" dirty="0"/>
              <a:t>Основные направления научных исследований </a:t>
            </a:r>
            <a:r>
              <a:rPr lang="ru-RU" sz="1600" b="1" dirty="0" err="1"/>
              <a:t>Уралфизтеха</a:t>
            </a:r>
            <a:r>
              <a:rPr lang="ru-RU" sz="1600" b="1" dirty="0"/>
              <a:t> :</a:t>
            </a:r>
            <a:endParaRPr lang="ru-RU" sz="1600" dirty="0"/>
          </a:p>
          <a:p>
            <a:pPr lvl="0"/>
            <a:r>
              <a:rPr lang="ru-RU" sz="1600" b="1" dirty="0"/>
              <a:t>Магнитные и электрические явления</a:t>
            </a:r>
            <a:endParaRPr lang="ru-RU" sz="1600" dirty="0"/>
          </a:p>
          <a:p>
            <a:pPr lvl="0"/>
            <a:r>
              <a:rPr lang="ru-RU" sz="1600" b="1" dirty="0"/>
              <a:t>Изучение механизма фазовых превращений в сплавах</a:t>
            </a:r>
            <a:endParaRPr lang="ru-RU" sz="1600" dirty="0"/>
          </a:p>
          <a:p>
            <a:pPr lvl="0"/>
            <a:r>
              <a:rPr lang="ru-RU" sz="1600" b="1" dirty="0"/>
              <a:t>Изучение пластической деформации металлов</a:t>
            </a:r>
            <a:endParaRPr lang="ru-RU" sz="1600" dirty="0"/>
          </a:p>
          <a:p>
            <a:pPr lvl="0"/>
            <a:r>
              <a:rPr lang="ru-RU" sz="1600" b="1" dirty="0"/>
              <a:t>Электронография</a:t>
            </a:r>
            <a:endParaRPr lang="ru-RU" sz="1600" dirty="0"/>
          </a:p>
          <a:p>
            <a:r>
              <a:rPr lang="ru-RU" sz="1600" b="1" dirty="0"/>
              <a:t>В 1945 г. </a:t>
            </a:r>
            <a:r>
              <a:rPr lang="ru-RU" sz="1600" b="1" dirty="0" err="1"/>
              <a:t>Улалфизтех</a:t>
            </a:r>
            <a:r>
              <a:rPr lang="ru-RU" sz="1600" b="1" dirty="0"/>
              <a:t> был преобразован и получил ныне действующее название :</a:t>
            </a:r>
            <a:endParaRPr lang="ru-RU" sz="1600" dirty="0"/>
          </a:p>
          <a:p>
            <a:r>
              <a:rPr lang="ru-RU" sz="1600" b="1" dirty="0"/>
              <a:t> Институт физики металлов</a:t>
            </a:r>
            <a:endParaRPr lang="ru-RU" sz="1600" dirty="0"/>
          </a:p>
          <a:p>
            <a:r>
              <a:rPr lang="ru-RU" sz="1600" b="1" dirty="0"/>
              <a:t>Уральского отделения Российской Академии Наук</a:t>
            </a:r>
            <a:endParaRPr lang="ru-RU" sz="1600" dirty="0"/>
          </a:p>
          <a:p>
            <a:r>
              <a:rPr lang="ru-RU" sz="1600" b="1" dirty="0"/>
              <a:t> </a:t>
            </a:r>
            <a:endParaRPr lang="ru-RU" sz="1600" dirty="0"/>
          </a:p>
          <a:p>
            <a:r>
              <a:rPr lang="ru-RU" sz="1600" b="1" dirty="0"/>
              <a:t>      Первым директором был назначен Михаил Николаевич Михеев, научный аспирант ЛФТИ, впоследствии член-корр. РАН, который руководил институтом 50 лет.</a:t>
            </a:r>
            <a:endParaRPr lang="ru-RU" sz="1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7515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457515-BAD6-43D4-9326-738BD0953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база научных кадров и развитие УФАН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38298C-4A7A-4BEB-9009-24515E2AD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1920 г. – </a:t>
            </a:r>
            <a:r>
              <a:rPr lang="ru-RU" dirty="0"/>
              <a:t>Основан Уральский Гос. Университет</a:t>
            </a:r>
          </a:p>
          <a:p>
            <a:r>
              <a:rPr lang="ru-RU" b="1" dirty="0"/>
              <a:t>1921 г. – </a:t>
            </a:r>
            <a:r>
              <a:rPr lang="ru-RU" dirty="0"/>
              <a:t>Основан Уральский политехнический институт </a:t>
            </a:r>
          </a:p>
          <a:p>
            <a:r>
              <a:rPr lang="ru-RU" b="1" dirty="0"/>
              <a:t>1938 г. </a:t>
            </a:r>
            <a:r>
              <a:rPr lang="ru-RU" dirty="0"/>
              <a:t>– Челябинский Гос. Университет . В настоящее время самый большой в стране – 55 тыс. студентов. В МГУ – 35 тыс. студентов</a:t>
            </a:r>
          </a:p>
          <a:p>
            <a:r>
              <a:rPr lang="ru-RU" b="1" dirty="0"/>
              <a:t>1944 – 1955 г. </a:t>
            </a:r>
            <a:r>
              <a:rPr lang="ru-RU" dirty="0"/>
              <a:t>Создается 5 новых академических институтов</a:t>
            </a:r>
          </a:p>
          <a:p>
            <a:r>
              <a:rPr lang="ru-RU" b="1" dirty="0"/>
              <a:t>1971-1987 г. – </a:t>
            </a:r>
            <a:r>
              <a:rPr lang="ru-RU" dirty="0"/>
              <a:t>создается еще 9 институтов академических </a:t>
            </a:r>
          </a:p>
          <a:p>
            <a:r>
              <a:rPr lang="ru-RU" b="1" dirty="0"/>
              <a:t>1987 – 2002 – </a:t>
            </a:r>
            <a:r>
              <a:rPr lang="ru-RU" dirty="0"/>
              <a:t>создается 23 академических института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7777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47CA57-A7C2-4168-A546-68FA6EDDA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Уральского Научного Центра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93463D-3A5C-4017-A65D-4FDCEC76E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С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1971 г. УФАН преобразован в УНЦ . Председатель – академик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Вонсовский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С.В.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УНЦ вошли :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Пермский научный центр , Коми НЦ (Сыктывкар)  , Удмуртский НЦ  (Ижевск), Челябинский НЦ , Оренбургский Н.Ц., Архангельский НЦ, Екатеринбургский Н.Ц., Курганский Н.Ц.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1988 г. Образовано Уральское отделение РАН, Председатель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РАН – академик Г.А. Месяц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1295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D8511A-5E1E-4EAF-A968-E44AF056A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cs typeface="Microsoft New Tai Lue" panose="020B0502040204020203" pitchFamily="34" charset="0"/>
              </a:rPr>
              <a:t>Первое здание </a:t>
            </a:r>
            <a:r>
              <a:rPr lang="ru-RU" sz="3600" dirty="0" err="1">
                <a:cs typeface="Microsoft New Tai Lue" panose="020B0502040204020203" pitchFamily="34" charset="0"/>
              </a:rPr>
              <a:t>Уралфизтеха</a:t>
            </a:r>
            <a:endParaRPr lang="ru-RU" sz="3600" dirty="0">
              <a:cs typeface="Microsoft New Tai Lue" panose="020B0502040204020203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D60DDE3-4B76-44F5-A0E3-31B5E1BEB0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929" y="1825625"/>
            <a:ext cx="7828142" cy="4351338"/>
          </a:xfrm>
        </p:spPr>
      </p:pic>
    </p:spTree>
    <p:extLst>
      <p:ext uri="{BB962C8B-B14F-4D97-AF65-F5344CB8AC3E}">
        <p14:creationId xmlns:p14="http://schemas.microsoft.com/office/powerpoint/2010/main" val="2690060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280px-IpmUrORAN.jpg">
            <a:extLst>
              <a:ext uri="{FF2B5EF4-FFF2-40B4-BE49-F238E27FC236}">
                <a16:creationId xmlns:a16="http://schemas.microsoft.com/office/drawing/2014/main" id="{5CA1C778-6791-4825-83A8-818A2D0B011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96982"/>
            <a:ext cx="11987514" cy="661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24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3EB622-B6FF-4ED4-81C1-2BC2A853C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cs typeface="Microsoft New Tai Lue" panose="020B0502040204020203" pitchFamily="34" charset="0"/>
              </a:rPr>
              <a:t>Первая установка по разделению изотопов урана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81C78CB-C486-447A-9BB2-DB52EFBA98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233" y="1825625"/>
            <a:ext cx="4279533" cy="4351338"/>
          </a:xfrm>
        </p:spPr>
      </p:pic>
    </p:spTree>
    <p:extLst>
      <p:ext uri="{BB962C8B-B14F-4D97-AF65-F5344CB8AC3E}">
        <p14:creationId xmlns:p14="http://schemas.microsoft.com/office/powerpoint/2010/main" val="2131515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5C153A-E9B8-427E-875B-844A65E85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cs typeface="Microsoft New Tai Lue" panose="020B0502040204020203" pitchFamily="34" charset="0"/>
              </a:rPr>
              <a:t>Научный руководитель и участники проекта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25D94641-A6CE-4EEC-ABC0-F28AEEE6B8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31" y="2215789"/>
            <a:ext cx="2657476" cy="4010003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039768-82DD-419F-AAC8-AB3326187E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590" y="2215789"/>
            <a:ext cx="2657475" cy="38481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F2D11E2-5F17-4F72-ACC7-15A3D90D2B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008" y="2081645"/>
            <a:ext cx="2781161" cy="405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604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9B0C5F-04BE-41DA-A49B-82B07D76E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cs typeface="Microsoft New Tai Lue" panose="020B0502040204020203" pitchFamily="34" charset="0"/>
              </a:rPr>
              <a:t>Ключевые фигуры в решении проблемы обогащенного урана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D1311BA-5202-45A5-B2FA-EA551EF0EB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310" y="2201862"/>
            <a:ext cx="2708564" cy="372273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D93E876-3425-44D5-9CBC-2FD758A7D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85" y="2019681"/>
            <a:ext cx="2549151" cy="409701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E5C737-0814-4905-B3F4-33F1AFE038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072" y="2092201"/>
            <a:ext cx="2449430" cy="394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413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26E5F2-DA51-471B-9D17-4DF441076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cs typeface="Microsoft New Tai Lue" panose="020B0502040204020203" pitchFamily="34" charset="0"/>
              </a:rPr>
              <a:t>Руководитель лаб. № 2 в стенах нашего института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1F3C721-B7A8-4945-A81E-271A51680E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405" y="1825625"/>
            <a:ext cx="6131189" cy="4351338"/>
          </a:xfrm>
        </p:spPr>
      </p:pic>
    </p:spTree>
    <p:extLst>
      <p:ext uri="{BB962C8B-B14F-4D97-AF65-F5344CB8AC3E}">
        <p14:creationId xmlns:p14="http://schemas.microsoft.com/office/powerpoint/2010/main" val="1627607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596658-80BE-4577-BA19-5F3EA23A1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cs typeface="Microsoft New Tai Lue" panose="020B0502040204020203" pitchFamily="34" charset="0"/>
              </a:rPr>
              <a:t>Академическая наука на Урале сегодня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FC713B-9E1D-466C-A50F-BAFC60ED9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cs typeface="Microsoft New Tai Lue" panose="020B0502040204020203" pitchFamily="34" charset="0"/>
              </a:rPr>
              <a:t>В Екатеринбурге  - 19 Институтов</a:t>
            </a:r>
          </a:p>
          <a:p>
            <a:r>
              <a:rPr lang="ru-RU" dirty="0">
                <a:cs typeface="Microsoft New Tai Lue" panose="020B0502040204020203" pitchFamily="34" charset="0"/>
              </a:rPr>
              <a:t>В </a:t>
            </a:r>
            <a:r>
              <a:rPr lang="ru-RU" dirty="0" err="1">
                <a:cs typeface="Microsoft New Tai Lue" panose="020B0502040204020203" pitchFamily="34" charset="0"/>
              </a:rPr>
              <a:t>Перьми</a:t>
            </a:r>
            <a:r>
              <a:rPr lang="ru-RU" dirty="0">
                <a:cs typeface="Microsoft New Tai Lue" panose="020B0502040204020203" pitchFamily="34" charset="0"/>
              </a:rPr>
              <a:t>               -  5 институтов</a:t>
            </a:r>
          </a:p>
          <a:p>
            <a:r>
              <a:rPr lang="ru-RU" dirty="0">
                <a:cs typeface="Microsoft New Tai Lue" panose="020B0502040204020203" pitchFamily="34" charset="0"/>
              </a:rPr>
              <a:t>В Сыктывкаре (Коми) – 6 институтов</a:t>
            </a:r>
          </a:p>
          <a:p>
            <a:r>
              <a:rPr lang="ru-RU" dirty="0">
                <a:cs typeface="Microsoft New Tai Lue" panose="020B0502040204020203" pitchFamily="34" charset="0"/>
              </a:rPr>
              <a:t>В Ижевске (Удмуртия) – 3 института</a:t>
            </a:r>
          </a:p>
          <a:p>
            <a:r>
              <a:rPr lang="ru-RU" dirty="0">
                <a:cs typeface="Microsoft New Tai Lue" panose="020B0502040204020203" pitchFamily="34" charset="0"/>
              </a:rPr>
              <a:t>В Оренбурге    -  2 института</a:t>
            </a:r>
          </a:p>
          <a:p>
            <a:r>
              <a:rPr lang="ru-RU" dirty="0">
                <a:cs typeface="Microsoft New Tai Lue" panose="020B0502040204020203" pitchFamily="34" charset="0"/>
              </a:rPr>
              <a:t>В </a:t>
            </a:r>
            <a:r>
              <a:rPr lang="ru-RU">
                <a:cs typeface="Microsoft New Tai Lue" panose="020B0502040204020203" pitchFamily="34" charset="0"/>
              </a:rPr>
              <a:t>Архангельске - </a:t>
            </a:r>
            <a:r>
              <a:rPr lang="ru-RU" dirty="0">
                <a:cs typeface="Microsoft New Tai Lue" panose="020B0502040204020203" pitchFamily="34" charset="0"/>
              </a:rPr>
              <a:t>2 института</a:t>
            </a:r>
          </a:p>
          <a:p>
            <a:r>
              <a:rPr lang="ru-RU" dirty="0">
                <a:cs typeface="Microsoft New Tai Lue" panose="020B0502040204020203" pitchFamily="34" charset="0"/>
              </a:rPr>
              <a:t>В Челябинске 1 институт и 3 филиала.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 академиков и 77 – член.-корр.</a:t>
            </a:r>
          </a:p>
        </p:txBody>
      </p:sp>
    </p:spTree>
    <p:extLst>
      <p:ext uri="{BB962C8B-B14F-4D97-AF65-F5344CB8AC3E}">
        <p14:creationId xmlns:p14="http://schemas.microsoft.com/office/powerpoint/2010/main" val="29319626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516</Words>
  <Application>Microsoft Office PowerPoint</Application>
  <PresentationFormat>Широкоэкранный</PresentationFormat>
  <Paragraphs>52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Становление академической науки на Урале и атомный проект</vt:lpstr>
      <vt:lpstr>Первые признаки академической деятельности и образование Уральского  филиала АН СССР</vt:lpstr>
      <vt:lpstr>Презентация PowerPoint</vt:lpstr>
      <vt:lpstr>Основная база научных кадров и развитие УФАН</vt:lpstr>
      <vt:lpstr>Образование Уральского Научного Центра </vt:lpstr>
      <vt:lpstr>Первое здание Уралфизтеха</vt:lpstr>
      <vt:lpstr>Презентация PowerPoint</vt:lpstr>
      <vt:lpstr>Первая установка по разделению изотопов урана</vt:lpstr>
      <vt:lpstr>Научный руководитель и участники проекта</vt:lpstr>
      <vt:lpstr>Ключевые фигуры в решении проблемы обогащенного урана</vt:lpstr>
      <vt:lpstr>Руководитель лаб. № 2 в стенах нашего института</vt:lpstr>
      <vt:lpstr>Академическая наука на Урале сегодня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Становление академической науки на Урале и атомный проект</dc:title>
  <dc:creator>user</dc:creator>
  <cp:lastModifiedBy>user</cp:lastModifiedBy>
  <cp:revision>19</cp:revision>
  <dcterms:created xsi:type="dcterms:W3CDTF">2024-04-03T08:40:09Z</dcterms:created>
  <dcterms:modified xsi:type="dcterms:W3CDTF">2024-05-06T06:25:47Z</dcterms:modified>
</cp:coreProperties>
</file>