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451" y="10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7693" y="0"/>
            <a:ext cx="12191695" cy="6858000"/>
          </a:xfrm>
          <a:prstGeom prst="rect">
            <a:avLst/>
          </a:prstGeom>
          <a:solidFill>
            <a:srgbClr val="143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13232" y="914400"/>
            <a:ext cx="109728" cy="4434840"/>
          </a:xfrm>
          <a:prstGeom prst="rect">
            <a:avLst/>
          </a:prstGeom>
          <a:solidFill>
            <a:srgbClr val="BE37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914400"/>
            <a:ext cx="10332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400"/>
              </a:spcAft>
              <a:defRPr sz="3600" b="1">
                <a:solidFill>
                  <a:srgbClr val="FFFFFF"/>
                </a:solidFill>
                <a:latin typeface="Arial"/>
              </a:defRPr>
            </a:pPr>
            <a:r>
              <a:rPr sz="4000" dirty="0" err="1"/>
              <a:t>Промежуточные</a:t>
            </a:r>
            <a:r>
              <a:rPr sz="4000" dirty="0"/>
              <a:t> </a:t>
            </a:r>
            <a:r>
              <a:rPr sz="4000" dirty="0" err="1"/>
              <a:t>итоги</a:t>
            </a:r>
            <a:r>
              <a:rPr sz="4000" dirty="0"/>
              <a:t/>
            </a:r>
            <a:br>
              <a:rPr sz="4000" dirty="0"/>
            </a:br>
            <a:r>
              <a:rPr sz="4000" dirty="0" err="1"/>
              <a:t>реализации</a:t>
            </a:r>
            <a:r>
              <a:rPr sz="4000" dirty="0"/>
              <a:t> </a:t>
            </a:r>
            <a:r>
              <a:rPr sz="4000" dirty="0" err="1"/>
              <a:t>Отраслевого</a:t>
            </a:r>
            <a:r>
              <a:rPr sz="4000" dirty="0"/>
              <a:t> </a:t>
            </a:r>
            <a:r>
              <a:rPr sz="4000" dirty="0" err="1" smtClean="0"/>
              <a:t>соглашения</a:t>
            </a:r>
            <a:endParaRPr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960120" y="2884884"/>
            <a:ext cx="1094518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>
                <a:solidFill>
                  <a:srgbClr val="FFFFFF"/>
                </a:solidFill>
                <a:latin typeface="Arial"/>
              </a:defRPr>
            </a:pPr>
            <a:r>
              <a:rPr sz="2800" dirty="0" err="1">
                <a:solidFill>
                  <a:srgbClr val="FF0000"/>
                </a:solidFill>
                <a:latin typeface="Arial Black" pitchFamily="34" charset="0"/>
              </a:rPr>
              <a:t>Социальное</a:t>
            </a:r>
            <a:r>
              <a:rPr sz="2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sz="2800" dirty="0" err="1" smtClean="0">
                <a:solidFill>
                  <a:srgbClr val="FF0000"/>
                </a:solidFill>
                <a:latin typeface="Arial Black" pitchFamily="34" charset="0"/>
              </a:rPr>
              <a:t>партн</a:t>
            </a:r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е</a:t>
            </a:r>
            <a:r>
              <a:rPr sz="2800" dirty="0" err="1" smtClean="0">
                <a:solidFill>
                  <a:srgbClr val="FF0000"/>
                </a:solidFill>
                <a:latin typeface="Arial Black" pitchFamily="34" charset="0"/>
              </a:rPr>
              <a:t>рство</a:t>
            </a:r>
            <a:r>
              <a:rPr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>
              <a:defRPr sz="2100">
                <a:solidFill>
                  <a:srgbClr val="FFFFFF"/>
                </a:solidFill>
                <a:latin typeface="Arial"/>
              </a:defRPr>
            </a:pPr>
            <a:r>
              <a:rPr sz="2800" dirty="0" err="1" smtClean="0">
                <a:solidFill>
                  <a:srgbClr val="FF0000"/>
                </a:solidFill>
                <a:latin typeface="Arial Black" pitchFamily="34" charset="0"/>
              </a:rPr>
              <a:t>Минобрнауки</a:t>
            </a:r>
            <a:r>
              <a:rPr sz="28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Arial Black" pitchFamily="34" charset="0"/>
              </a:rPr>
              <a:t>России</a:t>
            </a:r>
            <a:r>
              <a:rPr sz="2800" dirty="0">
                <a:solidFill>
                  <a:srgbClr val="FF0000"/>
                </a:solidFill>
                <a:latin typeface="Arial Black" pitchFamily="34" charset="0"/>
              </a:rPr>
              <a:t> и </a:t>
            </a:r>
            <a:r>
              <a:rPr sz="2800" dirty="0" err="1">
                <a:solidFill>
                  <a:srgbClr val="FF0000"/>
                </a:solidFill>
                <a:latin typeface="Arial Black" pitchFamily="34" charset="0"/>
              </a:rPr>
              <a:t>Профсоюза</a:t>
            </a:r>
            <a:r>
              <a:rPr sz="2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sz="2800" dirty="0" err="1">
                <a:solidFill>
                  <a:srgbClr val="FF0000"/>
                </a:solidFill>
                <a:latin typeface="Arial Black" pitchFamily="34" charset="0"/>
              </a:rPr>
              <a:t>работников</a:t>
            </a:r>
            <a:r>
              <a:rPr sz="2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sz="2800" dirty="0" smtClean="0">
                <a:solidFill>
                  <a:srgbClr val="FF0000"/>
                </a:solidFill>
                <a:latin typeface="Arial Black" pitchFamily="34" charset="0"/>
              </a:rPr>
              <a:t>РАН</a:t>
            </a:r>
            <a:endParaRPr lang="ru-RU" sz="28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r">
              <a:defRPr sz="2100">
                <a:solidFill>
                  <a:srgbClr val="FFFFFF"/>
                </a:solidFill>
                <a:latin typeface="Arial"/>
              </a:defRPr>
            </a:pPr>
            <a:endParaRPr sz="2800" dirty="0">
              <a:solidFill>
                <a:srgbClr val="FF0000"/>
              </a:solidFill>
            </a:endParaRPr>
          </a:p>
          <a:p>
            <a:pPr>
              <a:defRPr sz="1700">
                <a:solidFill>
                  <a:srgbClr val="CDE1F2"/>
                </a:solidFill>
                <a:latin typeface="Arial"/>
              </a:defRPr>
            </a:pP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В</a:t>
            </a:r>
            <a:r>
              <a:rPr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ыполнени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е</a:t>
            </a:r>
            <a:r>
              <a:rPr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Плана</a:t>
            </a:r>
            <a:r>
              <a:rPr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мероприятий</a:t>
            </a:r>
            <a:r>
              <a:rPr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ОС </a:t>
            </a:r>
            <a:r>
              <a:rPr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по</a:t>
            </a:r>
            <a:r>
              <a:rPr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sz="28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состоянию</a:t>
            </a:r>
            <a:r>
              <a:rPr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endParaRPr lang="ru-RU" sz="2800" b="1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defRPr sz="1700">
                <a:solidFill>
                  <a:srgbClr val="CDE1F2"/>
                </a:solidFill>
                <a:latin typeface="Arial"/>
              </a:defRPr>
            </a:pPr>
            <a:r>
              <a:rPr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на</a:t>
            </a:r>
            <a:r>
              <a:rPr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sz="28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сентябрь</a:t>
            </a:r>
            <a:r>
              <a:rPr lang="ru-RU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2026 года</a:t>
            </a:r>
            <a:endParaRPr lang="ru-RU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defRPr sz="1700">
                <a:solidFill>
                  <a:srgbClr val="CDE1F2"/>
                </a:solidFill>
                <a:latin typeface="Arial"/>
              </a:defRPr>
            </a:pPr>
            <a:endParaRPr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4312" y="5662129"/>
            <a:ext cx="6980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Заместитель председателя Профсоюза Т.М. Федорова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56" y="2171201"/>
            <a:ext cx="3718433" cy="20748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790" y="2060928"/>
            <a:ext cx="3760466" cy="21851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479" y="4427145"/>
            <a:ext cx="3654210" cy="212743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789" y="4309315"/>
            <a:ext cx="3760467" cy="2308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57196" y="534154"/>
            <a:ext cx="95242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План </a:t>
            </a:r>
            <a:r>
              <a:rPr lang="ru-RU" sz="2800" dirty="0">
                <a:solidFill>
                  <a:schemeClr val="tx2"/>
                </a:solidFill>
                <a:latin typeface="Arial Black" pitchFamily="34" charset="0"/>
              </a:rPr>
              <a:t>мероприятий по реализации </a:t>
            </a:r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Отраслевого соглашения на </a:t>
            </a:r>
            <a:r>
              <a:rPr lang="ru-RU" sz="2800" dirty="0">
                <a:solidFill>
                  <a:schemeClr val="tx2"/>
                </a:solidFill>
                <a:latin typeface="Arial Black" pitchFamily="34" charset="0"/>
              </a:rPr>
              <a:t>2026 </a:t>
            </a:r>
            <a:r>
              <a:rPr lang="ru-RU" sz="2800" dirty="0" smtClean="0">
                <a:solidFill>
                  <a:schemeClr val="tx2"/>
                </a:solidFill>
                <a:latin typeface="Arial Black" pitchFamily="34" charset="0"/>
              </a:rPr>
              <a:t>год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опубликован на сайте Профсоюза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10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3497" y="126748"/>
            <a:ext cx="12105990" cy="673125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44031" y="347472"/>
            <a:ext cx="113584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Соглашение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: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от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правовой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основы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— </a:t>
            </a:r>
            <a:endParaRPr lang="ru-RU" dirty="0" smtClean="0">
              <a:solidFill>
                <a:schemeClr val="tx2"/>
              </a:solidFill>
              <a:latin typeface="Arial Black" pitchFamily="34" charset="0"/>
            </a:endParaRPr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smtClean="0">
                <a:solidFill>
                  <a:schemeClr val="tx2"/>
                </a:solidFill>
                <a:latin typeface="Arial Black" pitchFamily="34" charset="0"/>
              </a:rPr>
              <a:t>к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рабочему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dirty="0" err="1" smtClean="0">
                <a:solidFill>
                  <a:schemeClr val="tx2"/>
                </a:solidFill>
                <a:latin typeface="Arial Black" pitchFamily="34" charset="0"/>
              </a:rPr>
              <a:t>взаимодействию</a:t>
            </a:r>
            <a:endParaRPr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8497" y="1434522"/>
            <a:ext cx="5440680" cy="1716084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400" dirty="0" err="1"/>
              <a:t>Июнь</a:t>
            </a:r>
            <a:r>
              <a:rPr sz="2400" dirty="0"/>
              <a:t> 2025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/>
              <a:t>Подписано</a:t>
            </a:r>
            <a:r>
              <a:rPr sz="2000" dirty="0"/>
              <a:t> </a:t>
            </a:r>
            <a:r>
              <a:rPr sz="2000" dirty="0" err="1"/>
              <a:t>Отраслевое</a:t>
            </a:r>
            <a:r>
              <a:rPr sz="2000" dirty="0"/>
              <a:t> </a:t>
            </a:r>
            <a:r>
              <a:rPr sz="2000" dirty="0" err="1"/>
              <a:t>соглашение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регулированию</a:t>
            </a:r>
            <a:r>
              <a:rPr sz="2000" dirty="0"/>
              <a:t> </a:t>
            </a:r>
            <a:r>
              <a:rPr sz="2000" dirty="0" err="1"/>
              <a:t>социально-трудовых</a:t>
            </a:r>
            <a:r>
              <a:rPr sz="2000" dirty="0"/>
              <a:t> </a:t>
            </a:r>
            <a:r>
              <a:rPr sz="2000" dirty="0" err="1"/>
              <a:t>отношений</a:t>
            </a:r>
            <a:r>
              <a:rPr sz="20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325880"/>
            <a:ext cx="5212080" cy="1824726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400" dirty="0" smtClean="0"/>
              <a:t>23 </a:t>
            </a:r>
            <a:r>
              <a:rPr sz="2400" dirty="0" err="1"/>
              <a:t>июня</a:t>
            </a:r>
            <a:r>
              <a:rPr sz="2400" dirty="0"/>
              <a:t> 2025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/>
              <a:t>Приказом</a:t>
            </a:r>
            <a:r>
              <a:rPr sz="2000" dirty="0"/>
              <a:t> </a:t>
            </a:r>
            <a:r>
              <a:rPr sz="2000" dirty="0" err="1"/>
              <a:t>Минобрнауки</a:t>
            </a:r>
            <a:r>
              <a:rPr sz="2000" dirty="0"/>
              <a:t> </a:t>
            </a:r>
            <a:r>
              <a:rPr sz="2000" dirty="0" err="1"/>
              <a:t>России</a:t>
            </a:r>
            <a:r>
              <a:rPr sz="2000" dirty="0"/>
              <a:t> </a:t>
            </a:r>
            <a:r>
              <a:rPr sz="2000" dirty="0" smtClean="0"/>
              <a:t>№520 </a:t>
            </a:r>
            <a:r>
              <a:rPr sz="2000" dirty="0" err="1"/>
              <a:t>утверждено</a:t>
            </a:r>
            <a:r>
              <a:rPr sz="2000" dirty="0"/>
              <a:t> </a:t>
            </a:r>
            <a:r>
              <a:rPr sz="2000" dirty="0" err="1"/>
              <a:t>Положение</a:t>
            </a:r>
            <a:r>
              <a:rPr sz="2000" dirty="0"/>
              <a:t> </a:t>
            </a:r>
            <a:r>
              <a:rPr sz="2000" dirty="0" err="1"/>
              <a:t>об</a:t>
            </a:r>
            <a:r>
              <a:rPr sz="2000" dirty="0"/>
              <a:t> </a:t>
            </a:r>
            <a:r>
              <a:rPr sz="2000" dirty="0" err="1"/>
              <a:t>Отраслевой</a:t>
            </a:r>
            <a:r>
              <a:rPr sz="2000" dirty="0"/>
              <a:t> </a:t>
            </a:r>
            <a:r>
              <a:rPr sz="2000" dirty="0" err="1"/>
              <a:t>комиссии</a:t>
            </a:r>
            <a:r>
              <a:rPr sz="2000" dirty="0"/>
              <a:t> — </a:t>
            </a:r>
            <a:r>
              <a:rPr sz="2000" dirty="0" err="1"/>
              <a:t>постоянно</a:t>
            </a:r>
            <a:r>
              <a:rPr sz="2000" dirty="0"/>
              <a:t> </a:t>
            </a:r>
            <a:r>
              <a:rPr sz="2000" dirty="0" err="1"/>
              <a:t>действующем</a:t>
            </a:r>
            <a:r>
              <a:rPr sz="2000" dirty="0"/>
              <a:t> </a:t>
            </a:r>
            <a:r>
              <a:rPr sz="2000" dirty="0" err="1"/>
              <a:t>органе</a:t>
            </a:r>
            <a:r>
              <a:rPr sz="2000" dirty="0"/>
              <a:t> </a:t>
            </a:r>
            <a:r>
              <a:rPr sz="2000" dirty="0" err="1"/>
              <a:t>социального</a:t>
            </a:r>
            <a:r>
              <a:rPr sz="2000" dirty="0"/>
              <a:t> </a:t>
            </a:r>
            <a:r>
              <a:rPr sz="2000" dirty="0" err="1"/>
              <a:t>партнёрства</a:t>
            </a:r>
            <a:r>
              <a:rPr sz="20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2787" y="3614141"/>
            <a:ext cx="5372100" cy="1781724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400" dirty="0"/>
              <a:t>18 </a:t>
            </a:r>
            <a:r>
              <a:rPr sz="2400" dirty="0" err="1"/>
              <a:t>декабря</a:t>
            </a:r>
            <a:r>
              <a:rPr sz="2400" dirty="0"/>
              <a:t> 2025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/>
              <a:t>Приказом</a:t>
            </a:r>
            <a:r>
              <a:rPr sz="2000" dirty="0"/>
              <a:t> </a:t>
            </a:r>
            <a:r>
              <a:rPr lang="ru-RU" sz="2000" dirty="0" err="1"/>
              <a:t>Минобрнауки</a:t>
            </a:r>
            <a:r>
              <a:rPr lang="ru-RU" sz="2000" dirty="0"/>
              <a:t> России </a:t>
            </a:r>
            <a:r>
              <a:rPr sz="2000" dirty="0" smtClean="0"/>
              <a:t>№1027 </a:t>
            </a:r>
            <a:r>
              <a:rPr sz="2000" dirty="0" err="1"/>
              <a:t>скорректирован</a:t>
            </a:r>
            <a:r>
              <a:rPr sz="2000" dirty="0"/>
              <a:t> </a:t>
            </a:r>
            <a:r>
              <a:rPr sz="2000" dirty="0" err="1"/>
              <a:t>состав</a:t>
            </a:r>
            <a:r>
              <a:rPr sz="2000" dirty="0"/>
              <a:t> </a:t>
            </a:r>
            <a:r>
              <a:rPr sz="2000" dirty="0" err="1"/>
              <a:t>Отраслевой</a:t>
            </a:r>
            <a:r>
              <a:rPr sz="2000" dirty="0"/>
              <a:t> </a:t>
            </a:r>
            <a:r>
              <a:rPr sz="2000" dirty="0" err="1"/>
              <a:t>комиссии</a:t>
            </a:r>
            <a:r>
              <a:rPr sz="20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39" y="3614141"/>
            <a:ext cx="5438870" cy="1718347"/>
          </a:xfrm>
          <a:prstGeom prst="roundRect">
            <a:avLst/>
          </a:prstGeom>
          <a:solidFill>
            <a:srgbClr val="F6EEEE"/>
          </a:solidFill>
          <a:ln>
            <a:solidFill>
              <a:srgbClr val="F6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dirty="0"/>
              <a:t>2025 </a:t>
            </a:r>
            <a:r>
              <a:rPr dirty="0" err="1"/>
              <a:t>год</a:t>
            </a:r>
            <a:endParaRPr dirty="0"/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/>
              <a:t>Сформирована</a:t>
            </a:r>
            <a:r>
              <a:rPr sz="2000" dirty="0"/>
              <a:t> </a:t>
            </a:r>
            <a:r>
              <a:rPr sz="2000" dirty="0" err="1"/>
              <a:t>правовая</a:t>
            </a:r>
            <a:r>
              <a:rPr sz="2000" dirty="0"/>
              <a:t> </a:t>
            </a:r>
            <a:r>
              <a:rPr sz="2000" dirty="0" err="1"/>
              <a:t>основа</a:t>
            </a:r>
            <a:r>
              <a:rPr sz="2000" dirty="0"/>
              <a:t> </a:t>
            </a:r>
            <a:r>
              <a:rPr sz="2000" dirty="0" err="1"/>
              <a:t>регулярного</a:t>
            </a:r>
            <a:r>
              <a:rPr sz="2000" dirty="0"/>
              <a:t> </a:t>
            </a:r>
            <a:r>
              <a:rPr sz="2000" dirty="0" err="1"/>
              <a:t>взаимодействия</a:t>
            </a:r>
            <a:r>
              <a:rPr sz="2000" dirty="0"/>
              <a:t> </a:t>
            </a:r>
            <a:r>
              <a:rPr sz="2000" dirty="0" err="1"/>
              <a:t>Министерства</a:t>
            </a:r>
            <a:r>
              <a:rPr sz="2000" dirty="0"/>
              <a:t> и </a:t>
            </a:r>
            <a:r>
              <a:rPr sz="2000" dirty="0" err="1"/>
              <a:t>Профсоюза</a:t>
            </a:r>
            <a:r>
              <a:rPr sz="2000" dirty="0"/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6080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1520858" y="347472"/>
            <a:ext cx="911980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Как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выстроено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взаимодействие</a:t>
            </a:r>
            <a:r>
              <a:rPr dirty="0">
                <a:solidFill>
                  <a:schemeClr val="tx2"/>
                </a:solidFill>
                <a:latin typeface="Arial Black" pitchFamily="34" charset="0"/>
              </a:rPr>
              <a:t> в 2026 </a:t>
            </a:r>
            <a:r>
              <a:rPr dirty="0" err="1">
                <a:solidFill>
                  <a:schemeClr val="tx2"/>
                </a:solidFill>
                <a:latin typeface="Arial Black" pitchFamily="34" charset="0"/>
              </a:rPr>
              <a:t>году</a:t>
            </a:r>
            <a:endParaRPr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20355" y="870692"/>
            <a:ext cx="16706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BE3737"/>
                </a:solidFill>
                <a:latin typeface="Arial"/>
              </a:defRPr>
            </a:pPr>
            <a:r>
              <a:rPr sz="2000" dirty="0" smtClean="0"/>
              <a:t>МЕХАНИЗМ</a:t>
            </a:r>
            <a:endParaRPr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822959" y="1270802"/>
            <a:ext cx="10424160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32A30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>
                <a:solidFill>
                  <a:schemeClr val="tx2"/>
                </a:solidFill>
              </a:rPr>
              <a:t>Плановая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работа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-</a:t>
            </a:r>
            <a:r>
              <a:rPr b="1" dirty="0" smtClean="0">
                <a:solidFill>
                  <a:schemeClr val="tx2"/>
                </a:solidFill>
              </a:rPr>
              <a:t> </a:t>
            </a:r>
            <a:r>
              <a:rPr b="1" dirty="0">
                <a:solidFill>
                  <a:schemeClr val="tx2"/>
                </a:solidFill>
              </a:rPr>
              <a:t>в </a:t>
            </a:r>
            <a:r>
              <a:rPr b="1" dirty="0" err="1">
                <a:solidFill>
                  <a:schemeClr val="tx2"/>
                </a:solidFill>
              </a:rPr>
              <a:t>соответствии</a:t>
            </a:r>
            <a:r>
              <a:rPr b="1" dirty="0">
                <a:solidFill>
                  <a:schemeClr val="tx2"/>
                </a:solidFill>
              </a:rPr>
              <a:t> с </a:t>
            </a:r>
            <a:r>
              <a:rPr b="1" dirty="0" err="1">
                <a:solidFill>
                  <a:schemeClr val="tx2"/>
                </a:solidFill>
              </a:rPr>
              <a:t>Планом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мероприятий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выполнению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Отраслевого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соглашения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232A30"/>
                </a:solidFill>
                <a:latin typeface="Arial"/>
              </a:defRPr>
            </a:pPr>
            <a:r>
              <a:rPr b="1" dirty="0">
                <a:solidFill>
                  <a:schemeClr val="tx2"/>
                </a:solidFill>
              </a:rPr>
              <a:t>• </a:t>
            </a:r>
            <a:r>
              <a:rPr b="1" dirty="0" err="1">
                <a:solidFill>
                  <a:schemeClr val="tx2"/>
                </a:solidFill>
              </a:rPr>
              <a:t>Рабочие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встречи</a:t>
            </a:r>
            <a:r>
              <a:rPr b="1" dirty="0">
                <a:solidFill>
                  <a:schemeClr val="tx2"/>
                </a:solidFill>
              </a:rPr>
              <a:t> и </a:t>
            </a:r>
            <a:r>
              <a:rPr b="1" dirty="0" err="1">
                <a:solidFill>
                  <a:schemeClr val="tx2"/>
                </a:solidFill>
              </a:rPr>
              <a:t>совещания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-</a:t>
            </a:r>
            <a:r>
              <a:rPr b="1" dirty="0" smtClean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вопросам</a:t>
            </a:r>
            <a:r>
              <a:rPr b="1" dirty="0">
                <a:solidFill>
                  <a:schemeClr val="tx2"/>
                </a:solidFill>
              </a:rPr>
              <a:t>, </a:t>
            </a:r>
            <a:r>
              <a:rPr b="1" dirty="0" err="1">
                <a:solidFill>
                  <a:schemeClr val="tx2"/>
                </a:solidFill>
              </a:rPr>
              <a:t>требующим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оперативного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решения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232A30"/>
                </a:solidFill>
                <a:latin typeface="Arial"/>
              </a:defRPr>
            </a:pPr>
            <a:r>
              <a:rPr b="1" dirty="0">
                <a:solidFill>
                  <a:schemeClr val="tx2"/>
                </a:solidFill>
              </a:rPr>
              <a:t>• </a:t>
            </a:r>
            <a:r>
              <a:rPr b="1" dirty="0" err="1">
                <a:solidFill>
                  <a:schemeClr val="tx2"/>
                </a:solidFill>
              </a:rPr>
              <a:t>Участие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представителей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Минобрнауки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России</a:t>
            </a:r>
            <a:r>
              <a:rPr b="1" dirty="0">
                <a:solidFill>
                  <a:schemeClr val="tx2"/>
                </a:solidFill>
              </a:rPr>
              <a:t> в </a:t>
            </a:r>
            <a:r>
              <a:rPr b="1" dirty="0" err="1">
                <a:solidFill>
                  <a:schemeClr val="tx2"/>
                </a:solidFill>
              </a:rPr>
              <a:t>мероприятиях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Профсоюза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232A30"/>
                </a:solidFill>
                <a:latin typeface="Arial"/>
              </a:defRPr>
            </a:pPr>
            <a:r>
              <a:rPr b="1" dirty="0">
                <a:solidFill>
                  <a:schemeClr val="tx2"/>
                </a:solidFill>
              </a:rPr>
              <a:t>• </a:t>
            </a:r>
            <a:r>
              <a:rPr b="1" dirty="0" err="1">
                <a:solidFill>
                  <a:schemeClr val="tx2"/>
                </a:solidFill>
              </a:rPr>
              <a:t>Обмен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информацией</a:t>
            </a:r>
            <a:r>
              <a:rPr b="1" dirty="0">
                <a:solidFill>
                  <a:schemeClr val="tx2"/>
                </a:solidFill>
              </a:rPr>
              <a:t> и </a:t>
            </a:r>
            <a:r>
              <a:rPr b="1" dirty="0" err="1">
                <a:solidFill>
                  <a:schemeClr val="tx2"/>
                </a:solidFill>
              </a:rPr>
              <a:t>проектами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нормативных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документов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232A30"/>
                </a:solidFill>
                <a:latin typeface="Arial"/>
              </a:defRPr>
            </a:pPr>
            <a:r>
              <a:rPr b="1" dirty="0">
                <a:solidFill>
                  <a:schemeClr val="tx2"/>
                </a:solidFill>
              </a:rPr>
              <a:t>• </a:t>
            </a:r>
            <a:r>
              <a:rPr b="1" dirty="0" err="1">
                <a:solidFill>
                  <a:schemeClr val="tx2"/>
                </a:solidFill>
              </a:rPr>
              <a:t>Совместное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рассмотрение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вопросов</a:t>
            </a:r>
            <a:r>
              <a:rPr b="1" dirty="0">
                <a:solidFill>
                  <a:schemeClr val="tx2"/>
                </a:solidFill>
              </a:rPr>
              <a:t>, </a:t>
            </a:r>
            <a:r>
              <a:rPr b="1" dirty="0" err="1">
                <a:solidFill>
                  <a:schemeClr val="tx2"/>
                </a:solidFill>
              </a:rPr>
              <a:t>затрагивающих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социально-трудовые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права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работников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57857" y="4246075"/>
            <a:ext cx="10289262" cy="1602463"/>
          </a:xfrm>
          <a:prstGeom prst="roundRect">
            <a:avLst/>
          </a:prstGeom>
          <a:solidFill>
            <a:srgbClr val="F2F7FC"/>
          </a:solidFill>
          <a:ln>
            <a:solidFill>
              <a:srgbClr val="F2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8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Главный</a:t>
            </a:r>
            <a:r>
              <a:rPr sz="28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sz="28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результат</a:t>
            </a:r>
            <a:endParaRPr sz="28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Взаимодействие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стало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не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только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формальной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процедурой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,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но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и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рабочим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каналом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обсуждения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конкретных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 </a:t>
            </a:r>
            <a:r>
              <a:rPr sz="2000" b="1" dirty="0" err="1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вопросов</a:t>
            </a:r>
            <a:r>
              <a:rPr sz="2000" b="1" dirty="0">
                <a:solidFill>
                  <a:schemeClr val="accent2">
                    <a:lumMod val="50000"/>
                  </a:schemeClr>
                </a:solidFill>
                <a:latin typeface="Arial Rounded MT Bold" pitchFamily="34" charset="0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90" y="-446909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37661"/>
            <a:ext cx="11391260" cy="181588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smtClean="0">
                <a:latin typeface="Arial Black" pitchFamily="34" charset="0"/>
              </a:rPr>
              <a:t>П</a:t>
            </a:r>
            <a:r>
              <a:rPr lang="ru-RU" dirty="0" smtClean="0">
                <a:latin typeface="Arial Black" pitchFamily="34" charset="0"/>
              </a:rPr>
              <a:t>.</a:t>
            </a:r>
            <a:r>
              <a:rPr dirty="0" smtClean="0">
                <a:latin typeface="Arial Black" pitchFamily="34" charset="0"/>
              </a:rPr>
              <a:t>1 </a:t>
            </a:r>
            <a:r>
              <a:rPr lang="ru-RU" dirty="0" smtClean="0">
                <a:latin typeface="Arial Black" pitchFamily="34" charset="0"/>
              </a:rPr>
              <a:t>Плана мероприятий по реализации ОС на 2026 год</a:t>
            </a: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endParaRPr lang="ru-RU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endParaRPr lang="ru-RU" dirty="0" smtClean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Постоянные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органы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и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рабочие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встречи</a:t>
            </a:r>
            <a:endParaRPr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2419539"/>
            <a:ext cx="1069848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 smtClean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29 </a:t>
            </a:r>
            <a:r>
              <a:rPr sz="2000" b="1" i="1" dirty="0" err="1">
                <a:solidFill>
                  <a:schemeClr val="accent2">
                    <a:lumMod val="50000"/>
                  </a:schemeClr>
                </a:solidFill>
              </a:rPr>
              <a:t>января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/>
              <a:t>— </a:t>
            </a:r>
            <a:r>
              <a:rPr sz="2000" dirty="0" err="1"/>
              <a:t>рабочее</a:t>
            </a:r>
            <a:r>
              <a:rPr sz="2000" dirty="0"/>
              <a:t> </a:t>
            </a:r>
            <a:r>
              <a:rPr sz="2000" dirty="0" err="1"/>
              <a:t>совещание</a:t>
            </a:r>
            <a:r>
              <a:rPr sz="2000" dirty="0"/>
              <a:t> </a:t>
            </a:r>
            <a:r>
              <a:rPr lang="ru-RU" sz="2000" dirty="0" err="1" smtClean="0"/>
              <a:t>Минобрнауки</a:t>
            </a:r>
            <a:r>
              <a:rPr lang="ru-RU" sz="2000" dirty="0" smtClean="0"/>
              <a:t> </a:t>
            </a:r>
            <a:r>
              <a:rPr sz="2000" dirty="0" err="1" smtClean="0"/>
              <a:t>по</a:t>
            </a:r>
            <a:r>
              <a:rPr sz="2000" dirty="0" smtClean="0"/>
              <a:t> </a:t>
            </a:r>
            <a:r>
              <a:rPr sz="2000" dirty="0" err="1"/>
              <a:t>совершенствованию</a:t>
            </a:r>
            <a:r>
              <a:rPr sz="2000" dirty="0"/>
              <a:t> </a:t>
            </a:r>
            <a:r>
              <a:rPr sz="2000" dirty="0" err="1"/>
              <a:t>системы</a:t>
            </a:r>
            <a:r>
              <a:rPr sz="2000" dirty="0"/>
              <a:t> </a:t>
            </a:r>
            <a:r>
              <a:rPr sz="2000" dirty="0" err="1"/>
              <a:t>нормирования</a:t>
            </a:r>
            <a:r>
              <a:rPr sz="2000" dirty="0"/>
              <a:t> </a:t>
            </a:r>
            <a:r>
              <a:rPr sz="2000" dirty="0" err="1"/>
              <a:t>труда</a:t>
            </a:r>
            <a:r>
              <a:rPr sz="2000" dirty="0"/>
              <a:t> </a:t>
            </a:r>
            <a:r>
              <a:rPr sz="2000" dirty="0" err="1"/>
              <a:t>научно-педагогических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. </a:t>
            </a:r>
            <a:r>
              <a:rPr sz="2000" dirty="0" err="1" smtClean="0"/>
              <a:t>Участ</a:t>
            </a:r>
            <a:r>
              <a:rPr lang="ru-RU" sz="2000" dirty="0" err="1" smtClean="0"/>
              <a:t>ники</a:t>
            </a:r>
            <a:r>
              <a:rPr sz="2000" dirty="0" smtClean="0"/>
              <a:t>: </a:t>
            </a:r>
            <a:r>
              <a:rPr sz="2000" dirty="0"/>
              <a:t>В.Ф. </a:t>
            </a:r>
            <a:r>
              <a:rPr sz="2000" dirty="0" err="1"/>
              <a:t>Вдовин</a:t>
            </a:r>
            <a:r>
              <a:rPr sz="2000" dirty="0"/>
              <a:t>, Т.М. </a:t>
            </a:r>
            <a:r>
              <a:rPr sz="2000" dirty="0" err="1"/>
              <a:t>Федорова</a:t>
            </a:r>
            <a:r>
              <a:rPr sz="2000" dirty="0"/>
              <a:t>, А.В. </a:t>
            </a:r>
            <a:r>
              <a:rPr sz="2000" dirty="0" err="1"/>
              <a:t>Майорова</a:t>
            </a:r>
            <a:r>
              <a:rPr sz="2000" dirty="0" smtClean="0"/>
              <a:t>.</a:t>
            </a:r>
            <a:endParaRPr sz="2000" dirty="0"/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19 </a:t>
            </a:r>
            <a:r>
              <a:rPr sz="2000" b="1" i="1" dirty="0" err="1">
                <a:solidFill>
                  <a:schemeClr val="accent2">
                    <a:lumMod val="50000"/>
                  </a:schemeClr>
                </a:solidFill>
              </a:rPr>
              <a:t>июня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/>
              <a:t>— </a:t>
            </a:r>
            <a:r>
              <a:rPr sz="2000" dirty="0" err="1"/>
              <a:t>встреча</a:t>
            </a:r>
            <a:r>
              <a:rPr sz="2000" dirty="0"/>
              <a:t> с </a:t>
            </a:r>
            <a:r>
              <a:rPr lang="ru-RU" sz="2000" dirty="0"/>
              <a:t>представителями </a:t>
            </a:r>
            <a:r>
              <a:rPr sz="2000" dirty="0" err="1" smtClean="0"/>
              <a:t>Департамент</a:t>
            </a:r>
            <a:r>
              <a:rPr lang="ru-RU" sz="2000" dirty="0" smtClean="0"/>
              <a:t>а</a:t>
            </a:r>
            <a:r>
              <a:rPr sz="2000" dirty="0" smtClean="0"/>
              <a:t> </a:t>
            </a:r>
            <a:r>
              <a:rPr sz="2000" dirty="0" err="1"/>
              <a:t>кадровой</a:t>
            </a:r>
            <a:r>
              <a:rPr sz="2000" dirty="0"/>
              <a:t> </a:t>
            </a:r>
            <a:r>
              <a:rPr sz="2000" dirty="0" err="1"/>
              <a:t>политики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26 </a:t>
            </a:r>
            <a:r>
              <a:rPr sz="2000" b="1" i="1" dirty="0" err="1">
                <a:solidFill>
                  <a:schemeClr val="accent2">
                    <a:lumMod val="50000"/>
                  </a:schemeClr>
                </a:solidFill>
              </a:rPr>
              <a:t>июня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/>
              <a:t>— </a:t>
            </a:r>
            <a:r>
              <a:rPr sz="2000" dirty="0" err="1"/>
              <a:t>встреча</a:t>
            </a:r>
            <a:r>
              <a:rPr sz="2000" dirty="0"/>
              <a:t> с </a:t>
            </a:r>
            <a:r>
              <a:rPr sz="2000" dirty="0" err="1"/>
              <a:t>заместителем</a:t>
            </a:r>
            <a:r>
              <a:rPr sz="2000" dirty="0"/>
              <a:t> </a:t>
            </a:r>
            <a:r>
              <a:rPr sz="2000" dirty="0" err="1"/>
              <a:t>Министра</a:t>
            </a:r>
            <a:r>
              <a:rPr sz="2000" dirty="0"/>
              <a:t> </a:t>
            </a:r>
            <a:r>
              <a:rPr lang="ru-RU" sz="2000" dirty="0" smtClean="0"/>
              <a:t>науки и высшего образования </a:t>
            </a:r>
            <a:r>
              <a:rPr sz="2000" dirty="0" smtClean="0"/>
              <a:t>Д.С</a:t>
            </a:r>
            <a:r>
              <a:rPr sz="2000" dirty="0"/>
              <a:t>. </a:t>
            </a:r>
            <a:r>
              <a:rPr sz="2000" dirty="0" err="1"/>
              <a:t>Секиринским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9 </a:t>
            </a:r>
            <a:r>
              <a:rPr sz="2000" b="1" i="1" dirty="0" err="1">
                <a:solidFill>
                  <a:schemeClr val="accent2">
                    <a:lumMod val="50000"/>
                  </a:schemeClr>
                </a:solidFill>
              </a:rPr>
              <a:t>июля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/>
              <a:t>— </a:t>
            </a:r>
            <a:r>
              <a:rPr sz="2000" dirty="0" err="1"/>
              <a:t>встреча</a:t>
            </a:r>
            <a:r>
              <a:rPr sz="2000" dirty="0"/>
              <a:t> с </a:t>
            </a:r>
            <a:r>
              <a:rPr lang="ru-RU" sz="2000" dirty="0" smtClean="0"/>
              <a:t>представителями </a:t>
            </a:r>
            <a:r>
              <a:rPr sz="2000" dirty="0" err="1" smtClean="0"/>
              <a:t>Департамент</a:t>
            </a:r>
            <a:r>
              <a:rPr lang="ru-RU" sz="2000" dirty="0" smtClean="0"/>
              <a:t>а</a:t>
            </a:r>
            <a:r>
              <a:rPr sz="2000" dirty="0" smtClean="0"/>
              <a:t> </a:t>
            </a:r>
            <a:r>
              <a:rPr sz="2000" dirty="0" err="1"/>
              <a:t>управления</a:t>
            </a:r>
            <a:r>
              <a:rPr sz="2000" dirty="0"/>
              <a:t> </a:t>
            </a:r>
            <a:r>
              <a:rPr sz="2000" dirty="0" err="1"/>
              <a:t>делами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17 </a:t>
            </a:r>
            <a:r>
              <a:rPr sz="2000" b="1" i="1" dirty="0" err="1">
                <a:solidFill>
                  <a:schemeClr val="accent2">
                    <a:lumMod val="50000"/>
                  </a:schemeClr>
                </a:solidFill>
              </a:rPr>
              <a:t>июля</a:t>
            </a:r>
            <a:r>
              <a:rPr sz="20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smtClean="0"/>
              <a:t>—</a:t>
            </a:r>
            <a:r>
              <a:rPr lang="ru-RU" sz="2000" dirty="0" smtClean="0"/>
              <a:t> </a:t>
            </a:r>
            <a:r>
              <a:rPr sz="2000" dirty="0" err="1" smtClean="0"/>
              <a:t>встреча</a:t>
            </a:r>
            <a:r>
              <a:rPr sz="2000" dirty="0" smtClean="0"/>
              <a:t> </a:t>
            </a:r>
            <a:r>
              <a:rPr lang="ru-RU" sz="2000" dirty="0" smtClean="0"/>
              <a:t>с </a:t>
            </a:r>
            <a:r>
              <a:rPr lang="ru-RU" sz="2000" dirty="0"/>
              <a:t>представителями </a:t>
            </a:r>
            <a:r>
              <a:rPr sz="2000" dirty="0" err="1" smtClean="0"/>
              <a:t>Департамента</a:t>
            </a:r>
            <a:r>
              <a:rPr sz="2000" dirty="0" smtClean="0"/>
              <a:t> </a:t>
            </a:r>
            <a:r>
              <a:rPr sz="2000" dirty="0" err="1"/>
              <a:t>кадровой</a:t>
            </a:r>
            <a:r>
              <a:rPr sz="2000" dirty="0"/>
              <a:t> </a:t>
            </a:r>
            <a:r>
              <a:rPr sz="2000" dirty="0" err="1"/>
              <a:t>политики</a:t>
            </a:r>
            <a:r>
              <a:rPr sz="2000" dirty="0"/>
              <a:t> и </a:t>
            </a:r>
            <a:r>
              <a:rPr sz="2000" dirty="0" err="1"/>
              <a:t>Департамента</a:t>
            </a:r>
            <a:r>
              <a:rPr sz="2000" dirty="0"/>
              <a:t> </a:t>
            </a:r>
            <a:r>
              <a:rPr sz="2000" dirty="0" err="1"/>
              <a:t>управления</a:t>
            </a:r>
            <a:r>
              <a:rPr sz="2000" dirty="0"/>
              <a:t> </a:t>
            </a:r>
            <a:r>
              <a:rPr sz="2000" dirty="0" err="1" smtClean="0"/>
              <a:t>делами</a:t>
            </a:r>
            <a:r>
              <a:rPr lang="ru-RU" sz="2000" dirty="0" smtClean="0"/>
              <a:t> (совместное мероприятие)</a:t>
            </a:r>
            <a:r>
              <a:rPr sz="2000" dirty="0" smtClean="0"/>
              <a:t>.</a:t>
            </a:r>
            <a:endParaRPr sz="2000" dirty="0"/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8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336745" y="841102"/>
            <a:ext cx="77652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 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ч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е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м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говорили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на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рабочих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встречах</a:t>
            </a:r>
            <a:endParaRPr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86862" y="411480"/>
            <a:ext cx="103457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BE3737"/>
                </a:solidFill>
                <a:latin typeface="Arial"/>
              </a:defRPr>
            </a:pPr>
            <a:r>
              <a:rPr sz="1600" dirty="0"/>
              <a:t>ПУНКТ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0532" y="1750035"/>
            <a:ext cx="105156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dirty="0"/>
              <a:t>• </a:t>
            </a:r>
            <a:r>
              <a:rPr sz="2000" dirty="0" err="1"/>
              <a:t>Формирование</a:t>
            </a:r>
            <a:r>
              <a:rPr sz="2000" dirty="0"/>
              <a:t> </a:t>
            </a:r>
            <a:r>
              <a:rPr sz="2000" dirty="0" err="1"/>
              <a:t>кадровой</a:t>
            </a:r>
            <a:r>
              <a:rPr sz="2000" dirty="0"/>
              <a:t> </a:t>
            </a:r>
            <a:r>
              <a:rPr sz="2000" dirty="0" err="1"/>
              <a:t>политики</a:t>
            </a:r>
            <a:r>
              <a:rPr sz="2000" dirty="0"/>
              <a:t> в </a:t>
            </a:r>
            <a:r>
              <a:rPr sz="2000" dirty="0" err="1"/>
              <a:t>отношении</a:t>
            </a:r>
            <a:r>
              <a:rPr sz="2000" dirty="0"/>
              <a:t> </a:t>
            </a:r>
            <a:r>
              <a:rPr sz="2000" dirty="0" err="1"/>
              <a:t>научных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Передача</a:t>
            </a:r>
            <a:r>
              <a:rPr sz="2000" dirty="0"/>
              <a:t> </a:t>
            </a:r>
            <a:r>
              <a:rPr sz="2000" dirty="0" err="1"/>
              <a:t>детского</a:t>
            </a:r>
            <a:r>
              <a:rPr sz="2000" dirty="0"/>
              <a:t> </a:t>
            </a:r>
            <a:r>
              <a:rPr sz="2000" dirty="0" err="1"/>
              <a:t>сада</a:t>
            </a:r>
            <a:r>
              <a:rPr sz="2000" dirty="0"/>
              <a:t> </a:t>
            </a:r>
            <a:r>
              <a:rPr sz="2000" dirty="0" smtClean="0"/>
              <a:t>№568 </a:t>
            </a:r>
            <a:r>
              <a:rPr sz="2000" dirty="0"/>
              <a:t>в </a:t>
            </a:r>
            <a:r>
              <a:rPr sz="2000" dirty="0" err="1"/>
              <a:t>муниципальную</a:t>
            </a:r>
            <a:r>
              <a:rPr sz="2000" dirty="0"/>
              <a:t> </a:t>
            </a:r>
            <a:r>
              <a:rPr sz="2000" dirty="0" err="1" smtClean="0"/>
              <a:t>собственность</a:t>
            </a:r>
            <a:r>
              <a:rPr lang="ru-RU" sz="2000" dirty="0" smtClean="0"/>
              <a:t> (Екатеринбург)</a:t>
            </a:r>
            <a:r>
              <a:rPr sz="2000" dirty="0" smtClean="0"/>
              <a:t>.</a:t>
            </a:r>
            <a:endParaRPr sz="2000" dirty="0"/>
          </a:p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Льготные</a:t>
            </a:r>
            <a:r>
              <a:rPr sz="2000" dirty="0"/>
              <a:t> </a:t>
            </a:r>
            <a:r>
              <a:rPr sz="2000" dirty="0" err="1" smtClean="0"/>
              <a:t>пут</a:t>
            </a:r>
            <a:r>
              <a:rPr lang="ru-RU" sz="2000" dirty="0" smtClean="0"/>
              <a:t>е</a:t>
            </a:r>
            <a:r>
              <a:rPr sz="2000" dirty="0" err="1" smtClean="0"/>
              <a:t>вки</a:t>
            </a:r>
            <a:r>
              <a:rPr sz="2000" dirty="0" smtClean="0"/>
              <a:t> </a:t>
            </a:r>
            <a:r>
              <a:rPr sz="2000" dirty="0"/>
              <a:t>в ДОЛ «</a:t>
            </a:r>
            <a:r>
              <a:rPr sz="2000" dirty="0" err="1"/>
              <a:t>Звёздная</a:t>
            </a:r>
            <a:r>
              <a:rPr sz="2000" dirty="0"/>
              <a:t> </a:t>
            </a:r>
            <a:r>
              <a:rPr sz="2000" dirty="0" err="1"/>
              <a:t>академия</a:t>
            </a:r>
            <a:r>
              <a:rPr sz="2000" dirty="0" smtClean="0"/>
              <a:t>»</a:t>
            </a:r>
            <a:r>
              <a:rPr lang="ru-RU" sz="2000" dirty="0" smtClean="0"/>
              <a:t> (Екатеринбург)</a:t>
            </a:r>
            <a:r>
              <a:rPr sz="2000" dirty="0" smtClean="0"/>
              <a:t>.</a:t>
            </a:r>
            <a:endParaRPr sz="2000" dirty="0"/>
          </a:p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Реорганизация</a:t>
            </a:r>
            <a:r>
              <a:rPr sz="2000" dirty="0"/>
              <a:t> «</a:t>
            </a:r>
            <a:r>
              <a:rPr sz="2000" dirty="0" err="1"/>
              <a:t>Центра</a:t>
            </a:r>
            <a:r>
              <a:rPr sz="2000" dirty="0"/>
              <a:t> </a:t>
            </a:r>
            <a:r>
              <a:rPr sz="2000" dirty="0" err="1"/>
              <a:t>развития</a:t>
            </a:r>
            <a:r>
              <a:rPr sz="2000" dirty="0"/>
              <a:t> </a:t>
            </a:r>
            <a:r>
              <a:rPr sz="2000" dirty="0" err="1"/>
              <a:t>ребёнка</a:t>
            </a:r>
            <a:r>
              <a:rPr sz="2000" dirty="0"/>
              <a:t> — д/с № 188</a:t>
            </a:r>
            <a:r>
              <a:rPr sz="2000" dirty="0" smtClean="0"/>
              <a:t>»</a:t>
            </a:r>
            <a:r>
              <a:rPr lang="ru-RU" sz="2000" dirty="0" smtClean="0"/>
              <a:t> (Владивосток)</a:t>
            </a:r>
            <a:r>
              <a:rPr sz="2000" dirty="0" smtClean="0"/>
              <a:t>.</a:t>
            </a:r>
            <a:endParaRPr sz="2000" dirty="0"/>
          </a:p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Капитальный</a:t>
            </a:r>
            <a:r>
              <a:rPr sz="2000" dirty="0"/>
              <a:t> </a:t>
            </a:r>
            <a:r>
              <a:rPr sz="2000" dirty="0" err="1"/>
              <a:t>ремонт</a:t>
            </a:r>
            <a:r>
              <a:rPr sz="2000" dirty="0"/>
              <a:t> </a:t>
            </a:r>
            <a:r>
              <a:rPr sz="2000" dirty="0" err="1" smtClean="0"/>
              <a:t>общежития</a:t>
            </a:r>
            <a:r>
              <a:rPr lang="ru-RU" sz="2000" dirty="0" smtClean="0"/>
              <a:t> в </a:t>
            </a:r>
            <a:r>
              <a:rPr sz="2000" dirty="0" smtClean="0"/>
              <a:t> </a:t>
            </a:r>
            <a:r>
              <a:rPr sz="2000" dirty="0" err="1" smtClean="0"/>
              <a:t>Екатеринбург</a:t>
            </a:r>
            <a:r>
              <a:rPr lang="ru-RU" sz="2000" dirty="0" smtClean="0"/>
              <a:t>е (</a:t>
            </a:r>
            <a:r>
              <a:rPr sz="2000" dirty="0" err="1" smtClean="0"/>
              <a:t>ул</a:t>
            </a:r>
            <a:r>
              <a:rPr sz="2000" dirty="0"/>
              <a:t>. </a:t>
            </a:r>
            <a:r>
              <a:rPr sz="2000" dirty="0" err="1"/>
              <a:t>Амундсена</a:t>
            </a:r>
            <a:r>
              <a:rPr sz="2000" dirty="0"/>
              <a:t>, </a:t>
            </a:r>
            <a:r>
              <a:rPr sz="2000" dirty="0" smtClean="0"/>
              <a:t>д.120</a:t>
            </a:r>
            <a:r>
              <a:rPr sz="2000" dirty="0"/>
              <a:t>, </a:t>
            </a:r>
            <a:r>
              <a:rPr sz="2000" dirty="0" smtClean="0"/>
              <a:t>к.1</a:t>
            </a:r>
            <a:r>
              <a:rPr lang="ru-RU" sz="2000" dirty="0" smtClean="0"/>
              <a:t>)</a:t>
            </a:r>
            <a:r>
              <a:rPr sz="2000" dirty="0" smtClean="0"/>
              <a:t>.</a:t>
            </a:r>
            <a:endParaRPr sz="2000" dirty="0"/>
          </a:p>
          <a:p>
            <a:pPr>
              <a:spcAft>
                <a:spcPts val="900"/>
              </a:spcAft>
              <a:defRPr sz="18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Обеспечение</a:t>
            </a:r>
            <a:r>
              <a:rPr sz="2000" dirty="0"/>
              <a:t> </a:t>
            </a:r>
            <a:r>
              <a:rPr sz="2000" dirty="0" err="1"/>
              <a:t>прав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 </a:t>
            </a:r>
            <a:r>
              <a:rPr sz="2000" dirty="0" err="1"/>
              <a:t>дошкольных</a:t>
            </a:r>
            <a:r>
              <a:rPr sz="2000" dirty="0"/>
              <a:t> </a:t>
            </a:r>
            <a:r>
              <a:rPr sz="2000" dirty="0" err="1"/>
              <a:t>учреждений</a:t>
            </a:r>
            <a:r>
              <a:rPr sz="2000" dirty="0"/>
              <a:t> </a:t>
            </a:r>
            <a:r>
              <a:rPr sz="2000" dirty="0" err="1"/>
              <a:t>при</a:t>
            </a:r>
            <a:r>
              <a:rPr sz="2000" dirty="0"/>
              <a:t> </a:t>
            </a:r>
            <a:r>
              <a:rPr sz="2000" dirty="0" err="1"/>
              <a:t>проведении</a:t>
            </a:r>
            <a:r>
              <a:rPr sz="2000" dirty="0"/>
              <a:t> </a:t>
            </a:r>
            <a:r>
              <a:rPr sz="2000" dirty="0" err="1"/>
              <a:t>реорганизации</a:t>
            </a:r>
            <a:r>
              <a:rPr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51026" y="5032367"/>
            <a:ext cx="10126301" cy="1241683"/>
          </a:xfrm>
          <a:prstGeom prst="roundRect">
            <a:avLst/>
          </a:prstGeom>
          <a:solidFill>
            <a:srgbClr val="F6EEEE"/>
          </a:solidFill>
          <a:ln>
            <a:solidFill>
              <a:srgbClr val="F6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400" dirty="0" err="1" smtClean="0">
                <a:solidFill>
                  <a:schemeClr val="tx2"/>
                </a:solidFill>
              </a:rPr>
              <a:t>Фокус</a:t>
            </a:r>
            <a:r>
              <a:rPr lang="ru-RU" sz="2400" dirty="0" err="1" smtClean="0">
                <a:solidFill>
                  <a:schemeClr val="tx2"/>
                </a:solidFill>
              </a:rPr>
              <a:t>ировка</a:t>
            </a:r>
            <a:endParaRPr sz="2400" dirty="0">
              <a:solidFill>
                <a:schemeClr val="tx2"/>
              </a:solidFill>
            </a:endParaRP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b="1" i="1" dirty="0" err="1">
                <a:solidFill>
                  <a:schemeClr val="tx2"/>
                </a:solidFill>
              </a:rPr>
              <a:t>От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общих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положений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Соглашения</a:t>
            </a:r>
            <a:r>
              <a:rPr sz="2000" b="1" i="1" dirty="0">
                <a:solidFill>
                  <a:schemeClr val="tx2"/>
                </a:solidFill>
              </a:rPr>
              <a:t> — к </a:t>
            </a:r>
            <a:r>
              <a:rPr sz="2000" b="1" i="1" dirty="0" err="1">
                <a:solidFill>
                  <a:schemeClr val="tx2"/>
                </a:solidFill>
              </a:rPr>
              <a:t>конкретным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объектам</a:t>
            </a:r>
            <a:r>
              <a:rPr sz="2000" b="1" i="1" dirty="0">
                <a:solidFill>
                  <a:schemeClr val="tx2"/>
                </a:solidFill>
              </a:rPr>
              <a:t>, </a:t>
            </a:r>
            <a:r>
              <a:rPr sz="2000" b="1" i="1" dirty="0" err="1">
                <a:solidFill>
                  <a:schemeClr val="tx2"/>
                </a:solidFill>
              </a:rPr>
              <a:t>организациям</a:t>
            </a:r>
            <a:r>
              <a:rPr sz="2000" b="1" i="1" dirty="0">
                <a:solidFill>
                  <a:schemeClr val="tx2"/>
                </a:solidFill>
              </a:rPr>
              <a:t> и </a:t>
            </a:r>
            <a:r>
              <a:rPr sz="2000" b="1" i="1" dirty="0" err="1">
                <a:solidFill>
                  <a:schemeClr val="tx2"/>
                </a:solidFill>
              </a:rPr>
              <a:t>трудовым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ситуациям</a:t>
            </a:r>
            <a:r>
              <a:rPr b="1" i="1" dirty="0" smtClean="0">
                <a:solidFill>
                  <a:schemeClr val="tx2"/>
                </a:solidFill>
              </a:rPr>
              <a:t>.</a:t>
            </a:r>
            <a:endParaRPr lang="ru-RU" b="1" i="1" dirty="0" smtClean="0">
              <a:solidFill>
                <a:schemeClr val="tx2"/>
              </a:solidFill>
            </a:endParaRP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endParaRPr b="1" i="1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64105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 smtClean="0">
                <a:latin typeface="Arial Black" pitchFamily="34" charset="0"/>
              </a:rPr>
              <a:t>Профактив</a:t>
            </a:r>
            <a:r>
              <a:rPr dirty="0" smtClean="0">
                <a:latin typeface="Arial Black" pitchFamily="34" charset="0"/>
              </a:rPr>
              <a:t> </a:t>
            </a:r>
            <a:r>
              <a:rPr dirty="0" err="1">
                <a:latin typeface="Arial Black" pitchFamily="34" charset="0"/>
              </a:rPr>
              <a:t>получает</a:t>
            </a:r>
            <a:r>
              <a:rPr dirty="0">
                <a:latin typeface="Arial Black" pitchFamily="34" charset="0"/>
              </a:rPr>
              <a:t> </a:t>
            </a:r>
            <a:r>
              <a:rPr dirty="0" err="1">
                <a:latin typeface="Arial Black" pitchFamily="34" charset="0"/>
              </a:rPr>
              <a:t>прямой</a:t>
            </a:r>
            <a:r>
              <a:rPr dirty="0">
                <a:latin typeface="Arial Black" pitchFamily="34" charset="0"/>
              </a:rPr>
              <a:t> </a:t>
            </a:r>
            <a:r>
              <a:rPr dirty="0" err="1">
                <a:latin typeface="Arial Black" pitchFamily="34" charset="0"/>
              </a:rPr>
              <a:t>доступ</a:t>
            </a:r>
            <a:r>
              <a:rPr dirty="0">
                <a:latin typeface="Arial Black" pitchFamily="34" charset="0"/>
              </a:rPr>
              <a:t> к </a:t>
            </a:r>
            <a:r>
              <a:rPr dirty="0" err="1">
                <a:latin typeface="Arial Black" pitchFamily="34" charset="0"/>
              </a:rPr>
              <a:t>информации</a:t>
            </a:r>
            <a:endParaRPr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5341" y="411480"/>
            <a:ext cx="120609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 b="1">
                <a:solidFill>
                  <a:srgbClr val="BE3737"/>
                </a:solidFill>
                <a:latin typeface="Arial"/>
              </a:defRPr>
            </a:pPr>
            <a:r>
              <a:rPr sz="1600" dirty="0"/>
              <a:t>ПУНКТ 1.1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25101" y="1234438"/>
            <a:ext cx="10813459" cy="2634559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26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января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2026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Н</a:t>
            </a:r>
            <a:r>
              <a:rPr sz="2400" dirty="0" err="1" smtClean="0">
                <a:solidFill>
                  <a:schemeClr val="accent2">
                    <a:lumMod val="50000"/>
                  </a:schemeClr>
                </a:solidFill>
              </a:rPr>
              <a:t>ачальник</a:t>
            </a:r>
            <a:r>
              <a:rPr sz="24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отдела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организационного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и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нормативно-методического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обеспечения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кадровой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политики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Департамента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кадровой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политики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Т.Г.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Газизова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выступила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</a:rPr>
              <a:t>перед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400" dirty="0" err="1" smtClean="0">
                <a:solidFill>
                  <a:schemeClr val="accent2">
                    <a:lumMod val="50000"/>
                  </a:schemeClr>
                </a:solidFill>
              </a:rPr>
              <a:t>профактивом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на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Центральных профсоюзных курсах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МФП.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 Организовано подключение представителей регионов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по ВКС</a:t>
            </a:r>
            <a:endParaRPr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5575" y="4258297"/>
            <a:ext cx="1014984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32A30"/>
                </a:solidFill>
                <a:latin typeface="Arial"/>
              </a:defRPr>
            </a:pPr>
            <a:r>
              <a:rPr b="1" i="1" dirty="0"/>
              <a:t>• </a:t>
            </a:r>
            <a:r>
              <a:rPr lang="ru-RU" b="1" i="1" dirty="0" smtClean="0"/>
              <a:t>Прозвучали о</a:t>
            </a:r>
            <a:r>
              <a:rPr sz="2000" b="1" i="1" dirty="0" err="1" smtClean="0"/>
              <a:t>тветы</a:t>
            </a:r>
            <a:r>
              <a:rPr sz="2000" b="1" i="1" dirty="0" smtClean="0"/>
              <a:t> </a:t>
            </a:r>
            <a:r>
              <a:rPr sz="2000" b="1" i="1" dirty="0" err="1"/>
              <a:t>на</a:t>
            </a:r>
            <a:r>
              <a:rPr sz="2000" b="1" i="1" dirty="0"/>
              <a:t> </a:t>
            </a:r>
            <a:r>
              <a:rPr sz="2000" b="1" i="1" dirty="0" err="1"/>
              <a:t>вопросы</a:t>
            </a:r>
            <a:r>
              <a:rPr sz="2000" b="1" i="1" dirty="0"/>
              <a:t> </a:t>
            </a:r>
            <a:r>
              <a:rPr sz="2000" b="1" i="1" dirty="0" err="1"/>
              <a:t>участников</a:t>
            </a:r>
            <a:r>
              <a:rPr sz="2000" b="1" i="1" dirty="0"/>
              <a:t> </a:t>
            </a:r>
            <a:r>
              <a:rPr sz="2000" b="1" i="1" dirty="0" err="1"/>
              <a:t>семинара</a:t>
            </a:r>
            <a:r>
              <a:rPr sz="2000" b="1" i="1" dirty="0"/>
              <a:t>.</a:t>
            </a:r>
          </a:p>
          <a:p>
            <a:pPr>
              <a:spcAft>
                <a:spcPts val="900"/>
              </a:spcAft>
              <a:defRPr sz="1900">
                <a:solidFill>
                  <a:srgbClr val="232A30"/>
                </a:solidFill>
                <a:latin typeface="Arial"/>
              </a:defRPr>
            </a:pPr>
            <a:r>
              <a:rPr sz="2000" b="1" i="1" dirty="0"/>
              <a:t>• </a:t>
            </a:r>
            <a:r>
              <a:rPr lang="ru-RU" sz="2000" b="1" i="1" dirty="0" smtClean="0"/>
              <a:t>Мероприятия освещено на сайте, в </a:t>
            </a:r>
            <a:r>
              <a:rPr lang="ru-RU" sz="2000" b="1" i="1" dirty="0" err="1" smtClean="0"/>
              <a:t>соцсетях</a:t>
            </a:r>
            <a:r>
              <a:rPr lang="ru-RU" sz="2000" b="1" i="1" dirty="0" smtClean="0"/>
              <a:t> </a:t>
            </a:r>
            <a:r>
              <a:rPr sz="2000" b="1" i="1" dirty="0" err="1" smtClean="0"/>
              <a:t>Профсоюза</a:t>
            </a:r>
            <a:r>
              <a:rPr lang="ru-RU" sz="2000" b="1" i="1" dirty="0" smtClean="0"/>
              <a:t>, подробно – в газете «Научное сообщество» МРО Профсоюза</a:t>
            </a:r>
            <a:r>
              <a:rPr sz="2000" b="1" i="1" dirty="0" smtClean="0"/>
              <a:t>.</a:t>
            </a:r>
            <a:endParaRPr sz="2000" b="1" i="1" dirty="0"/>
          </a:p>
          <a:p>
            <a:pPr>
              <a:spcAft>
                <a:spcPts val="900"/>
              </a:spcAft>
              <a:defRPr sz="1900">
                <a:solidFill>
                  <a:srgbClr val="232A30"/>
                </a:solidFill>
                <a:latin typeface="Arial"/>
              </a:defRPr>
            </a:pPr>
            <a:r>
              <a:rPr sz="2000" b="1" i="1" dirty="0"/>
              <a:t>• </a:t>
            </a:r>
            <a:r>
              <a:rPr lang="ru-RU" sz="2000" b="1" i="1" dirty="0" smtClean="0"/>
              <a:t>Реализован </a:t>
            </a:r>
            <a:r>
              <a:rPr lang="ru-RU" sz="2000" b="1" i="1" dirty="0" err="1" smtClean="0"/>
              <a:t>пр</a:t>
            </a:r>
            <a:r>
              <a:rPr sz="2000" b="1" i="1" dirty="0" err="1" smtClean="0"/>
              <a:t>актический</a:t>
            </a:r>
            <a:r>
              <a:rPr sz="2000" b="1" i="1" dirty="0" smtClean="0"/>
              <a:t> </a:t>
            </a:r>
            <a:r>
              <a:rPr sz="2000" b="1" i="1" dirty="0" err="1"/>
              <a:t>формат</a:t>
            </a:r>
            <a:r>
              <a:rPr sz="2000" b="1" i="1" dirty="0"/>
              <a:t> </a:t>
            </a:r>
            <a:r>
              <a:rPr sz="2000" b="1" i="1" dirty="0" err="1"/>
              <a:t>взаимодействия</a:t>
            </a:r>
            <a:r>
              <a:rPr sz="2000" b="1" i="1" dirty="0"/>
              <a:t> </a:t>
            </a:r>
            <a:r>
              <a:rPr sz="2000" b="1" i="1" dirty="0" err="1"/>
              <a:t>Министерства</a:t>
            </a:r>
            <a:r>
              <a:rPr sz="2000" b="1" i="1" dirty="0"/>
              <a:t> и </a:t>
            </a:r>
            <a:r>
              <a:rPr sz="2000" b="1" i="1" dirty="0" err="1"/>
              <a:t>профсоюзного</a:t>
            </a:r>
            <a:r>
              <a:rPr sz="2000" b="1" i="1" dirty="0"/>
              <a:t> </a:t>
            </a:r>
            <a:r>
              <a:rPr sz="2000" b="1" i="1" dirty="0" err="1"/>
              <a:t>актива</a:t>
            </a:r>
            <a:r>
              <a:rPr b="1" i="1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14678" y="-90988"/>
            <a:ext cx="12191695" cy="69489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59" y="347472"/>
            <a:ext cx="110642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smtClean="0">
                <a:latin typeface="Arial Black" pitchFamily="34" charset="0"/>
              </a:rPr>
              <a:t>П</a:t>
            </a:r>
            <a:r>
              <a:rPr lang="ru-RU" dirty="0" smtClean="0">
                <a:latin typeface="Arial Black" pitchFamily="34" charset="0"/>
              </a:rPr>
              <a:t>.</a:t>
            </a:r>
            <a:r>
              <a:rPr dirty="0" smtClean="0">
                <a:latin typeface="Arial Black" pitchFamily="34" charset="0"/>
              </a:rPr>
              <a:t>2</a:t>
            </a:r>
            <a:r>
              <a:rPr lang="ru-RU" dirty="0" smtClean="0">
                <a:latin typeface="Arial Black" pitchFamily="34" charset="0"/>
              </a:rPr>
              <a:t> Плана мероприятий </a:t>
            </a:r>
            <a:r>
              <a:rPr lang="ru-RU" dirty="0">
                <a:latin typeface="Arial Black" pitchFamily="34" charset="0"/>
              </a:rPr>
              <a:t>по реализации ОС на 2026 </a:t>
            </a:r>
            <a:r>
              <a:rPr lang="ru-RU" dirty="0" smtClean="0">
                <a:latin typeface="Arial Black" pitchFamily="34" charset="0"/>
              </a:rPr>
              <a:t>г. </a:t>
            </a:r>
            <a:r>
              <a:rPr dirty="0" smtClean="0">
                <a:latin typeface="Arial Black" pitchFamily="34" charset="0"/>
              </a:rPr>
              <a:t> </a:t>
            </a:r>
            <a:endParaRPr lang="ru-RU" dirty="0" smtClean="0">
              <a:latin typeface="Arial Black" pitchFamily="34" charset="0"/>
            </a:endParaRPr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endParaRPr lang="ru-RU" dirty="0">
              <a:latin typeface="Arial Black" pitchFamily="34" charset="0"/>
            </a:endParaRPr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sz="2400" dirty="0" err="1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Информационный</a:t>
            </a:r>
            <a:r>
              <a:rPr sz="24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обмен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sz="2400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и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участие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в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разработке</a:t>
            </a:r>
            <a:r>
              <a:rPr sz="2400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sz="2400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решений</a:t>
            </a:r>
            <a:endParaRPr sz="2400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86004" y="1901229"/>
            <a:ext cx="10176695" cy="4424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lang="ru-RU" sz="2000" dirty="0">
                <a:latin typeface="Arial Black" pitchFamily="34" charset="0"/>
              </a:rPr>
              <a:t>За отчетный период в Профсоюз работников РАН поступила </a:t>
            </a:r>
            <a:r>
              <a:rPr lang="ru-RU" sz="2000" dirty="0" smtClean="0">
                <a:latin typeface="Arial Black" pitchFamily="34" charset="0"/>
              </a:rPr>
              <a:t>информация:</a:t>
            </a:r>
          </a:p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sz="1900" dirty="0" smtClean="0"/>
              <a:t>• </a:t>
            </a:r>
            <a:r>
              <a:rPr sz="1850" dirty="0"/>
              <a:t>27.01 — </a:t>
            </a:r>
            <a:r>
              <a:rPr sz="1850" dirty="0" err="1"/>
              <a:t>Минтруд</a:t>
            </a:r>
            <a:r>
              <a:rPr sz="1850" dirty="0"/>
              <a:t> </a:t>
            </a:r>
            <a:r>
              <a:rPr sz="1850" dirty="0" err="1"/>
              <a:t>России</a:t>
            </a:r>
            <a:r>
              <a:rPr sz="1850" dirty="0"/>
              <a:t>: </a:t>
            </a:r>
            <a:r>
              <a:rPr sz="1850" dirty="0" err="1"/>
              <a:t>увеличение</a:t>
            </a:r>
            <a:r>
              <a:rPr sz="1850" dirty="0"/>
              <a:t> </a:t>
            </a:r>
            <a:r>
              <a:rPr sz="1850" dirty="0" err="1"/>
              <a:t>суточных</a:t>
            </a:r>
            <a:r>
              <a:rPr sz="1850" dirty="0"/>
              <a:t> и </a:t>
            </a:r>
            <a:r>
              <a:rPr sz="1850" dirty="0" err="1"/>
              <a:t>возмещения</a:t>
            </a:r>
            <a:r>
              <a:rPr sz="1850" dirty="0"/>
              <a:t> </a:t>
            </a:r>
            <a:r>
              <a:rPr sz="1850" dirty="0" err="1"/>
              <a:t>расходов</a:t>
            </a:r>
            <a:r>
              <a:rPr sz="1850" dirty="0"/>
              <a:t> </a:t>
            </a:r>
            <a:r>
              <a:rPr sz="1850" dirty="0" err="1"/>
              <a:t>по</a:t>
            </a:r>
            <a:r>
              <a:rPr sz="1850" dirty="0"/>
              <a:t> </a:t>
            </a:r>
            <a:r>
              <a:rPr sz="1850" dirty="0" err="1"/>
              <a:t>найму</a:t>
            </a:r>
            <a:r>
              <a:rPr sz="1850" dirty="0"/>
              <a:t> </a:t>
            </a:r>
            <a:r>
              <a:rPr sz="1850" dirty="0" err="1"/>
              <a:t>жилья</a:t>
            </a:r>
            <a:r>
              <a:rPr sz="1850" dirty="0"/>
              <a:t>.</a:t>
            </a:r>
          </a:p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sz="1850" dirty="0"/>
              <a:t>• 16.02 — </a:t>
            </a:r>
            <a:r>
              <a:rPr lang="ru-RU" sz="1850" dirty="0" smtClean="0"/>
              <a:t>Департамент </a:t>
            </a:r>
            <a:r>
              <a:rPr lang="ru-RU" sz="1850" dirty="0"/>
              <a:t>экономической политики </a:t>
            </a:r>
            <a:r>
              <a:rPr lang="ru-RU" sz="1850" dirty="0" err="1"/>
              <a:t>Минобнауки</a:t>
            </a:r>
            <a:r>
              <a:rPr lang="ru-RU" sz="1850" dirty="0"/>
              <a:t> </a:t>
            </a:r>
            <a:r>
              <a:rPr lang="ru-RU" sz="1850" dirty="0" smtClean="0"/>
              <a:t>России</a:t>
            </a:r>
            <a:r>
              <a:rPr sz="1850" dirty="0" smtClean="0"/>
              <a:t>: </a:t>
            </a:r>
            <a:r>
              <a:rPr sz="1850" dirty="0" err="1"/>
              <a:t>разъяснения</a:t>
            </a:r>
            <a:r>
              <a:rPr sz="1850" dirty="0"/>
              <a:t> </a:t>
            </a:r>
            <a:r>
              <a:rPr sz="1850" dirty="0" err="1"/>
              <a:t>по</a:t>
            </a:r>
            <a:r>
              <a:rPr sz="1850" dirty="0"/>
              <a:t> </a:t>
            </a:r>
            <a:r>
              <a:rPr sz="1850" dirty="0" err="1"/>
              <a:t>индексации</a:t>
            </a:r>
            <a:r>
              <a:rPr sz="1850" dirty="0"/>
              <a:t> </a:t>
            </a:r>
            <a:r>
              <a:rPr sz="1850" dirty="0" err="1"/>
              <a:t>оплаты</a:t>
            </a:r>
            <a:r>
              <a:rPr sz="1850" dirty="0"/>
              <a:t> </a:t>
            </a:r>
            <a:r>
              <a:rPr sz="1850" dirty="0" err="1"/>
              <a:t>труда</a:t>
            </a:r>
            <a:r>
              <a:rPr sz="1850" dirty="0"/>
              <a:t> с 1 </a:t>
            </a:r>
            <a:r>
              <a:rPr sz="1850" dirty="0" err="1"/>
              <a:t>октября</a:t>
            </a:r>
            <a:r>
              <a:rPr sz="1850" dirty="0"/>
              <a:t> 2025 </a:t>
            </a:r>
            <a:r>
              <a:rPr sz="1850" dirty="0" err="1"/>
              <a:t>года</a:t>
            </a:r>
            <a:r>
              <a:rPr sz="1850" dirty="0"/>
              <a:t> </a:t>
            </a:r>
            <a:r>
              <a:rPr sz="1850" dirty="0" err="1"/>
              <a:t>на</a:t>
            </a:r>
            <a:r>
              <a:rPr sz="1850" dirty="0"/>
              <a:t> 7,6%.</a:t>
            </a:r>
          </a:p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sz="1850" dirty="0"/>
              <a:t>• 24.03 — </a:t>
            </a:r>
            <a:r>
              <a:rPr lang="ru-RU" sz="1850" dirty="0" smtClean="0"/>
              <a:t>Департамент </a:t>
            </a:r>
            <a:r>
              <a:rPr lang="ru-RU" sz="1850" dirty="0"/>
              <a:t>кадровой политики </a:t>
            </a:r>
            <a:r>
              <a:rPr lang="ru-RU" sz="1850" dirty="0" err="1"/>
              <a:t>Минобрнауки</a:t>
            </a:r>
            <a:r>
              <a:rPr lang="ru-RU" sz="1850" dirty="0"/>
              <a:t> </a:t>
            </a:r>
            <a:r>
              <a:rPr lang="ru-RU" sz="1850" dirty="0" smtClean="0"/>
              <a:t>России</a:t>
            </a:r>
            <a:r>
              <a:rPr sz="1850" dirty="0" smtClean="0"/>
              <a:t>: </a:t>
            </a:r>
            <a:r>
              <a:rPr sz="1850" dirty="0" err="1"/>
              <a:t>статистика</a:t>
            </a:r>
            <a:r>
              <a:rPr sz="1850" dirty="0"/>
              <a:t> </a:t>
            </a:r>
            <a:r>
              <a:rPr sz="1850" dirty="0" err="1"/>
              <a:t>несчастных</a:t>
            </a:r>
            <a:r>
              <a:rPr sz="1850" dirty="0"/>
              <a:t> </a:t>
            </a:r>
            <a:r>
              <a:rPr sz="1850" dirty="0" err="1"/>
              <a:t>случаев</a:t>
            </a:r>
            <a:r>
              <a:rPr sz="1850" dirty="0"/>
              <a:t> и </a:t>
            </a:r>
            <a:r>
              <a:rPr sz="1850" dirty="0" err="1"/>
              <a:t>сведения</a:t>
            </a:r>
            <a:r>
              <a:rPr sz="1850" dirty="0"/>
              <a:t> </a:t>
            </a:r>
            <a:r>
              <a:rPr sz="1850" dirty="0" err="1"/>
              <a:t>по</a:t>
            </a:r>
            <a:r>
              <a:rPr sz="1850" dirty="0"/>
              <a:t> </a:t>
            </a:r>
            <a:r>
              <a:rPr sz="1850" dirty="0" err="1"/>
              <a:t>охране</a:t>
            </a:r>
            <a:r>
              <a:rPr sz="1850" dirty="0"/>
              <a:t> </a:t>
            </a:r>
            <a:r>
              <a:rPr sz="1850" dirty="0" err="1"/>
              <a:t>труда</a:t>
            </a:r>
            <a:r>
              <a:rPr sz="1850" dirty="0"/>
              <a:t> </a:t>
            </a:r>
            <a:r>
              <a:rPr sz="1850" dirty="0" err="1"/>
              <a:t>за</a:t>
            </a:r>
            <a:r>
              <a:rPr sz="1850" dirty="0"/>
              <a:t> 2025 </a:t>
            </a:r>
            <a:r>
              <a:rPr sz="1850" dirty="0" err="1"/>
              <a:t>год</a:t>
            </a:r>
            <a:r>
              <a:rPr sz="1850" dirty="0"/>
              <a:t>.</a:t>
            </a:r>
          </a:p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sz="1850" dirty="0"/>
              <a:t>• 11.06 — </a:t>
            </a:r>
            <a:r>
              <a:rPr lang="ru-RU" sz="1850" dirty="0" smtClean="0"/>
              <a:t>Заместитель </a:t>
            </a:r>
            <a:r>
              <a:rPr lang="ru-RU" sz="1850" dirty="0"/>
              <a:t>Министра </a:t>
            </a:r>
            <a:r>
              <a:rPr lang="ru-RU" sz="1850" dirty="0" err="1" smtClean="0"/>
              <a:t>А.В.Омельчук</a:t>
            </a:r>
            <a:r>
              <a:rPr lang="ru-RU" sz="1850" dirty="0" smtClean="0"/>
              <a:t>: </a:t>
            </a:r>
            <a:r>
              <a:rPr sz="1850" dirty="0" err="1" smtClean="0"/>
              <a:t>проект</a:t>
            </a:r>
            <a:r>
              <a:rPr sz="1850" dirty="0" smtClean="0"/>
              <a:t> </a:t>
            </a:r>
            <a:r>
              <a:rPr sz="1850" dirty="0" err="1"/>
              <a:t>изменений</a:t>
            </a:r>
            <a:r>
              <a:rPr sz="1850" dirty="0"/>
              <a:t> в </a:t>
            </a:r>
            <a:r>
              <a:rPr sz="1850" dirty="0" err="1"/>
              <a:t>Примерное</a:t>
            </a:r>
            <a:r>
              <a:rPr sz="1850" dirty="0"/>
              <a:t> </a:t>
            </a:r>
            <a:r>
              <a:rPr sz="1850" dirty="0" err="1"/>
              <a:t>положение</a:t>
            </a:r>
            <a:r>
              <a:rPr sz="1850" dirty="0"/>
              <a:t> </a:t>
            </a:r>
            <a:r>
              <a:rPr sz="1850" dirty="0" err="1"/>
              <a:t>об</a:t>
            </a:r>
            <a:r>
              <a:rPr sz="1850" dirty="0"/>
              <a:t> </a:t>
            </a:r>
            <a:r>
              <a:rPr sz="1850" dirty="0" err="1"/>
              <a:t>оплате</a:t>
            </a:r>
            <a:r>
              <a:rPr sz="1850" dirty="0"/>
              <a:t> </a:t>
            </a:r>
            <a:r>
              <a:rPr sz="1850" dirty="0" err="1"/>
              <a:t>труда</a:t>
            </a:r>
            <a:r>
              <a:rPr sz="1850" dirty="0"/>
              <a:t> </a:t>
            </a:r>
            <a:r>
              <a:rPr sz="1850" dirty="0" err="1"/>
              <a:t>работников</a:t>
            </a:r>
            <a:r>
              <a:rPr sz="1850" dirty="0"/>
              <a:t> </a:t>
            </a:r>
            <a:r>
              <a:rPr sz="1850" dirty="0" err="1"/>
              <a:t>подведомственных</a:t>
            </a:r>
            <a:r>
              <a:rPr sz="1850" dirty="0"/>
              <a:t> </a:t>
            </a:r>
            <a:r>
              <a:rPr sz="1850" dirty="0" err="1"/>
              <a:t>организаций</a:t>
            </a:r>
            <a:r>
              <a:rPr sz="1850" dirty="0"/>
              <a:t> </a:t>
            </a:r>
            <a:r>
              <a:rPr sz="1850" dirty="0" err="1"/>
              <a:t>по</a:t>
            </a:r>
            <a:r>
              <a:rPr sz="1850" dirty="0"/>
              <a:t> </a:t>
            </a:r>
            <a:r>
              <a:rPr sz="1850" dirty="0" err="1"/>
              <a:t>виду</a:t>
            </a:r>
            <a:r>
              <a:rPr sz="1850" dirty="0"/>
              <a:t> </a:t>
            </a:r>
            <a:r>
              <a:rPr sz="1850" dirty="0" err="1"/>
              <a:t>деятельности</a:t>
            </a:r>
            <a:r>
              <a:rPr sz="1850" dirty="0"/>
              <a:t> «</a:t>
            </a:r>
            <a:r>
              <a:rPr sz="1850" dirty="0" err="1"/>
              <a:t>Научные</a:t>
            </a:r>
            <a:r>
              <a:rPr sz="1850" dirty="0"/>
              <a:t> </a:t>
            </a:r>
            <a:r>
              <a:rPr sz="1850" dirty="0" err="1"/>
              <a:t>исследования</a:t>
            </a:r>
            <a:r>
              <a:rPr sz="1850" dirty="0"/>
              <a:t> и </a:t>
            </a:r>
            <a:r>
              <a:rPr sz="1850" dirty="0" err="1"/>
              <a:t>разработки</a:t>
            </a:r>
            <a:r>
              <a:rPr sz="1850" dirty="0"/>
              <a:t>».</a:t>
            </a:r>
          </a:p>
          <a:p>
            <a:pPr>
              <a:spcAft>
                <a:spcPts val="900"/>
              </a:spcAft>
              <a:defRPr sz="1500">
                <a:solidFill>
                  <a:srgbClr val="232A30"/>
                </a:solidFill>
                <a:latin typeface="Arial"/>
              </a:defRPr>
            </a:pPr>
            <a:r>
              <a:rPr sz="1850" dirty="0"/>
              <a:t>• 17.08 — </a:t>
            </a:r>
            <a:r>
              <a:rPr lang="ru-RU" sz="1850" dirty="0" smtClean="0"/>
              <a:t>Департамент </a:t>
            </a:r>
            <a:r>
              <a:rPr lang="ru-RU" sz="1850" dirty="0"/>
              <a:t>экономической </a:t>
            </a:r>
            <a:r>
              <a:rPr lang="ru-RU" sz="1850" dirty="0" smtClean="0"/>
              <a:t>политики: о проведении </a:t>
            </a:r>
            <a:r>
              <a:rPr sz="1850" dirty="0" err="1" smtClean="0"/>
              <a:t>мониторинг</a:t>
            </a:r>
            <a:r>
              <a:rPr lang="ru-RU" sz="1850" dirty="0" smtClean="0"/>
              <a:t>а</a:t>
            </a:r>
            <a:r>
              <a:rPr sz="1850" dirty="0" smtClean="0"/>
              <a:t> </a:t>
            </a:r>
            <a:r>
              <a:rPr sz="1850" dirty="0" err="1"/>
              <a:t>предложений</a:t>
            </a:r>
            <a:r>
              <a:rPr sz="1850" dirty="0"/>
              <a:t> </a:t>
            </a:r>
            <a:r>
              <a:rPr sz="1850" dirty="0" err="1"/>
              <a:t>по</a:t>
            </a:r>
            <a:r>
              <a:rPr sz="1850" dirty="0"/>
              <a:t> </a:t>
            </a:r>
            <a:r>
              <a:rPr sz="1850" dirty="0" err="1"/>
              <a:t>включению</a:t>
            </a:r>
            <a:r>
              <a:rPr sz="1850" dirty="0"/>
              <a:t> </a:t>
            </a:r>
            <a:r>
              <a:rPr sz="1850" dirty="0" err="1"/>
              <a:t>должностей</a:t>
            </a:r>
            <a:r>
              <a:rPr sz="1850" dirty="0"/>
              <a:t> в </a:t>
            </a:r>
            <a:r>
              <a:rPr sz="1850" dirty="0" err="1"/>
              <a:t>новый</a:t>
            </a:r>
            <a:r>
              <a:rPr sz="1850" dirty="0"/>
              <a:t> </a:t>
            </a:r>
            <a:r>
              <a:rPr sz="1850" dirty="0" err="1"/>
              <a:t>перечень</a:t>
            </a:r>
            <a:r>
              <a:rPr sz="1850" dirty="0"/>
              <a:t> </a:t>
            </a:r>
            <a:r>
              <a:rPr sz="1850" dirty="0" err="1"/>
              <a:t>кодов</a:t>
            </a:r>
            <a:r>
              <a:rPr sz="1850" dirty="0"/>
              <a:t> </a:t>
            </a:r>
            <a:r>
              <a:rPr sz="1850" dirty="0" err="1"/>
              <a:t>наименований</a:t>
            </a:r>
            <a:r>
              <a:rPr sz="1850" dirty="0"/>
              <a:t> </a:t>
            </a:r>
            <a:r>
              <a:rPr sz="1850" dirty="0" err="1"/>
              <a:t>должностей</a:t>
            </a:r>
            <a:r>
              <a:rPr sz="1850" dirty="0"/>
              <a:t>/</a:t>
            </a:r>
            <a:r>
              <a:rPr sz="1850" dirty="0" err="1"/>
              <a:t>профессий</a:t>
            </a:r>
            <a:r>
              <a:rPr sz="1850" dirty="0"/>
              <a:t> </a:t>
            </a:r>
            <a:r>
              <a:rPr sz="1850" dirty="0" err="1"/>
              <a:t>для</a:t>
            </a:r>
            <a:r>
              <a:rPr sz="1850" dirty="0"/>
              <a:t> ЕФС-1.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9" y="883845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1155618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lang="ru-RU" dirty="0" smtClean="0">
                <a:latin typeface="Arial Black" pitchFamily="34" charset="0"/>
              </a:rPr>
              <a:t>П.3 </a:t>
            </a:r>
            <a:r>
              <a:rPr lang="ru-RU" dirty="0">
                <a:latin typeface="Arial Black" pitchFamily="34" charset="0"/>
              </a:rPr>
              <a:t>Плана мероприятий по реализации ОС на 2026 г. </a:t>
            </a:r>
            <a:endParaRPr lang="ru-RU" dirty="0" smtClean="0">
              <a:latin typeface="Arial Black" pitchFamily="34" charset="0"/>
            </a:endParaRP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smtClean="0"/>
              <a:t> </a:t>
            </a:r>
            <a:endParaRPr lang="ru-RU" dirty="0" smtClean="0"/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 smtClean="0">
                <a:solidFill>
                  <a:schemeClr val="accent2">
                    <a:lumMod val="50000"/>
                  </a:schemeClr>
                </a:solidFill>
              </a:rPr>
              <a:t>Социальное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dirty="0" err="1" smtClean="0">
                <a:solidFill>
                  <a:schemeClr val="accent2">
                    <a:lumMod val="50000"/>
                  </a:schemeClr>
                </a:solidFill>
              </a:rPr>
              <a:t>партн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е</a:t>
            </a:r>
            <a:r>
              <a:rPr dirty="0" err="1" smtClean="0">
                <a:solidFill>
                  <a:schemeClr val="accent2">
                    <a:lumMod val="50000"/>
                  </a:schemeClr>
                </a:solidFill>
              </a:rPr>
              <a:t>рство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dirty="0" err="1" smtClean="0">
                <a:solidFill>
                  <a:schemeClr val="accent2">
                    <a:lumMod val="50000"/>
                  </a:schemeClr>
                </a:solidFill>
              </a:rPr>
              <a:t>организациях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2034540"/>
            <a:ext cx="5053644" cy="2278305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/>
              <a:t>17 </a:t>
            </a:r>
            <a:r>
              <a:rPr sz="2000" dirty="0" err="1"/>
              <a:t>августа</a:t>
            </a:r>
            <a:r>
              <a:rPr sz="2000" dirty="0"/>
              <a:t> 2026</a:t>
            </a: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Департамент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кадровой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политики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Минобрнауки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России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направил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руководителям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подведомственных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организаций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приглашение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к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участию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в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анкетировании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12211" y="2034540"/>
            <a:ext cx="5212080" cy="2109459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 err="1" smtClean="0"/>
              <a:t>Тема</a:t>
            </a:r>
            <a:endParaRPr lang="ru-RU" sz="2000" dirty="0" smtClean="0"/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smtClean="0">
                <a:solidFill>
                  <a:schemeClr val="accent2">
                    <a:lumMod val="50000"/>
                  </a:schemeClr>
                </a:solidFill>
              </a:rPr>
              <a:t>«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Оценка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руководителями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подведомственных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Минобрнауки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России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организаций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эффективности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>
                <a:solidFill>
                  <a:schemeClr val="accent2">
                    <a:lumMod val="50000"/>
                  </a:schemeClr>
                </a:solidFill>
              </a:rPr>
              <a:t>социального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sz="2000" dirty="0" err="1" smtClean="0">
                <a:solidFill>
                  <a:schemeClr val="accent2">
                    <a:lumMod val="50000"/>
                  </a:schemeClr>
                </a:solidFill>
              </a:rPr>
              <a:t>партн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е</a:t>
            </a:r>
            <a:r>
              <a:rPr sz="2000" dirty="0" err="1" smtClean="0">
                <a:solidFill>
                  <a:schemeClr val="accent2">
                    <a:lumMod val="50000"/>
                  </a:schemeClr>
                </a:solidFill>
              </a:rPr>
              <a:t>рства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</a:rPr>
              <a:t>».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11549" y="4897924"/>
            <a:ext cx="10012742" cy="1084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32A30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>
                <a:solidFill>
                  <a:schemeClr val="tx2"/>
                </a:solidFill>
              </a:rPr>
              <a:t>Анкетирование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связано</a:t>
            </a:r>
            <a:r>
              <a:rPr b="1" dirty="0">
                <a:solidFill>
                  <a:schemeClr val="tx2"/>
                </a:solidFill>
              </a:rPr>
              <a:t> с </a:t>
            </a:r>
            <a:r>
              <a:rPr b="1" dirty="0" err="1">
                <a:solidFill>
                  <a:schemeClr val="tx2"/>
                </a:solidFill>
              </a:rPr>
              <a:t>выполнением</a:t>
            </a:r>
            <a:r>
              <a:rPr b="1" dirty="0">
                <a:solidFill>
                  <a:schemeClr val="tx2"/>
                </a:solidFill>
              </a:rPr>
              <a:t> п. 10.3.1 </a:t>
            </a:r>
            <a:r>
              <a:rPr b="1" dirty="0" err="1">
                <a:solidFill>
                  <a:schemeClr val="tx2"/>
                </a:solidFill>
              </a:rPr>
              <a:t>Отраслевого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соглашения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  <a:p>
            <a:pPr>
              <a:spcAft>
                <a:spcPts val="900"/>
              </a:spcAft>
              <a:defRPr sz="1900">
                <a:solidFill>
                  <a:srgbClr val="232A30"/>
                </a:solidFill>
                <a:latin typeface="Arial"/>
              </a:defRPr>
            </a:pPr>
            <a:r>
              <a:rPr b="1" dirty="0">
                <a:solidFill>
                  <a:schemeClr val="tx2"/>
                </a:solidFill>
              </a:rPr>
              <a:t>• </a:t>
            </a:r>
            <a:r>
              <a:rPr b="1" dirty="0" err="1">
                <a:solidFill>
                  <a:schemeClr val="tx2"/>
                </a:solidFill>
              </a:rPr>
              <a:t>Задача</a:t>
            </a:r>
            <a:r>
              <a:rPr b="1" dirty="0">
                <a:solidFill>
                  <a:schemeClr val="tx2"/>
                </a:solidFill>
              </a:rPr>
              <a:t> — </a:t>
            </a:r>
            <a:r>
              <a:rPr b="1" dirty="0" err="1">
                <a:solidFill>
                  <a:schemeClr val="tx2"/>
                </a:solidFill>
              </a:rPr>
              <a:t>получить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данные</a:t>
            </a:r>
            <a:r>
              <a:rPr b="1" dirty="0">
                <a:solidFill>
                  <a:schemeClr val="tx2"/>
                </a:solidFill>
              </a:rPr>
              <a:t> о </a:t>
            </a:r>
            <a:r>
              <a:rPr b="1" dirty="0" err="1">
                <a:solidFill>
                  <a:schemeClr val="tx2"/>
                </a:solidFill>
              </a:rPr>
              <a:t>состоянии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социального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партнёрства</a:t>
            </a:r>
            <a:r>
              <a:rPr b="1" dirty="0">
                <a:solidFill>
                  <a:schemeClr val="tx2"/>
                </a:solidFill>
              </a:rPr>
              <a:t> и </a:t>
            </a:r>
            <a:r>
              <a:rPr b="1" dirty="0" err="1">
                <a:solidFill>
                  <a:schemeClr val="tx2"/>
                </a:solidFill>
              </a:rPr>
              <a:t>обеспеченности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профсоюзных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организаций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необходимыми</a:t>
            </a:r>
            <a:r>
              <a:rPr b="1" dirty="0">
                <a:solidFill>
                  <a:schemeClr val="tx2"/>
                </a:solidFill>
              </a:rPr>
              <a:t> </a:t>
            </a:r>
            <a:r>
              <a:rPr b="1" dirty="0" err="1">
                <a:solidFill>
                  <a:schemeClr val="tx2"/>
                </a:solidFill>
              </a:rPr>
              <a:t>ресурсами</a:t>
            </a:r>
            <a:r>
              <a:rPr b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5088" y="-233172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6459" y="347472"/>
            <a:ext cx="1164275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lang="ru-RU" dirty="0" smtClean="0">
                <a:latin typeface="Arial Black" pitchFamily="34" charset="0"/>
              </a:rPr>
              <a:t>П.5 и7 </a:t>
            </a:r>
            <a:r>
              <a:rPr lang="ru-RU" dirty="0">
                <a:latin typeface="Arial Black" pitchFamily="34" charset="0"/>
              </a:rPr>
              <a:t>Плана мероприятий по реализации ОС на 2026 г. </a:t>
            </a: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endParaRPr lang="ru-RU" sz="2000" dirty="0" smtClean="0"/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dirty="0" err="1" smtClean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Социальные</a:t>
            </a:r>
            <a:r>
              <a:rPr dirty="0" smtClean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гарантии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 и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защита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трудовых</a:t>
            </a:r>
            <a:r>
              <a:rPr dirty="0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  <a:latin typeface="Bahnschrift SemiBold" pitchFamily="34" charset="0"/>
              </a:rPr>
              <a:t>прав</a:t>
            </a:r>
            <a:endParaRPr dirty="0">
              <a:solidFill>
                <a:schemeClr val="accent2">
                  <a:lumMod val="50000"/>
                </a:schemeClr>
              </a:solidFill>
              <a:latin typeface="Bahnschrift SemiBold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94360" y="2067445"/>
            <a:ext cx="5257800" cy="1828800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Пункт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 5 | 20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февраля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 err="1"/>
              <a:t>Получены</a:t>
            </a:r>
            <a:r>
              <a:rPr sz="2000" dirty="0"/>
              <a:t> </a:t>
            </a:r>
            <a:r>
              <a:rPr sz="2000" dirty="0" err="1" smtClean="0"/>
              <a:t>обновл</a:t>
            </a:r>
            <a:r>
              <a:rPr lang="ru-RU" sz="2000" dirty="0" smtClean="0"/>
              <a:t>е</a:t>
            </a:r>
            <a:r>
              <a:rPr sz="2000" dirty="0" err="1" smtClean="0"/>
              <a:t>нные</a:t>
            </a:r>
            <a:r>
              <a:rPr sz="2000" dirty="0" smtClean="0"/>
              <a:t> </a:t>
            </a:r>
            <a:r>
              <a:rPr sz="2000" dirty="0" err="1"/>
              <a:t>рекомендации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</a:t>
            </a:r>
            <a:r>
              <a:rPr sz="2000" dirty="0" err="1"/>
              <a:t>распределению</a:t>
            </a:r>
            <a:r>
              <a:rPr sz="2000" dirty="0"/>
              <a:t> </a:t>
            </a:r>
            <a:r>
              <a:rPr sz="2000" dirty="0" err="1" smtClean="0"/>
              <a:t>пут</a:t>
            </a:r>
            <a:r>
              <a:rPr lang="ru-RU" sz="2000" dirty="0" smtClean="0"/>
              <a:t>е</a:t>
            </a:r>
            <a:r>
              <a:rPr sz="2000" dirty="0" err="1" smtClean="0"/>
              <a:t>вок</a:t>
            </a:r>
            <a:r>
              <a:rPr sz="2000" dirty="0" smtClean="0"/>
              <a:t> </a:t>
            </a:r>
            <a:r>
              <a:rPr sz="2000" dirty="0"/>
              <a:t>и </a:t>
            </a:r>
            <a:r>
              <a:rPr sz="2000" dirty="0" err="1"/>
              <a:t>направлению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 </a:t>
            </a:r>
            <a:r>
              <a:rPr sz="2000" dirty="0" err="1"/>
              <a:t>на</a:t>
            </a:r>
            <a:r>
              <a:rPr sz="2000" dirty="0"/>
              <a:t> </a:t>
            </a:r>
            <a:r>
              <a:rPr sz="2000" dirty="0" err="1"/>
              <a:t>санаторно-курортное</a:t>
            </a:r>
            <a:r>
              <a:rPr sz="2000" dirty="0"/>
              <a:t> </a:t>
            </a:r>
            <a:r>
              <a:rPr sz="2000" dirty="0" err="1"/>
              <a:t>лечение</a:t>
            </a:r>
            <a:r>
              <a:rPr sz="2000" dirty="0"/>
              <a:t> в </a:t>
            </a:r>
            <a:r>
              <a:rPr sz="2000" dirty="0" err="1"/>
              <a:t>подведомственные</a:t>
            </a:r>
            <a:r>
              <a:rPr sz="2000" dirty="0"/>
              <a:t> </a:t>
            </a:r>
            <a:r>
              <a:rPr sz="2000" dirty="0" err="1"/>
              <a:t>организации</a:t>
            </a:r>
            <a:r>
              <a:rPr sz="20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080760" y="2067445"/>
            <a:ext cx="5303520" cy="1735010"/>
          </a:xfrm>
          <a:prstGeom prst="roundRect">
            <a:avLst>
              <a:gd name="adj" fmla="val 20589"/>
            </a:avLst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Пункт</a:t>
            </a:r>
            <a:r>
              <a:rPr dirty="0">
                <a:solidFill>
                  <a:schemeClr val="accent2">
                    <a:lumMod val="50000"/>
                  </a:schemeClr>
                </a:solidFill>
              </a:rPr>
              <a:t> 7 | 19–30 </a:t>
            </a:r>
            <a:r>
              <a:rPr dirty="0" err="1">
                <a:solidFill>
                  <a:schemeClr val="accent2">
                    <a:lumMod val="50000"/>
                  </a:schemeClr>
                </a:solidFill>
              </a:rPr>
              <a:t>января</a:t>
            </a:r>
            <a:endParaRPr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Г.В. Чучева </a:t>
            </a:r>
            <a:r>
              <a:rPr sz="2000" dirty="0" err="1"/>
              <a:t>участвовала</a:t>
            </a:r>
            <a:r>
              <a:rPr sz="2000" dirty="0"/>
              <a:t> в </a:t>
            </a:r>
            <a:r>
              <a:rPr sz="2000" dirty="0" err="1"/>
              <a:t>проверке</a:t>
            </a:r>
            <a:r>
              <a:rPr sz="2000" dirty="0"/>
              <a:t> </a:t>
            </a:r>
            <a:r>
              <a:rPr sz="2000" dirty="0" err="1"/>
              <a:t>фактов</a:t>
            </a:r>
            <a:r>
              <a:rPr sz="2000" dirty="0"/>
              <a:t>, </a:t>
            </a:r>
            <a:r>
              <a:rPr sz="2000" dirty="0" err="1"/>
              <a:t>изложенных</a:t>
            </a:r>
            <a:r>
              <a:rPr sz="2000" dirty="0"/>
              <a:t> в </a:t>
            </a:r>
            <a:r>
              <a:rPr sz="2000" dirty="0" err="1"/>
              <a:t>обращениях</a:t>
            </a:r>
            <a:r>
              <a:rPr sz="2000" dirty="0"/>
              <a:t> </a:t>
            </a:r>
            <a:r>
              <a:rPr sz="2000" dirty="0" err="1"/>
              <a:t>граждан</a:t>
            </a:r>
            <a:r>
              <a:rPr sz="2000" dirty="0"/>
              <a:t> в </a:t>
            </a:r>
            <a:r>
              <a:rPr sz="2000" dirty="0" err="1"/>
              <a:t>отношении</a:t>
            </a:r>
            <a:r>
              <a:rPr sz="2000" dirty="0"/>
              <a:t> </a:t>
            </a:r>
            <a:r>
              <a:rPr sz="2000" dirty="0" err="1"/>
              <a:t>руководства</a:t>
            </a:r>
            <a:r>
              <a:rPr sz="2000" dirty="0"/>
              <a:t> ФИЦ «</a:t>
            </a:r>
            <a:r>
              <a:rPr sz="2000" dirty="0" err="1"/>
              <a:t>Карельский</a:t>
            </a:r>
            <a:r>
              <a:rPr sz="2000" dirty="0"/>
              <a:t> </a:t>
            </a:r>
            <a:r>
              <a:rPr sz="2000" dirty="0" err="1"/>
              <a:t>научный</a:t>
            </a:r>
            <a:r>
              <a:rPr sz="2000" dirty="0"/>
              <a:t> </a:t>
            </a:r>
            <a:r>
              <a:rPr sz="2000" dirty="0" err="1"/>
              <a:t>центр</a:t>
            </a:r>
            <a:r>
              <a:rPr sz="2000" dirty="0"/>
              <a:t> РАН».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97280" y="4381877"/>
            <a:ext cx="10058400" cy="1315468"/>
          </a:xfrm>
          <a:prstGeom prst="roundRect">
            <a:avLst/>
          </a:prstGeom>
          <a:solidFill>
            <a:srgbClr val="F2F7FC"/>
          </a:solidFill>
          <a:ln>
            <a:solidFill>
              <a:srgbClr val="F2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defRPr sz="1500">
                <a:solidFill>
                  <a:srgbClr val="232A30"/>
                </a:solidFill>
                <a:latin typeface="Arial"/>
              </a:defRPr>
            </a:pPr>
            <a:r>
              <a:rPr sz="2000" b="1" i="1" dirty="0" err="1" smtClean="0">
                <a:solidFill>
                  <a:schemeClr val="tx2"/>
                </a:solidFill>
              </a:rPr>
              <a:t>Отраслевое</a:t>
            </a:r>
            <a:r>
              <a:rPr sz="2000" b="1" i="1" dirty="0" smtClean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соглашение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используется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как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практический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механизм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участия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Профсоюза</a:t>
            </a:r>
            <a:r>
              <a:rPr sz="2000" b="1" i="1" dirty="0">
                <a:solidFill>
                  <a:schemeClr val="tx2"/>
                </a:solidFill>
              </a:rPr>
              <a:t> в </a:t>
            </a:r>
            <a:r>
              <a:rPr sz="2000" b="1" i="1" dirty="0" err="1">
                <a:solidFill>
                  <a:schemeClr val="tx2"/>
                </a:solidFill>
              </a:rPr>
              <a:t>вопросах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социальных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гарантий</a:t>
            </a:r>
            <a:r>
              <a:rPr sz="2000" b="1" i="1" dirty="0">
                <a:solidFill>
                  <a:schemeClr val="tx2"/>
                </a:solidFill>
              </a:rPr>
              <a:t>, </a:t>
            </a:r>
            <a:r>
              <a:rPr sz="2000" b="1" i="1" dirty="0" err="1">
                <a:solidFill>
                  <a:schemeClr val="tx2"/>
                </a:solidFill>
              </a:rPr>
              <a:t>охраны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труда</a:t>
            </a:r>
            <a:r>
              <a:rPr sz="2000" b="1" i="1" dirty="0">
                <a:solidFill>
                  <a:schemeClr val="tx2"/>
                </a:solidFill>
              </a:rPr>
              <a:t> и </a:t>
            </a:r>
            <a:r>
              <a:rPr sz="2000" b="1" i="1" dirty="0" err="1">
                <a:solidFill>
                  <a:schemeClr val="tx2"/>
                </a:solidFill>
              </a:rPr>
              <a:t>соблюдения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трудового</a:t>
            </a:r>
            <a:r>
              <a:rPr sz="2000" b="1" i="1" dirty="0">
                <a:solidFill>
                  <a:schemeClr val="tx2"/>
                </a:solidFill>
              </a:rPr>
              <a:t> </a:t>
            </a:r>
            <a:r>
              <a:rPr sz="2000" b="1" i="1" dirty="0" err="1">
                <a:solidFill>
                  <a:schemeClr val="tx2"/>
                </a:solidFill>
              </a:rPr>
              <a:t>законодательства</a:t>
            </a:r>
            <a:r>
              <a:rPr sz="2000" b="1" i="1" dirty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81481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1394466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lang="ru-RU" dirty="0" smtClean="0">
                <a:latin typeface="Arial Black" pitchFamily="34" charset="0"/>
              </a:rPr>
              <a:t>П.9 </a:t>
            </a:r>
            <a:r>
              <a:rPr lang="ru-RU" dirty="0">
                <a:latin typeface="Arial Black" pitchFamily="34" charset="0"/>
              </a:rPr>
              <a:t>Плана мероприятий по реализации ОС на 2026 г. </a:t>
            </a:r>
          </a:p>
          <a:p>
            <a:pPr>
              <a:defRPr sz="2800" b="1">
                <a:solidFill>
                  <a:srgbClr val="14375A"/>
                </a:solidFill>
                <a:latin typeface="Arial"/>
              </a:defRPr>
            </a:pPr>
            <a:r>
              <a:rPr lang="ru-RU" dirty="0"/>
              <a:t> </a:t>
            </a:r>
          </a:p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Совместные действия </a:t>
            </a:r>
            <a:endParaRPr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21806" y="2489702"/>
            <a:ext cx="10199634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14–16 </a:t>
            </a:r>
            <a:r>
              <a:rPr sz="2000" dirty="0" err="1"/>
              <a:t>апреля</a:t>
            </a:r>
            <a:r>
              <a:rPr sz="2000" dirty="0"/>
              <a:t> — </a:t>
            </a:r>
            <a:r>
              <a:rPr sz="2000" dirty="0" err="1"/>
              <a:t>заседание</a:t>
            </a:r>
            <a:r>
              <a:rPr sz="2000" dirty="0"/>
              <a:t> </a:t>
            </a:r>
            <a:r>
              <a:rPr sz="2000" dirty="0" err="1"/>
              <a:t>Центрального</a:t>
            </a:r>
            <a:r>
              <a:rPr sz="2000" dirty="0"/>
              <a:t> </a:t>
            </a:r>
            <a:r>
              <a:rPr sz="2000" dirty="0" err="1"/>
              <a:t>совета</a:t>
            </a:r>
            <a:r>
              <a:rPr sz="2000" dirty="0"/>
              <a:t> </a:t>
            </a:r>
            <a:r>
              <a:rPr sz="2000" dirty="0" err="1"/>
              <a:t>Профсоюза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 РАН. </a:t>
            </a:r>
            <a:r>
              <a:rPr sz="2000" dirty="0" err="1"/>
              <a:t>Участие</a:t>
            </a:r>
            <a:r>
              <a:rPr sz="2000" dirty="0"/>
              <a:t> </a:t>
            </a:r>
            <a:r>
              <a:rPr sz="2000" dirty="0" err="1"/>
              <a:t>Департамента</a:t>
            </a:r>
            <a:r>
              <a:rPr sz="2000" dirty="0"/>
              <a:t> </a:t>
            </a:r>
            <a:r>
              <a:rPr sz="2000" dirty="0" err="1"/>
              <a:t>кадровой</a:t>
            </a:r>
            <a:r>
              <a:rPr sz="2000" dirty="0"/>
              <a:t> </a:t>
            </a:r>
            <a:r>
              <a:rPr sz="2000" dirty="0" err="1"/>
              <a:t>политики</a:t>
            </a:r>
            <a:r>
              <a:rPr sz="2000" dirty="0"/>
              <a:t> </a:t>
            </a:r>
            <a:r>
              <a:rPr sz="2000" dirty="0" err="1"/>
              <a:t>Минобрнауки</a:t>
            </a:r>
            <a:r>
              <a:rPr sz="2000" dirty="0"/>
              <a:t> </a:t>
            </a:r>
            <a:r>
              <a:rPr sz="2000" dirty="0" err="1"/>
              <a:t>России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19 </a:t>
            </a:r>
            <a:r>
              <a:rPr sz="2000" dirty="0" err="1"/>
              <a:t>мая</a:t>
            </a:r>
            <a:r>
              <a:rPr sz="2000" dirty="0"/>
              <a:t> — X </a:t>
            </a:r>
            <a:r>
              <a:rPr sz="2000" dirty="0" err="1"/>
              <a:t>съезд</a:t>
            </a:r>
            <a:r>
              <a:rPr sz="2000" dirty="0"/>
              <a:t> </a:t>
            </a:r>
            <a:r>
              <a:rPr sz="2000" dirty="0" err="1"/>
              <a:t>Профсоюза</a:t>
            </a:r>
            <a:r>
              <a:rPr sz="2000" dirty="0"/>
              <a:t> </a:t>
            </a:r>
            <a:r>
              <a:rPr sz="2000" dirty="0" err="1"/>
              <a:t>работников</a:t>
            </a:r>
            <a:r>
              <a:rPr sz="2000" dirty="0"/>
              <a:t> РАН. </a:t>
            </a:r>
            <a:r>
              <a:rPr sz="2000" dirty="0" err="1"/>
              <a:t>Участие</a:t>
            </a:r>
            <a:r>
              <a:rPr sz="2000" dirty="0"/>
              <a:t> </a:t>
            </a:r>
            <a:r>
              <a:rPr sz="2000" dirty="0" err="1"/>
              <a:t>и.о</a:t>
            </a:r>
            <a:r>
              <a:rPr sz="2000" dirty="0"/>
              <a:t>. </a:t>
            </a:r>
            <a:r>
              <a:rPr sz="2000" dirty="0" err="1"/>
              <a:t>Министра</a:t>
            </a:r>
            <a:r>
              <a:rPr sz="2000" dirty="0"/>
              <a:t> А.В. </a:t>
            </a:r>
            <a:r>
              <a:rPr sz="2000" dirty="0" err="1"/>
              <a:t>Омельчука</a:t>
            </a:r>
            <a:r>
              <a:rPr sz="2000" dirty="0"/>
              <a:t> и </a:t>
            </a:r>
            <a:r>
              <a:rPr sz="2000" dirty="0" err="1"/>
              <a:t>представителей</a:t>
            </a:r>
            <a:r>
              <a:rPr sz="2000" dirty="0"/>
              <a:t> </a:t>
            </a:r>
            <a:r>
              <a:rPr sz="2000" dirty="0" err="1"/>
              <a:t>Департамента</a:t>
            </a:r>
            <a:r>
              <a:rPr sz="2000" dirty="0"/>
              <a:t> </a:t>
            </a:r>
            <a:r>
              <a:rPr sz="2000" dirty="0" err="1"/>
              <a:t>кадровой</a:t>
            </a:r>
            <a:r>
              <a:rPr sz="2000" dirty="0"/>
              <a:t> </a:t>
            </a:r>
            <a:r>
              <a:rPr sz="2000" dirty="0" err="1"/>
              <a:t>политики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Июнь</a:t>
            </a:r>
            <a:r>
              <a:rPr sz="2000" dirty="0"/>
              <a:t> — </a:t>
            </a:r>
            <a:r>
              <a:rPr sz="2000" dirty="0" err="1"/>
              <a:t>Всероссийская</a:t>
            </a:r>
            <a:r>
              <a:rPr sz="2000" dirty="0"/>
              <a:t> </a:t>
            </a:r>
            <a:r>
              <a:rPr sz="2000" dirty="0" err="1"/>
              <a:t>конференция</a:t>
            </a:r>
            <a:r>
              <a:rPr sz="2000" dirty="0"/>
              <a:t> «</a:t>
            </a:r>
            <a:r>
              <a:rPr sz="2000" dirty="0" err="1"/>
              <a:t>Кадровая</a:t>
            </a:r>
            <a:r>
              <a:rPr sz="2000" dirty="0"/>
              <a:t> </a:t>
            </a:r>
            <a:r>
              <a:rPr sz="2000" dirty="0" err="1"/>
              <a:t>работа</a:t>
            </a:r>
            <a:r>
              <a:rPr sz="2000" dirty="0"/>
              <a:t> и </a:t>
            </a:r>
            <a:r>
              <a:rPr sz="2000" dirty="0" err="1"/>
              <a:t>охрана</a:t>
            </a:r>
            <a:r>
              <a:rPr sz="2000" dirty="0"/>
              <a:t> </a:t>
            </a:r>
            <a:r>
              <a:rPr sz="2000" dirty="0" err="1"/>
              <a:t>труда</a:t>
            </a:r>
            <a:r>
              <a:rPr sz="2000" dirty="0"/>
              <a:t> в </a:t>
            </a:r>
            <a:r>
              <a:rPr sz="2000" dirty="0" err="1"/>
              <a:t>научных</a:t>
            </a:r>
            <a:r>
              <a:rPr sz="2000" dirty="0"/>
              <a:t> и </a:t>
            </a:r>
            <a:r>
              <a:rPr sz="2000" dirty="0" err="1"/>
              <a:t>образовательных</a:t>
            </a:r>
            <a:r>
              <a:rPr sz="2000" dirty="0"/>
              <a:t> </a:t>
            </a:r>
            <a:r>
              <a:rPr sz="2000" dirty="0" err="1"/>
              <a:t>организациях</a:t>
            </a:r>
            <a:r>
              <a:rPr sz="2000" dirty="0"/>
              <a:t> </a:t>
            </a:r>
            <a:r>
              <a:rPr sz="2000" dirty="0" err="1"/>
              <a:t>высшего</a:t>
            </a:r>
            <a:r>
              <a:rPr sz="2000" dirty="0"/>
              <a:t> </a:t>
            </a:r>
            <a:r>
              <a:rPr sz="2000" dirty="0" err="1"/>
              <a:t>образования</a:t>
            </a:r>
            <a:r>
              <a:rPr sz="2000" dirty="0"/>
              <a:t>». С </a:t>
            </a:r>
            <a:r>
              <a:rPr sz="2000" dirty="0" err="1"/>
              <a:t>докладом</a:t>
            </a:r>
            <a:r>
              <a:rPr sz="2000" dirty="0"/>
              <a:t> </a:t>
            </a:r>
            <a:r>
              <a:rPr sz="2000" dirty="0" err="1"/>
              <a:t>выступила</a:t>
            </a:r>
            <a:r>
              <a:rPr sz="2000" dirty="0"/>
              <a:t> Н.Г. </a:t>
            </a:r>
            <a:r>
              <a:rPr sz="2000" dirty="0" err="1"/>
              <a:t>Тюрнина</a:t>
            </a:r>
            <a:r>
              <a:rPr sz="2000" dirty="0"/>
              <a:t>.</a:t>
            </a:r>
          </a:p>
          <a:p>
            <a:pPr>
              <a:spcAft>
                <a:spcPts val="900"/>
              </a:spcAft>
              <a:defRPr sz="1700">
                <a:solidFill>
                  <a:srgbClr val="232A3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Сентябрь</a:t>
            </a:r>
            <a:r>
              <a:rPr sz="2000" dirty="0"/>
              <a:t> — XXXI </a:t>
            </a:r>
            <a:r>
              <a:rPr sz="2000" dirty="0" err="1"/>
              <a:t>Всероссийская</a:t>
            </a:r>
            <a:r>
              <a:rPr sz="2000" dirty="0"/>
              <a:t> (</a:t>
            </a:r>
            <a:r>
              <a:rPr sz="2000" dirty="0" err="1"/>
              <a:t>Поволжская</a:t>
            </a:r>
            <a:r>
              <a:rPr sz="2000" dirty="0"/>
              <a:t>) </a:t>
            </a:r>
            <a:r>
              <a:rPr sz="2000" dirty="0" err="1"/>
              <a:t>ассамблея</a:t>
            </a:r>
            <a:r>
              <a:rPr sz="2000" dirty="0"/>
              <a:t> </a:t>
            </a:r>
            <a:r>
              <a:rPr sz="2000" dirty="0" err="1"/>
              <a:t>Профсоюза</a:t>
            </a:r>
            <a:r>
              <a:rPr sz="2000" dirty="0"/>
              <a:t>. </a:t>
            </a:r>
            <a:r>
              <a:rPr sz="2000" dirty="0" err="1"/>
              <a:t>Участие</a:t>
            </a:r>
            <a:r>
              <a:rPr sz="2000" dirty="0"/>
              <a:t> </a:t>
            </a:r>
            <a:r>
              <a:rPr sz="2000" dirty="0" err="1"/>
              <a:t>представителя</a:t>
            </a:r>
            <a:r>
              <a:rPr sz="2000" dirty="0"/>
              <a:t> </a:t>
            </a:r>
            <a:r>
              <a:rPr sz="2000" dirty="0" err="1"/>
              <a:t>Минобрнауки</a:t>
            </a:r>
            <a:r>
              <a:rPr sz="2000" dirty="0"/>
              <a:t> </a:t>
            </a:r>
            <a:r>
              <a:rPr sz="2000" dirty="0" err="1"/>
              <a:t>России</a:t>
            </a:r>
            <a:r>
              <a:rPr sz="2000" dirty="0"/>
              <a:t> </a:t>
            </a:r>
            <a:r>
              <a:rPr sz="2000" dirty="0" err="1"/>
              <a:t>по</a:t>
            </a:r>
            <a:r>
              <a:rPr sz="2000" dirty="0"/>
              <a:t> ВКС.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17063" y="347471"/>
            <a:ext cx="412965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14375A"/>
                </a:solidFill>
                <a:latin typeface="Arial"/>
              </a:defRPr>
            </a:pPr>
            <a:r>
              <a:rPr sz="3200" dirty="0" err="1">
                <a:latin typeface="Arial Black" pitchFamily="34" charset="0"/>
              </a:rPr>
              <a:t>Что</a:t>
            </a:r>
            <a:r>
              <a:rPr sz="3200" dirty="0">
                <a:latin typeface="Arial Black" pitchFamily="34" charset="0"/>
              </a:rPr>
              <a:t> </a:t>
            </a:r>
            <a:r>
              <a:rPr sz="3200" dirty="0" err="1">
                <a:latin typeface="Arial Black" pitchFamily="34" charset="0"/>
              </a:rPr>
              <a:t>уже</a:t>
            </a:r>
            <a:r>
              <a:rPr sz="3200" dirty="0">
                <a:latin typeface="Arial Black" pitchFamily="34" charset="0"/>
              </a:rPr>
              <a:t> </a:t>
            </a:r>
            <a:r>
              <a:rPr sz="3200" dirty="0" err="1">
                <a:latin typeface="Arial Black" pitchFamily="34" charset="0"/>
              </a:rPr>
              <a:t>сделано</a:t>
            </a:r>
            <a:endParaRPr sz="3200" dirty="0">
              <a:latin typeface="Arial Black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31520" y="1234440"/>
            <a:ext cx="3474720" cy="1828800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/>
              <a:t>1. </a:t>
            </a:r>
            <a:r>
              <a:rPr sz="2000" dirty="0" err="1"/>
              <a:t>Правовая</a:t>
            </a:r>
            <a:r>
              <a:rPr sz="2000" dirty="0"/>
              <a:t> </a:t>
            </a:r>
            <a:r>
              <a:rPr sz="2000" dirty="0" err="1"/>
              <a:t>основа</a:t>
            </a:r>
            <a:endParaRPr sz="2000" dirty="0"/>
          </a:p>
          <a:p>
            <a:pPr algn="ctr">
              <a:defRPr sz="1500">
                <a:solidFill>
                  <a:srgbClr val="232A30"/>
                </a:solidFill>
                <a:latin typeface="Arial"/>
              </a:defRPr>
            </a:pPr>
            <a:r>
              <a:rPr sz="1600" dirty="0" err="1" smtClean="0"/>
              <a:t>Определ</a:t>
            </a:r>
            <a:r>
              <a:rPr lang="ru-RU" sz="1600" dirty="0" smtClean="0"/>
              <a:t>е</a:t>
            </a:r>
            <a:r>
              <a:rPr sz="1600" dirty="0" smtClean="0"/>
              <a:t>н </a:t>
            </a:r>
            <a:r>
              <a:rPr sz="1600" dirty="0" err="1"/>
              <a:t>порядок</a:t>
            </a:r>
            <a:r>
              <a:rPr sz="1600" dirty="0"/>
              <a:t> </a:t>
            </a:r>
            <a:r>
              <a:rPr sz="1600" dirty="0" err="1"/>
              <a:t>работы</a:t>
            </a:r>
            <a:r>
              <a:rPr sz="1600" dirty="0"/>
              <a:t> </a:t>
            </a:r>
            <a:r>
              <a:rPr sz="1600" dirty="0" err="1"/>
              <a:t>Отраслевой</a:t>
            </a:r>
            <a:r>
              <a:rPr sz="1600" dirty="0"/>
              <a:t> </a:t>
            </a:r>
            <a:r>
              <a:rPr sz="1600" dirty="0" err="1" smtClean="0"/>
              <a:t>комиссии</a:t>
            </a:r>
            <a:r>
              <a:rPr lang="ru-RU" sz="1600" dirty="0" smtClean="0"/>
              <a:t>,</a:t>
            </a:r>
            <a:r>
              <a:rPr sz="1600" dirty="0" smtClean="0"/>
              <a:t> </a:t>
            </a:r>
            <a:r>
              <a:rPr sz="1600" dirty="0" err="1"/>
              <a:t>актуализирован</a:t>
            </a:r>
            <a:r>
              <a:rPr sz="1600" dirty="0"/>
              <a:t> </a:t>
            </a:r>
            <a:r>
              <a:rPr sz="1600" dirty="0" smtClean="0"/>
              <a:t>е</a:t>
            </a:r>
            <a:r>
              <a:rPr lang="ru-RU" sz="1600" dirty="0" smtClean="0"/>
              <a:t>е</a:t>
            </a:r>
            <a:r>
              <a:rPr sz="1600" dirty="0" smtClean="0"/>
              <a:t> </a:t>
            </a:r>
            <a:r>
              <a:rPr sz="1600" dirty="0" err="1"/>
              <a:t>состав</a:t>
            </a:r>
            <a:r>
              <a:rPr sz="16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234440"/>
            <a:ext cx="3474720" cy="1828800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/>
              <a:t>2. </a:t>
            </a:r>
            <a:r>
              <a:rPr sz="2000" dirty="0" err="1"/>
              <a:t>Регулярный</a:t>
            </a:r>
            <a:r>
              <a:rPr sz="2000" dirty="0"/>
              <a:t> </a:t>
            </a:r>
            <a:r>
              <a:rPr sz="2000" dirty="0" err="1"/>
              <a:t>диалог</a:t>
            </a:r>
            <a:endParaRPr sz="2000" dirty="0"/>
          </a:p>
          <a:p>
            <a:pPr algn="ctr">
              <a:defRPr sz="1500">
                <a:solidFill>
                  <a:srgbClr val="232A30"/>
                </a:solidFill>
                <a:latin typeface="Arial"/>
              </a:defRPr>
            </a:pPr>
            <a:r>
              <a:rPr sz="1600" dirty="0" err="1" smtClean="0"/>
              <a:t>Пров</a:t>
            </a:r>
            <a:r>
              <a:rPr lang="ru-RU" sz="1600" dirty="0" err="1" smtClean="0"/>
              <a:t>одятся</a:t>
            </a:r>
            <a:r>
              <a:rPr sz="1600" dirty="0" smtClean="0"/>
              <a:t> </a:t>
            </a:r>
            <a:r>
              <a:rPr sz="1600" dirty="0" err="1"/>
              <a:t>рабочие</a:t>
            </a:r>
            <a:r>
              <a:rPr sz="1600" dirty="0"/>
              <a:t> </a:t>
            </a:r>
            <a:r>
              <a:rPr sz="1600" dirty="0" err="1"/>
              <a:t>встречи</a:t>
            </a:r>
            <a:r>
              <a:rPr sz="1600" dirty="0"/>
              <a:t> с </a:t>
            </a:r>
            <a:r>
              <a:rPr sz="1600" dirty="0" err="1"/>
              <a:t>руководством</a:t>
            </a:r>
            <a:r>
              <a:rPr sz="1600" dirty="0"/>
              <a:t> и </a:t>
            </a:r>
            <a:r>
              <a:rPr sz="1600" dirty="0" err="1"/>
              <a:t>подразделениями</a:t>
            </a:r>
            <a:r>
              <a:rPr sz="1600" dirty="0"/>
              <a:t> </a:t>
            </a:r>
            <a:r>
              <a:rPr sz="1600" dirty="0" err="1"/>
              <a:t>Минобрнауки</a:t>
            </a:r>
            <a:r>
              <a:rPr sz="1600" dirty="0"/>
              <a:t> </a:t>
            </a:r>
            <a:r>
              <a:rPr sz="1600" dirty="0" err="1"/>
              <a:t>России</a:t>
            </a:r>
            <a:r>
              <a:rPr sz="16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46720" y="1234440"/>
            <a:ext cx="3474720" cy="1828800"/>
          </a:xfrm>
          <a:prstGeom prst="roundRect">
            <a:avLst/>
          </a:prstGeom>
          <a:solidFill>
            <a:srgbClr val="EBF3FA"/>
          </a:solidFill>
          <a:ln>
            <a:solidFill>
              <a:srgbClr val="EBF3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/>
              <a:t>3. </a:t>
            </a:r>
            <a:r>
              <a:rPr sz="2000" dirty="0" err="1"/>
              <a:t>Информационный</a:t>
            </a:r>
            <a:r>
              <a:rPr sz="2000" dirty="0"/>
              <a:t> </a:t>
            </a:r>
            <a:r>
              <a:rPr sz="2000" dirty="0" err="1"/>
              <a:t>обмен</a:t>
            </a:r>
            <a:endParaRPr sz="2000" dirty="0"/>
          </a:p>
          <a:p>
            <a:pPr algn="ctr">
              <a:defRPr sz="1500">
                <a:solidFill>
                  <a:srgbClr val="232A30"/>
                </a:solidFill>
                <a:latin typeface="Arial"/>
              </a:defRPr>
            </a:pPr>
            <a:r>
              <a:rPr sz="1600" dirty="0" err="1"/>
              <a:t>Профсоюз</a:t>
            </a:r>
            <a:r>
              <a:rPr sz="1600" dirty="0"/>
              <a:t> </a:t>
            </a:r>
            <a:r>
              <a:rPr sz="1600" dirty="0" err="1"/>
              <a:t>получает</a:t>
            </a:r>
            <a:r>
              <a:rPr sz="1600" dirty="0"/>
              <a:t> </a:t>
            </a:r>
            <a:r>
              <a:rPr sz="1600" dirty="0" err="1"/>
              <a:t>проекты</a:t>
            </a:r>
            <a:r>
              <a:rPr sz="1600" dirty="0"/>
              <a:t>, </a:t>
            </a:r>
            <a:r>
              <a:rPr sz="1600" dirty="0" err="1"/>
              <a:t>разъяснения</a:t>
            </a:r>
            <a:r>
              <a:rPr sz="1600" dirty="0"/>
              <a:t>, </a:t>
            </a:r>
            <a:r>
              <a:rPr sz="1600" dirty="0" err="1"/>
              <a:t>статистические</a:t>
            </a:r>
            <a:r>
              <a:rPr sz="1600" dirty="0"/>
              <a:t> </a:t>
            </a:r>
            <a:r>
              <a:rPr sz="1600" dirty="0" err="1"/>
              <a:t>данные</a:t>
            </a:r>
            <a:r>
              <a:rPr sz="1600" dirty="0"/>
              <a:t> и </a:t>
            </a:r>
            <a:r>
              <a:rPr sz="1600" dirty="0" err="1"/>
              <a:t>методические</a:t>
            </a:r>
            <a:r>
              <a:rPr sz="1600" dirty="0"/>
              <a:t> </a:t>
            </a:r>
            <a:r>
              <a:rPr sz="1600" dirty="0" err="1"/>
              <a:t>материалы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60320" y="3657600"/>
            <a:ext cx="3474720" cy="1828800"/>
          </a:xfrm>
          <a:prstGeom prst="roundRect">
            <a:avLst/>
          </a:prstGeom>
          <a:solidFill>
            <a:srgbClr val="F6EEEE"/>
          </a:solidFill>
          <a:ln>
            <a:solidFill>
              <a:srgbClr val="F6EE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sz="2000" dirty="0"/>
              <a:t>4. </a:t>
            </a:r>
            <a:r>
              <a:rPr sz="2000" dirty="0" err="1"/>
              <a:t>Практическое</a:t>
            </a:r>
            <a:r>
              <a:rPr sz="2000" dirty="0"/>
              <a:t> </a:t>
            </a:r>
            <a:r>
              <a:rPr sz="2000" dirty="0" err="1"/>
              <a:t>участие</a:t>
            </a:r>
            <a:endParaRPr sz="2000" dirty="0"/>
          </a:p>
          <a:p>
            <a:pPr algn="ctr">
              <a:defRPr sz="1500">
                <a:solidFill>
                  <a:srgbClr val="232A30"/>
                </a:solidFill>
                <a:latin typeface="Arial"/>
              </a:defRPr>
            </a:pPr>
            <a:r>
              <a:rPr sz="1600" dirty="0" err="1"/>
              <a:t>Представители</a:t>
            </a:r>
            <a:r>
              <a:rPr sz="1600" dirty="0"/>
              <a:t> </a:t>
            </a:r>
            <a:r>
              <a:rPr sz="1600" dirty="0" err="1"/>
              <a:t>Профсоюза</a:t>
            </a:r>
            <a:r>
              <a:rPr sz="1600" dirty="0"/>
              <a:t> </a:t>
            </a:r>
            <a:r>
              <a:rPr sz="1600" dirty="0" err="1"/>
              <a:t>участвуют</a:t>
            </a:r>
            <a:r>
              <a:rPr sz="1600" dirty="0"/>
              <a:t> в </a:t>
            </a:r>
            <a:r>
              <a:rPr sz="1600" dirty="0" err="1"/>
              <a:t>обсуждении</a:t>
            </a:r>
            <a:r>
              <a:rPr sz="1600" dirty="0"/>
              <a:t> </a:t>
            </a:r>
            <a:r>
              <a:rPr sz="1600" dirty="0" err="1"/>
              <a:t>кадровых</a:t>
            </a:r>
            <a:r>
              <a:rPr sz="1600" dirty="0"/>
              <a:t>, </a:t>
            </a:r>
            <a:r>
              <a:rPr sz="1600" dirty="0" err="1"/>
              <a:t>социальных</a:t>
            </a:r>
            <a:r>
              <a:rPr sz="1600" dirty="0"/>
              <a:t> и </a:t>
            </a:r>
            <a:r>
              <a:rPr sz="1600" dirty="0" err="1"/>
              <a:t>трудовых</a:t>
            </a:r>
            <a:r>
              <a:rPr sz="1600" dirty="0"/>
              <a:t> </a:t>
            </a:r>
            <a:r>
              <a:rPr sz="1600" dirty="0" err="1"/>
              <a:t>вопросов</a:t>
            </a:r>
            <a:r>
              <a:rPr sz="1600" dirty="0"/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657600"/>
            <a:ext cx="3474720" cy="1828800"/>
          </a:xfrm>
          <a:prstGeom prst="roundRect">
            <a:avLst/>
          </a:prstGeom>
          <a:solidFill>
            <a:srgbClr val="F2F7FC"/>
          </a:solidFill>
          <a:ln>
            <a:solidFill>
              <a:srgbClr val="F2F7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600"/>
              </a:spcAft>
              <a:defRPr sz="1800" b="1">
                <a:solidFill>
                  <a:srgbClr val="14375A"/>
                </a:solidFill>
                <a:latin typeface="Arial"/>
              </a:defRPr>
            </a:pPr>
            <a:r>
              <a:rPr dirty="0"/>
              <a:t>5. </a:t>
            </a:r>
            <a:r>
              <a:rPr lang="ru-RU" sz="2000" dirty="0" smtClean="0"/>
              <a:t>Совместные </a:t>
            </a:r>
            <a:r>
              <a:rPr sz="2000" dirty="0" err="1" smtClean="0"/>
              <a:t>мероприятия</a:t>
            </a:r>
            <a:endParaRPr sz="2000" dirty="0"/>
          </a:p>
          <a:p>
            <a:pPr algn="ctr">
              <a:defRPr sz="1500">
                <a:solidFill>
                  <a:srgbClr val="232A30"/>
                </a:solidFill>
                <a:latin typeface="Arial"/>
              </a:defRPr>
            </a:pPr>
            <a:r>
              <a:rPr sz="1600" dirty="0" err="1"/>
              <a:t>Представители</a:t>
            </a:r>
            <a:r>
              <a:rPr sz="1600" dirty="0"/>
              <a:t> </a:t>
            </a:r>
            <a:r>
              <a:rPr sz="1600" dirty="0" err="1"/>
              <a:t>Минобрнауки</a:t>
            </a:r>
            <a:r>
              <a:rPr sz="1600" dirty="0"/>
              <a:t> </a:t>
            </a:r>
            <a:r>
              <a:rPr sz="1600" dirty="0" err="1"/>
              <a:t>участвуют</a:t>
            </a:r>
            <a:r>
              <a:rPr sz="1600" dirty="0"/>
              <a:t> в </a:t>
            </a:r>
            <a:r>
              <a:rPr sz="1600" dirty="0" err="1"/>
              <a:t>профсоюзных</a:t>
            </a:r>
            <a:r>
              <a:rPr sz="1600" dirty="0"/>
              <a:t> </a:t>
            </a:r>
            <a:r>
              <a:rPr sz="1600" dirty="0" err="1"/>
              <a:t>совещаниях</a:t>
            </a:r>
            <a:r>
              <a:rPr sz="1600" dirty="0"/>
              <a:t>, </a:t>
            </a:r>
            <a:r>
              <a:rPr sz="1600" dirty="0" err="1"/>
              <a:t>заседаниях</a:t>
            </a:r>
            <a:r>
              <a:rPr sz="1600" dirty="0"/>
              <a:t> и </a:t>
            </a:r>
            <a:r>
              <a:rPr sz="1600" dirty="0" err="1"/>
              <a:t>конференциях</a:t>
            </a:r>
            <a:r>
              <a:rPr sz="1600"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3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822960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100" b="1">
                <a:solidFill>
                  <a:srgbClr val="FFFFFF"/>
                </a:solidFill>
                <a:latin typeface="Arial"/>
              </a:defRPr>
            </a:pPr>
            <a:r>
              <a:t>Следующий этап — от взаимодействия к результатам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10332720" cy="2593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Продолжить</a:t>
            </a:r>
            <a:r>
              <a:rPr dirty="0"/>
              <a:t> </a:t>
            </a:r>
            <a:r>
              <a:rPr dirty="0" err="1"/>
              <a:t>работу</a:t>
            </a:r>
            <a:r>
              <a:rPr dirty="0"/>
              <a:t> </a:t>
            </a:r>
            <a:r>
              <a:rPr dirty="0" err="1"/>
              <a:t>Отраслевой</a:t>
            </a:r>
            <a:r>
              <a:rPr dirty="0"/>
              <a:t> </a:t>
            </a:r>
            <a:r>
              <a:rPr dirty="0" err="1"/>
              <a:t>комиссии</a:t>
            </a:r>
            <a:r>
              <a:rPr dirty="0"/>
              <a:t> и </a:t>
            </a:r>
            <a:r>
              <a:rPr dirty="0" err="1"/>
              <a:t>рабочих</a:t>
            </a:r>
            <a:r>
              <a:rPr dirty="0"/>
              <a:t> </a:t>
            </a:r>
            <a:r>
              <a:rPr dirty="0" err="1"/>
              <a:t>контактов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Обеспечить</a:t>
            </a:r>
            <a:r>
              <a:rPr dirty="0"/>
              <a:t> </a:t>
            </a:r>
            <a:r>
              <a:rPr dirty="0" err="1"/>
              <a:t>участие</a:t>
            </a:r>
            <a:r>
              <a:rPr dirty="0"/>
              <a:t> </a:t>
            </a:r>
            <a:r>
              <a:rPr dirty="0" err="1"/>
              <a:t>Профсоюза</a:t>
            </a:r>
            <a:r>
              <a:rPr dirty="0"/>
              <a:t> в </a:t>
            </a:r>
            <a:r>
              <a:rPr dirty="0" err="1"/>
              <a:t>подготовке</a:t>
            </a:r>
            <a:r>
              <a:rPr dirty="0"/>
              <a:t> </a:t>
            </a:r>
            <a:r>
              <a:rPr dirty="0" err="1"/>
              <a:t>решений</a:t>
            </a:r>
            <a:r>
              <a:rPr dirty="0"/>
              <a:t>, </a:t>
            </a:r>
            <a:r>
              <a:rPr dirty="0" err="1"/>
              <a:t>затрагивающих</a:t>
            </a:r>
            <a:r>
              <a:rPr dirty="0"/>
              <a:t> </a:t>
            </a:r>
            <a:r>
              <a:rPr dirty="0" err="1"/>
              <a:t>социально-трудовые</a:t>
            </a:r>
            <a:r>
              <a:rPr dirty="0"/>
              <a:t> </a:t>
            </a:r>
            <a:r>
              <a:rPr dirty="0" err="1"/>
              <a:t>права</a:t>
            </a:r>
            <a:r>
              <a:rPr dirty="0"/>
              <a:t> </a:t>
            </a:r>
            <a:r>
              <a:rPr dirty="0" err="1"/>
              <a:t>работников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Довести</a:t>
            </a:r>
            <a:r>
              <a:rPr dirty="0"/>
              <a:t> </a:t>
            </a:r>
            <a:r>
              <a:rPr dirty="0" err="1"/>
              <a:t>до</a:t>
            </a:r>
            <a:r>
              <a:rPr dirty="0"/>
              <a:t> </a:t>
            </a:r>
            <a:r>
              <a:rPr dirty="0" err="1"/>
              <a:t>практического</a:t>
            </a:r>
            <a:r>
              <a:rPr dirty="0"/>
              <a:t> </a:t>
            </a:r>
            <a:r>
              <a:rPr dirty="0" err="1"/>
              <a:t>результата</a:t>
            </a:r>
            <a:r>
              <a:rPr dirty="0"/>
              <a:t> </a:t>
            </a:r>
            <a:r>
              <a:rPr dirty="0" err="1"/>
              <a:t>вопросы</a:t>
            </a:r>
            <a:r>
              <a:rPr dirty="0"/>
              <a:t>, </a:t>
            </a:r>
            <a:r>
              <a:rPr dirty="0" err="1"/>
              <a:t>обозначенные</a:t>
            </a:r>
            <a:r>
              <a:rPr dirty="0"/>
              <a:t> в </a:t>
            </a:r>
            <a:r>
              <a:rPr dirty="0" err="1"/>
              <a:t>рабочих</a:t>
            </a:r>
            <a:r>
              <a:rPr dirty="0"/>
              <a:t> </a:t>
            </a:r>
            <a:r>
              <a:rPr dirty="0" err="1"/>
              <a:t>встречах</a:t>
            </a:r>
            <a:r>
              <a:rPr dirty="0"/>
              <a:t> и </a:t>
            </a:r>
            <a:r>
              <a:rPr dirty="0" err="1"/>
              <a:t>мониторингах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Использовать</a:t>
            </a:r>
            <a:r>
              <a:rPr dirty="0"/>
              <a:t> </a:t>
            </a:r>
            <a:r>
              <a:rPr dirty="0" err="1"/>
              <a:t>обратную</a:t>
            </a:r>
            <a:r>
              <a:rPr dirty="0"/>
              <a:t> </a:t>
            </a:r>
            <a:r>
              <a:rPr dirty="0" err="1"/>
              <a:t>связь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региональных</a:t>
            </a:r>
            <a:r>
              <a:rPr dirty="0"/>
              <a:t>, </a:t>
            </a:r>
            <a:r>
              <a:rPr dirty="0" err="1"/>
              <a:t>территориальных</a:t>
            </a:r>
            <a:r>
              <a:rPr dirty="0"/>
              <a:t> и </a:t>
            </a:r>
            <a:r>
              <a:rPr dirty="0" err="1"/>
              <a:t>первичных</a:t>
            </a:r>
            <a:r>
              <a:rPr dirty="0"/>
              <a:t> </a:t>
            </a:r>
            <a:r>
              <a:rPr dirty="0" err="1"/>
              <a:t>организаций</a:t>
            </a:r>
            <a:r>
              <a:rPr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2225" y="5438447"/>
            <a:ext cx="1074563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CDE1F2"/>
                </a:solidFill>
                <a:latin typeface="Arial"/>
              </a:defRPr>
            </a:pPr>
            <a:r>
              <a:rPr sz="2400" dirty="0" err="1"/>
              <a:t>Промежуточные</a:t>
            </a:r>
            <a:r>
              <a:rPr sz="2400" dirty="0"/>
              <a:t> </a:t>
            </a:r>
            <a:r>
              <a:rPr sz="2400" dirty="0" err="1"/>
              <a:t>итоги</a:t>
            </a:r>
            <a:r>
              <a:rPr sz="2400" dirty="0"/>
              <a:t> — </a:t>
            </a:r>
            <a:r>
              <a:rPr sz="2400" dirty="0" err="1"/>
              <a:t>это</a:t>
            </a:r>
            <a:r>
              <a:rPr sz="2400" dirty="0"/>
              <a:t> </a:t>
            </a:r>
            <a:r>
              <a:rPr sz="2400" dirty="0" err="1"/>
              <a:t>точка</a:t>
            </a:r>
            <a:r>
              <a:rPr sz="2400" dirty="0"/>
              <a:t> </a:t>
            </a:r>
            <a:r>
              <a:rPr sz="2400" dirty="0" err="1"/>
              <a:t>контроля</a:t>
            </a:r>
            <a:r>
              <a:rPr sz="2400" dirty="0"/>
              <a:t>, а </a:t>
            </a:r>
            <a:r>
              <a:rPr sz="2400" dirty="0" err="1"/>
              <a:t>не</a:t>
            </a:r>
            <a:r>
              <a:rPr sz="2400" dirty="0"/>
              <a:t> </a:t>
            </a:r>
            <a:r>
              <a:rPr lang="ru-RU" sz="2400" dirty="0" smtClean="0"/>
              <a:t>подведение черты</a:t>
            </a:r>
            <a:endParaRPr dirty="0"/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22860"/>
          </a:xfrm>
          <a:prstGeom prst="rect">
            <a:avLst/>
          </a:prstGeom>
          <a:solidFill>
            <a:srgbClr val="EBF3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789920" y="6510528"/>
            <a:ext cx="73152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rial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</TotalTime>
  <Words>1037</Words>
  <Application>Microsoft Office PowerPoint</Application>
  <PresentationFormat>Произвольный</PresentationFormat>
  <Paragraphs>116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Волчкова</cp:lastModifiedBy>
  <cp:revision>16</cp:revision>
  <dcterms:created xsi:type="dcterms:W3CDTF">2013-01-27T09:14:16Z</dcterms:created>
  <dcterms:modified xsi:type="dcterms:W3CDTF">2026-09-18T05:41:01Z</dcterms:modified>
  <cp:category/>
</cp:coreProperties>
</file>