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13"/>
  </p:notesMasterIdLst>
  <p:sldIdLst>
    <p:sldId id="277" r:id="rId3"/>
    <p:sldId id="280" r:id="rId4"/>
    <p:sldId id="288" r:id="rId5"/>
    <p:sldId id="282" r:id="rId6"/>
    <p:sldId id="286" r:id="rId7"/>
    <p:sldId id="281" r:id="rId8"/>
    <p:sldId id="289" r:id="rId9"/>
    <p:sldId id="290" r:id="rId10"/>
    <p:sldId id="291" r:id="rId11"/>
    <p:sldId id="256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97D"/>
    <a:srgbClr val="FFD25D"/>
    <a:srgbClr val="005EA4"/>
    <a:srgbClr val="0000CC"/>
    <a:srgbClr val="FFF6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9" d="100"/>
          <a:sy n="119" d="100"/>
        </p:scale>
        <p:origin x="418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6918D-8F39-4075-95FE-D3AD23A1084F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2431B-519E-406D-9BC8-D0CA3D3E7F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790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2431B-519E-406D-9BC8-D0CA3D3E7F5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6453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E2431B-519E-406D-9BC8-D0CA3D3E7F5D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859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70748-2170-4FF0-B6F9-FC0FFFC13C36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F14AF-56CB-4DB8-BF44-98725CC30D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70748-2170-4FF0-B6F9-FC0FFFC13C3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23.09.2026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3F14AF-56CB-4DB8-BF44-98725CC30DC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54682" y="1752367"/>
            <a:ext cx="763465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некоторых вопросах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предоставления жилых помещений</a:t>
            </a:r>
          </a:p>
          <a:p>
            <a:pPr algn="ctr"/>
            <a:r>
              <a:rPr lang="ru-RU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специализированного жилищного фонда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8264" y="4371950"/>
            <a:ext cx="21223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Екатеринбург</a:t>
            </a:r>
            <a:b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сентября 2026 года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34623" y="227424"/>
            <a:ext cx="30748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Нормативные документы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85" y="771550"/>
            <a:ext cx="7560840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400" dirty="0"/>
              <a:t>Жилищный кодекс Российской Федерации (статьи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31</a:t>
            </a:r>
            <a:r>
              <a:rPr lang="ru-RU" sz="1400" dirty="0"/>
              <a:t>,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65</a:t>
            </a:r>
            <a:r>
              <a:rPr lang="ru-RU" sz="1400" dirty="0"/>
              <a:t>,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</a:t>
            </a:r>
            <a:r>
              <a:rPr lang="ru-RU" sz="1400" dirty="0"/>
              <a:t>,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69</a:t>
            </a:r>
            <a:r>
              <a:rPr lang="ru-RU" sz="1400" dirty="0"/>
              <a:t>,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83</a:t>
            </a:r>
            <a:r>
              <a:rPr lang="ru-RU" sz="1400" dirty="0"/>
              <a:t>,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92</a:t>
            </a:r>
            <a:r>
              <a:rPr lang="ru-RU" sz="1400" dirty="0"/>
              <a:t>-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94</a:t>
            </a:r>
            <a:r>
              <a:rPr lang="ru-RU" sz="1400" dirty="0"/>
              <a:t>,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99-105</a:t>
            </a:r>
            <a:r>
              <a:rPr lang="ru-RU" sz="1400" dirty="0"/>
              <a:t>)</a:t>
            </a:r>
          </a:p>
          <a:p>
            <a:pPr marL="355600" indent="-3556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400" dirty="0"/>
              <a:t>Постановление Правительства РФ от 26.01.2006 №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</a:t>
            </a:r>
            <a:r>
              <a:rPr lang="ru-RU" sz="1400" dirty="0"/>
              <a:t> «Об утверждении Правил отнесения жилого помещения к специализированному жилищному фонду и типовых договоров найма специализированных жилых помещений» (в том числе типовой договор</a:t>
            </a:r>
            <a:br>
              <a:rPr lang="ru-RU" altLang="ru-RU" sz="1400" dirty="0"/>
            </a:br>
            <a:r>
              <a:rPr lang="ru-RU" altLang="ru-RU" sz="1400" dirty="0"/>
              <a:t>найма служебного жилого помещения )</a:t>
            </a:r>
          </a:p>
          <a:p>
            <a:pPr marL="355600" indent="-3556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400" dirty="0"/>
              <a:t>Приказ Минобрнауки России от 22.12.2021 №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1363</a:t>
            </a:r>
            <a:r>
              <a:rPr lang="ru-RU" sz="1400" dirty="0"/>
              <a:t> (ред. от 03.07.2026) «Об утверждении Порядка включения жилых помещений жилищного фонда Российской Федерации, закрепленных за Министерством науки и высшего образования Российской Федерации и организациями, подведомственными Министерству науки и высшего образования Российской Федерации, на праве оперативного управления и хозяйственного ведения, в специализированный жилищный фонд с отнесением таких помещений к определенному виду жилых помещений специализированного жилищного фонда, а также исключения жилых помещений из специализированного жилищного фонда, Порядка предоставления жилых помещений специализированного жилищного фонда в Министерстве науки и высшего образования Российской Федерации и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Порядка предоставления жилых помещений специализированного жилищного фонда в организациях, подведомственных Министерству науки и высшего образования Российской Федерации</a:t>
            </a:r>
            <a:r>
              <a:rPr lang="ru-RU" sz="1400" dirty="0"/>
              <a:t>»</a:t>
            </a: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45117" y="227424"/>
            <a:ext cx="4653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Специализированный жилищный фонд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741A72-4542-2221-D7CC-51DBABDB03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1F7FA"/>
              </a:clrFrom>
              <a:clrTo>
                <a:srgbClr val="F1F7FA">
                  <a:alpha val="0"/>
                </a:srgbClr>
              </a:clrTo>
            </a:clrChange>
          </a:blip>
          <a:srcRect t="20406"/>
          <a:stretch/>
        </p:blipFill>
        <p:spPr>
          <a:xfrm>
            <a:off x="1439908" y="555526"/>
            <a:ext cx="6264183" cy="271132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52583BC-14D4-F09C-1404-D3376A05670D}"/>
              </a:ext>
            </a:extLst>
          </p:cNvPr>
          <p:cNvSpPr txBox="1"/>
          <p:nvPr/>
        </p:nvSpPr>
        <p:spPr>
          <a:xfrm>
            <a:off x="539552" y="3219822"/>
            <a:ext cx="83529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ru-RU" b="1" dirty="0">
                <a:solidFill>
                  <a:srgbClr val="FF0000"/>
                </a:solidFill>
                <a:effectLst/>
              </a:rPr>
              <a:t>!! Жилые помещения специализированного жилищного фонда не подлежат отчуждению, передаче в аренду, внаем или поднаем, обмену.</a:t>
            </a:r>
            <a:br>
              <a:rPr lang="ru-RU" b="1" dirty="0">
                <a:solidFill>
                  <a:srgbClr val="FF0000"/>
                </a:solidFill>
                <a:effectLst/>
              </a:rPr>
            </a:br>
            <a:endParaRPr lang="ru-RU" b="1" dirty="0">
              <a:solidFill>
                <a:srgbClr val="FF0000"/>
              </a:solidFill>
              <a:effectLst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BCE29A4-EF44-A55E-3693-1BABA768BD38}"/>
              </a:ext>
            </a:extLst>
          </p:cNvPr>
          <p:cNvSpPr txBox="1"/>
          <p:nvPr/>
        </p:nvSpPr>
        <p:spPr>
          <a:xfrm>
            <a:off x="431539" y="3867894"/>
            <a:ext cx="82809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ru-RU" b="0" dirty="0">
                <a:solidFill>
                  <a:srgbClr val="1F497D"/>
                </a:solidFill>
                <a:effectLst/>
              </a:rPr>
              <a:t>Помещение предоставляется работнику и членам его семьи за плату во </a:t>
            </a:r>
            <a:r>
              <a:rPr lang="ru-RU" b="1" dirty="0">
                <a:solidFill>
                  <a:srgbClr val="1F497D"/>
                </a:solidFill>
                <a:effectLst/>
              </a:rPr>
              <a:t>владение</a:t>
            </a:r>
            <a:r>
              <a:rPr lang="ru-RU" b="0" dirty="0">
                <a:solidFill>
                  <a:srgbClr val="1F497D"/>
                </a:solidFill>
                <a:effectLst/>
              </a:rPr>
              <a:t> и </a:t>
            </a:r>
            <a:r>
              <a:rPr lang="ru-RU" b="1" dirty="0">
                <a:solidFill>
                  <a:srgbClr val="1F497D"/>
                </a:solidFill>
                <a:effectLst/>
              </a:rPr>
              <a:t>пользование</a:t>
            </a:r>
            <a:r>
              <a:rPr lang="ru-RU" b="0" dirty="0">
                <a:solidFill>
                  <a:srgbClr val="1F497D"/>
                </a:solidFill>
                <a:effectLst/>
              </a:rPr>
              <a:t> для </a:t>
            </a:r>
            <a:r>
              <a:rPr lang="ru-RU" b="1" dirty="0">
                <a:solidFill>
                  <a:srgbClr val="1F497D"/>
                </a:solidFill>
                <a:effectLst/>
              </a:rPr>
              <a:t>временного проживания </a:t>
            </a:r>
            <a:r>
              <a:rPr lang="ru-RU" dirty="0">
                <a:solidFill>
                  <a:srgbClr val="1F497D"/>
                </a:solidFill>
                <a:effectLst/>
              </a:rPr>
              <a:t>(на период их трудовых отношений с организацией)</a:t>
            </a:r>
            <a:r>
              <a:rPr lang="ru-RU" b="1" dirty="0">
                <a:solidFill>
                  <a:srgbClr val="1F497D"/>
                </a:solidFill>
                <a:effectLst/>
              </a:rPr>
              <a:t> </a:t>
            </a:r>
            <a:r>
              <a:rPr lang="ru-RU" b="0" dirty="0">
                <a:solidFill>
                  <a:srgbClr val="1F497D"/>
                </a:solidFill>
                <a:effectLst/>
              </a:rPr>
              <a:t>в нем. Права распоряжения нет!</a:t>
            </a:r>
            <a:br>
              <a:rPr lang="ru-RU" b="0" dirty="0">
                <a:solidFill>
                  <a:srgbClr val="1F497D"/>
                </a:solidFill>
                <a:effectLst/>
              </a:rPr>
            </a:br>
            <a:endParaRPr lang="ru-RU" b="0" dirty="0">
              <a:solidFill>
                <a:srgbClr val="1F497D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838496271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18211" y="123478"/>
            <a:ext cx="59075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Ограничения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возможности предоставления служебного жилья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1063645"/>
            <a:ext cx="7560840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marR="0" indent="-355600" algn="ctr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2000" dirty="0"/>
              <a:t>Специализированные жилые помещения при наличии свободных (незанятых) жилых помещений предоставляются в пользование работникам организаций,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обеспеченным жилыми помещениями в соответствующем населенном пункте по месту работы</a:t>
            </a:r>
            <a:r>
              <a:rPr lang="ru-RU" sz="2000" dirty="0"/>
              <a:t>.</a:t>
            </a:r>
            <a:br>
              <a:rPr lang="ru-RU" sz="2000" dirty="0"/>
            </a:br>
            <a:endParaRPr lang="ru-RU" sz="2000" dirty="0"/>
          </a:p>
          <a:p>
            <a:pPr marL="355600" indent="-355600" algn="ctr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2000" dirty="0"/>
              <a:t>Служебные жилые помещения или жилые помещения в общежитиях предоставляются работникам </a:t>
            </a:r>
            <a:r>
              <a:rPr lang="ru-RU" sz="2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период их трудовых отношений </a:t>
            </a:r>
            <a:r>
              <a:rPr lang="ru-RU" sz="2000" dirty="0"/>
              <a:t>с организацией.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1550" y="195486"/>
            <a:ext cx="75009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Процедура принятия решения о предоставлении служебного жилого помещения</a:t>
            </a:r>
          </a:p>
          <a:p>
            <a:pPr algn="ctr"/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E54FB9-304F-9F72-CC5F-E779221C62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0"/>
          <a:stretch/>
        </p:blipFill>
        <p:spPr>
          <a:xfrm>
            <a:off x="1588927" y="627534"/>
            <a:ext cx="5966146" cy="299508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DE768BD-CB71-F038-CE30-740731DCCDB5}"/>
              </a:ext>
            </a:extLst>
          </p:cNvPr>
          <p:cNvSpPr txBox="1"/>
          <p:nvPr/>
        </p:nvSpPr>
        <p:spPr>
          <a:xfrm>
            <a:off x="323528" y="3528009"/>
            <a:ext cx="82809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ru-RU" sz="1400" b="0" dirty="0">
                <a:solidFill>
                  <a:srgbClr val="1F497D"/>
                </a:solidFill>
                <a:effectLst/>
              </a:rPr>
              <a:t>Решение о предоставлении специализированного жилого помещения работнику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иной</a:t>
            </a:r>
            <a:r>
              <a:rPr lang="ru-RU" sz="1400" b="0" dirty="0">
                <a:solidFill>
                  <a:srgbClr val="1F497D"/>
                </a:solidFill>
                <a:effectLst/>
              </a:rPr>
              <a:t> организации принимается жилищной комиссией по согласованию с Минобрнауки России. Вопрос о согласовании решения о предоставлении специализированного жилого помещения рассматривается жилищной комиссией Минобрнауки России. Для получения указанного согласия срок принятия решения о предоставлении специализированного жилого помещения продлевается </a:t>
            </a:r>
            <a:r>
              <a:rPr lang="ru-RU" sz="1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более чем на 30 календарных дней</a:t>
            </a:r>
            <a:r>
              <a:rPr lang="ru-RU" sz="1400" b="0" dirty="0">
                <a:solidFill>
                  <a:srgbClr val="1F497D"/>
                </a:solidFill>
                <a:effectLst/>
              </a:rPr>
              <a:t>. 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03239" y="195486"/>
            <a:ext cx="733752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Процедура приема решения о предоставлении служебного жилого помещения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этап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1539" y="838250"/>
            <a:ext cx="8280920" cy="4119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5600" indent="-355600" algn="just"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400" dirty="0"/>
              <a:t>Работник подает на имя руководителя организации-работодателя заявление о предоставлении ему служебного жилого помещения с приложением следующих документов:</a:t>
            </a:r>
          </a:p>
          <a:p>
            <a:pPr marL="355600" indent="-3556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100" dirty="0"/>
              <a:t>письменное согласие на обработку ПД (в свободной форме) в отношении работника и членов его семьи, указанных в заявлении;</a:t>
            </a:r>
          </a:p>
          <a:p>
            <a:pPr marL="355600" indent="-3556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100" dirty="0"/>
              <a:t>копии паспортов работника и членов семьи работника (все листы) + копии свидетельств о заключении (расторжении) брака (при наличии) и свидетельства (свидетельств) о рождении ребенка (детей) (при наличии); </a:t>
            </a:r>
          </a:p>
          <a:p>
            <a:pPr marL="355600" indent="-3556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100" dirty="0"/>
              <a:t>справка кадрового подразделения, содержащая сведения о сроке, на который заключен трудовой договор; </a:t>
            </a:r>
          </a:p>
          <a:p>
            <a:pPr marL="355600" indent="-3556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100" dirty="0"/>
              <a:t>документ, содержащий сведения о количестве лиц, зарегистрированных в жилом помещении по месту жительства работника, а также членов его семьи (при наличии) + копии документов, подтверждающих регистрацию по месту жительства несовершеннолетних членов семьи работника; </a:t>
            </a:r>
          </a:p>
          <a:p>
            <a:pPr marL="355600" indent="-3556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100" dirty="0"/>
              <a:t>выписка из ЕГРН об отсутствии в собственности работника и членов его семьи жилых помещений, расположенных в населенном пункте по месту работы;</a:t>
            </a:r>
          </a:p>
          <a:p>
            <a:pPr marL="355600" indent="-355600"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Font typeface="Calibri" pitchFamily="34" charset="0"/>
              <a:buChar char="•"/>
              <a:tabLst>
                <a:tab pos="355600" algn="l"/>
              </a:tabLst>
            </a:pPr>
            <a:r>
              <a:rPr lang="ru-RU" sz="1100" dirty="0"/>
              <a:t>сведения БТИ на работника и членов его семьи в случаях, когда населенный пункт по месту жительства совпадает с населенным пунктом по месту работы. В иных случаях указанные сведения представлять не требуется. </a:t>
            </a:r>
          </a:p>
          <a:p>
            <a:pPr algn="just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tabLst>
                <a:tab pos="355600" algn="l"/>
              </a:tabLst>
            </a:pPr>
            <a:r>
              <a:rPr lang="ru-RU" sz="1100" b="0" dirty="0">
                <a:effectLst/>
              </a:rPr>
              <a:t>Копии документов представляются с одновременным представлением подлинников или в копиях, заверенных в установленном законодательством Российской Федерации порядке.</a:t>
            </a:r>
            <a:endParaRPr lang="ru-RU" sz="1400" dirty="0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9693" y="195486"/>
            <a:ext cx="84246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Письмо Минобрнауки России от 12.08.2026 №МН-22/2028-ЕГ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 наиболее типичных и значимых нарушениях»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Раздел «Нарушения порядка распоряжения жилыми объектами недвижимого имущества</a:t>
            </a:r>
            <a:r>
              <a:rPr lang="ru-RU" sz="16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3334ECC-E8F0-980E-3D7D-6DA9636B07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869122"/>
              </p:ext>
            </p:extLst>
          </p:nvPr>
        </p:nvGraphicFramePr>
        <p:xfrm>
          <a:off x="35496" y="1131097"/>
          <a:ext cx="9001000" cy="3920732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4067089">
                  <a:extLst>
                    <a:ext uri="{9D8B030D-6E8A-4147-A177-3AD203B41FA5}">
                      <a16:colId xmlns:a16="http://schemas.microsoft.com/office/drawing/2014/main" val="2080073189"/>
                    </a:ext>
                  </a:extLst>
                </a:gridCol>
                <a:gridCol w="4933911">
                  <a:extLst>
                    <a:ext uri="{9D8B030D-6E8A-4147-A177-3AD203B41FA5}">
                      <a16:colId xmlns:a16="http://schemas.microsoft.com/office/drawing/2014/main" val="1975654765"/>
                    </a:ext>
                  </a:extLst>
                </a:gridCol>
              </a:tblGrid>
              <a:tr h="496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Наличие договоров найма жилого помещения, оформленных не по типовому образцу.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>
                          <a:effectLst/>
                        </a:rPr>
                        <a:t>Разработать и локальным нормативным актом утвердить типовые формы договоров найма жилого помещения, соответствующие типовой форме.</a:t>
                      </a:r>
                    </a:p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>
                          <a:effectLst/>
                        </a:rPr>
                        <a:t>Оформить договоры найма жилого помещения в соответствии с требованиями законодательства Российской Федерации.</a:t>
                      </a:r>
                      <a:endParaRPr lang="ru-RU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extLst>
                  <a:ext uri="{0D108BD9-81ED-4DB2-BD59-A6C34878D82A}">
                    <a16:rowId xmlns:a16="http://schemas.microsoft.com/office/drawing/2014/main" val="1848079764"/>
                  </a:ext>
                </a:extLst>
              </a:tr>
              <a:tr h="10167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Безосновательное предоставление специализированных жилых помещений (отсутствие обеспечения полноты документов для рассмотрения такого вопроса; отсутствие решений уполномоченных лиц; обеспеченность жилыми помещениями в соответствующем населенном пункте, заключение договора найма специализированного жилого помещения и проживание в жилом помещении граждан без документов, подтверждающих родственную связь, без взимания платы и др.).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Утвердить Положение о Жилищной комиссии и оформлять решения о предоставлении жилых помещений приказами по организации, издаваемыми на основании протоколов заседаний Жилищной комиссии.</a:t>
                      </a:r>
                    </a:p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Запросить у нанимателей полный комплект документов в соответствии с Порядком.</a:t>
                      </a:r>
                    </a:p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Повторно проанализировать предоставленный комплект документов на предмет наличия оснований для предоставления служебного жилого помещения гражданину.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extLst>
                  <a:ext uri="{0D108BD9-81ED-4DB2-BD59-A6C34878D82A}">
                    <a16:rowId xmlns:a16="http://schemas.microsoft.com/office/drawing/2014/main" val="2816967390"/>
                  </a:ext>
                </a:extLst>
              </a:tr>
              <a:tr h="6003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Распоряжение федеральным имуществом без получения согласия учредителя и собственника федерального имущества:</a:t>
                      </a:r>
                    </a:p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- заключение договоров социального найма с гражданами;</a:t>
                      </a:r>
                    </a:p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- заключение договоров передачи жилой площади в собственность граждан.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Провести внутреннюю проверку, по результатам которой рассмотреть вопрос о возможности привлечения виновных лиц к дисциплинарной ответственности.</a:t>
                      </a:r>
                    </a:p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Принять меры к расторжению незаконно заключенных договоров.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extLst>
                  <a:ext uri="{0D108BD9-81ED-4DB2-BD59-A6C34878D82A}">
                    <a16:rowId xmlns:a16="http://schemas.microsoft.com/office/drawing/2014/main" val="3505475006"/>
                  </a:ext>
                </a:extLst>
              </a:tr>
              <a:tr h="4962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Проживание в жилых помещениях специализированного жилищного фонда лиц, не являющихся работниками или обучающимися.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Провести проверку обстоятельств, послуживших основаниями для заключения договоров найма, по результатам которой принять решения о расторжении и выселении лиц, не имеющих права на проживание в жилых помещениях специализированного жилищного фонда в соответствии с законом.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extLst>
                  <a:ext uri="{0D108BD9-81ED-4DB2-BD59-A6C34878D82A}">
                    <a16:rowId xmlns:a16="http://schemas.microsoft.com/office/drawing/2014/main" val="2217744885"/>
                  </a:ext>
                </a:extLst>
              </a:tr>
              <a:tr h="4442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Отсутствие заключенных договоров найма специализированного жилищного фонда с лицами, проживающими в жилых помещениях.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При наличии правовых оснований заключить договоры найма специализированного жилищного фонда с лицами, проживающими в жилых помещениях, а при их отсутствии - обеспечить выселение данных лиц из жилых помещений (при необходимости в судебном порядке).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extLst>
                  <a:ext uri="{0D108BD9-81ED-4DB2-BD59-A6C34878D82A}">
                    <a16:rowId xmlns:a16="http://schemas.microsoft.com/office/drawing/2014/main" val="3678395242"/>
                  </a:ext>
                </a:extLst>
              </a:tr>
              <a:tr h="3401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Отсутствие решения об отнесении жилых помещений к определенному виду жилых помещений специализированного жилищного фонда.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tc>
                  <a:txBody>
                    <a:bodyPr/>
                    <a:lstStyle/>
                    <a:p>
                      <a:pPr indent="179705" algn="just">
                        <a:lnSpc>
                          <a:spcPct val="115000"/>
                        </a:lnSpc>
                      </a:pPr>
                      <a:r>
                        <a:rPr lang="ru-RU" sz="900" kern="100" dirty="0">
                          <a:effectLst/>
                        </a:rPr>
                        <a:t>Направить в Министерство науки и высшего образования Российской Федерации необходимый комплект документов для включения объектов в специализированный жилищный фонд.</a:t>
                      </a:r>
                      <a:endParaRPr lang="ru-RU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9743" marR="9743" marT="16028" marB="16028"/>
                </a:tc>
                <a:extLst>
                  <a:ext uri="{0D108BD9-81ED-4DB2-BD59-A6C34878D82A}">
                    <a16:rowId xmlns:a16="http://schemas.microsoft.com/office/drawing/2014/main" val="1565253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836090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59713" y="267494"/>
            <a:ext cx="38245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ТИПОВОЙ ДОГОВОР</a:t>
            </a:r>
            <a:b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найма служебного жилого помещения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D7E0E5-35EE-F28A-5E3C-46C4CA66B83A}"/>
              </a:ext>
            </a:extLst>
          </p:cNvPr>
          <p:cNvSpPr txBox="1"/>
          <p:nvPr/>
        </p:nvSpPr>
        <p:spPr>
          <a:xfrm>
            <a:off x="575555" y="852269"/>
            <a:ext cx="7992888" cy="4293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IV. Расторжение и прекращение Договора</a:t>
            </a:r>
            <a:br>
              <a:rPr lang="ru-RU" sz="1300" dirty="0">
                <a:solidFill>
                  <a:srgbClr val="1F497D"/>
                </a:solidFill>
              </a:rPr>
            </a:br>
            <a:endParaRPr lang="ru-RU" sz="1300" dirty="0">
              <a:solidFill>
                <a:srgbClr val="1F497D"/>
              </a:solidFill>
            </a:endParaRPr>
          </a:p>
          <a:p>
            <a:pPr marL="0" marR="0" algn="just">
              <a:spcBef>
                <a:spcPts val="0"/>
              </a:spcBef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15. Наниматель в любое время может расторгнуть настоящий Договор.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16. Настоящий Договор может быть расторгнут в любое время по соглашению сторон.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17. Расторжение настоящего Договора по требованию Наймодателя допускается </a:t>
            </a:r>
            <a:r>
              <a:rPr lang="ru-RU" sz="1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судебном порядке </a:t>
            </a:r>
            <a:r>
              <a:rPr lang="ru-RU" sz="1300" dirty="0">
                <a:solidFill>
                  <a:srgbClr val="1F497D"/>
                </a:solidFill>
              </a:rPr>
              <a:t>в случае: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1) невнесения Нанимателем платы за жилое помещение и (или) коммунальные услуги в течение более 6 месяцев;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2) разрушения или повреждения жилого помещения Нанимателем или членами его семьи;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3) систематического нарушения прав и законных интересов соседей;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4) использования жилого помещения не по назначению.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18. Настоящий Договор прекращается в связи: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1) с утратой (разрушением) жилого помещения;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2) со смертью Нанимателя;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3) с истечением срока трудового договора;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4) с окончанием срока службы;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5) …. </a:t>
            </a:r>
          </a:p>
          <a:p>
            <a:pPr marL="0" marR="0" algn="just">
              <a:spcAft>
                <a:spcPts val="0"/>
              </a:spcAft>
            </a:pPr>
            <a:r>
              <a:rPr lang="ru-RU" sz="1300" dirty="0">
                <a:solidFill>
                  <a:srgbClr val="1F497D"/>
                </a:solidFill>
              </a:rPr>
              <a:t>19. В случае </a:t>
            </a:r>
            <a:r>
              <a:rPr lang="ru-RU" sz="1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расторжения</a:t>
            </a:r>
            <a:r>
              <a:rPr lang="ru-RU" sz="1300" dirty="0">
                <a:solidFill>
                  <a:srgbClr val="1F497D"/>
                </a:solidFill>
              </a:rPr>
              <a:t> или </a:t>
            </a:r>
            <a:r>
              <a:rPr lang="ru-RU" sz="1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прекращения</a:t>
            </a:r>
            <a:r>
              <a:rPr lang="ru-RU" sz="1300" dirty="0">
                <a:solidFill>
                  <a:srgbClr val="1F497D"/>
                </a:solidFill>
              </a:rPr>
              <a:t> настоящего Договора в связи с истечением срока трудового договора … Наниматель и члены его семьи должны освободить жилое помещение. В случае отказа освободить жилое помещение граждане </a:t>
            </a:r>
            <a:r>
              <a:rPr lang="ru-RU" sz="1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подлежат выселению без предоставления другого жилого помещения</a:t>
            </a:r>
            <a:r>
              <a:rPr lang="ru-RU" sz="1300" dirty="0">
                <a:solidFill>
                  <a:srgbClr val="1F497D"/>
                </a:solidFill>
              </a:rPr>
              <a:t>, за исключением случаев, предусмотренных Жилищным кодексом Российской Федерации. </a:t>
            </a:r>
          </a:p>
        </p:txBody>
      </p:sp>
    </p:spTree>
    <p:extLst>
      <p:ext uri="{BB962C8B-B14F-4D97-AF65-F5344CB8AC3E}">
        <p14:creationId xmlns:p14="http://schemas.microsoft.com/office/powerpoint/2010/main" val="1197443251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8870" y="267494"/>
            <a:ext cx="62462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Статья 103 ЖК РФ</a:t>
            </a:r>
          </a:p>
          <a:p>
            <a:pPr algn="ctr"/>
            <a:r>
              <a:rPr lang="ru-RU" sz="1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Выселение граждан из специализированных жилых помещения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D7E0E5-35EE-F28A-5E3C-46C4CA66B83A}"/>
              </a:ext>
            </a:extLst>
          </p:cNvPr>
          <p:cNvSpPr txBox="1"/>
          <p:nvPr/>
        </p:nvSpPr>
        <p:spPr>
          <a:xfrm>
            <a:off x="827584" y="987575"/>
            <a:ext cx="7992888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1F497D"/>
                </a:solidFill>
              </a:rPr>
              <a:t>2. 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 могут быть выселены </a:t>
            </a:r>
            <a:r>
              <a:rPr lang="ru-RU" sz="1600" dirty="0">
                <a:solidFill>
                  <a:srgbClr val="1F497D"/>
                </a:solidFill>
              </a:rPr>
              <a:t>из служебных жилых помещений и жилых помещений в общежитиях 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без предоставления других жилых помещений не являющиеся </a:t>
            </a:r>
            <a:r>
              <a:rPr lang="ru-RU" sz="1600" dirty="0">
                <a:solidFill>
                  <a:srgbClr val="1F497D"/>
                </a:solidFill>
              </a:rPr>
              <a:t>нанимателями жилых помещений по договорам социального найма или членами семьи нанимателя жилого помещения по договору социального найма либо 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собственниками</a:t>
            </a:r>
            <a:r>
              <a:rPr lang="ru-RU" sz="1600" dirty="0">
                <a:solidFill>
                  <a:srgbClr val="1F497D"/>
                </a:solidFill>
              </a:rPr>
              <a:t> жилых помещений или членами семьи собственника жилого помещения </a:t>
            </a:r>
            <a:r>
              <a:rPr lang="ru-RU" sz="1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состоящие на учете в качестве нуждающихся в жилых помещениях</a:t>
            </a:r>
            <a:r>
              <a:rPr lang="ru-RU" sz="1600" dirty="0">
                <a:solidFill>
                  <a:srgbClr val="1F497D"/>
                </a:solidFill>
              </a:rPr>
              <a:t>:</a:t>
            </a:r>
          </a:p>
          <a:p>
            <a:pPr algn="just"/>
            <a:r>
              <a:rPr lang="ru-RU" sz="1600" dirty="0">
                <a:solidFill>
                  <a:srgbClr val="1F497D"/>
                </a:solidFill>
              </a:rPr>
              <a:t>1) …; </a:t>
            </a:r>
          </a:p>
          <a:p>
            <a:pPr algn="just"/>
            <a:r>
              <a:rPr lang="ru-RU" sz="1600" dirty="0">
                <a:solidFill>
                  <a:srgbClr val="1F497D"/>
                </a:solidFill>
              </a:rPr>
              <a:t>2) пенсионеры по старости; </a:t>
            </a:r>
          </a:p>
          <a:p>
            <a:pPr algn="just"/>
            <a:r>
              <a:rPr lang="ru-RU" sz="1600" dirty="0">
                <a:solidFill>
                  <a:srgbClr val="1F497D"/>
                </a:solidFill>
              </a:rPr>
              <a:t>3) члены семьи работника, которому было предоставлено служебное жилое помещение или жилое помещение в общежитии и который умер; </a:t>
            </a:r>
          </a:p>
          <a:p>
            <a:pPr algn="just"/>
            <a:r>
              <a:rPr lang="ru-RU" sz="1600" dirty="0">
                <a:solidFill>
                  <a:srgbClr val="1F497D"/>
                </a:solidFill>
              </a:rPr>
              <a:t>4) инвалиды I или II групп, инвалидность которых наступила вследствие трудового увечья по вине работодателя…. </a:t>
            </a:r>
          </a:p>
          <a:p>
            <a:pPr algn="just"/>
            <a:endParaRPr lang="ru-RU" sz="1600" dirty="0">
              <a:solidFill>
                <a:srgbClr val="1F497D"/>
              </a:solidFill>
            </a:endParaRPr>
          </a:p>
          <a:p>
            <a:r>
              <a:rPr lang="ru-RU" sz="1600" dirty="0">
                <a:solidFill>
                  <a:srgbClr val="1F497D"/>
                </a:solidFill>
              </a:rPr>
              <a:t>Принятие на учет граждан в качестве нуждающихся в жилых помещениях осуществляется органом местного самоуправления (например, постановление Администрации города Екатеринбурга от 26 ноября 2025 года № 2659). </a:t>
            </a:r>
            <a:endParaRPr lang="ru-RU" sz="13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970693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315617" y="2459672"/>
            <a:ext cx="45127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</a:t>
            </a: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2644</TotalTime>
  <Words>1303</Words>
  <Application>Microsoft Office PowerPoint</Application>
  <PresentationFormat>Экран (16:9)</PresentationFormat>
  <Paragraphs>76</Paragraphs>
  <Slides>10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Alexander Sandakov</dc:creator>
  <cp:lastModifiedBy>VVZ</cp:lastModifiedBy>
  <cp:revision>154</cp:revision>
  <dcterms:created xsi:type="dcterms:W3CDTF">2015-08-17T10:09:49Z</dcterms:created>
  <dcterms:modified xsi:type="dcterms:W3CDTF">2026-09-24T04:00:47Z</dcterms:modified>
</cp:coreProperties>
</file>