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7"/>
  </p:notesMasterIdLst>
  <p:sldIdLst>
    <p:sldId id="257" r:id="rId2"/>
    <p:sldId id="323" r:id="rId3"/>
    <p:sldId id="324" r:id="rId4"/>
    <p:sldId id="342" r:id="rId5"/>
    <p:sldId id="321" r:id="rId6"/>
    <p:sldId id="341" r:id="rId7"/>
    <p:sldId id="325" r:id="rId8"/>
    <p:sldId id="327" r:id="rId9"/>
    <p:sldId id="334" r:id="rId10"/>
    <p:sldId id="336" r:id="rId11"/>
    <p:sldId id="344" r:id="rId12"/>
    <p:sldId id="345" r:id="rId13"/>
    <p:sldId id="328" r:id="rId14"/>
    <p:sldId id="329" r:id="rId15"/>
    <p:sldId id="340" r:id="rId16"/>
    <p:sldId id="343" r:id="rId17"/>
    <p:sldId id="331" r:id="rId18"/>
    <p:sldId id="338" r:id="rId19"/>
    <p:sldId id="346" r:id="rId20"/>
    <p:sldId id="337" r:id="rId21"/>
    <p:sldId id="339" r:id="rId22"/>
    <p:sldId id="333" r:id="rId23"/>
    <p:sldId id="332" r:id="rId24"/>
    <p:sldId id="347" r:id="rId25"/>
    <p:sldId id="322" r:id="rId26"/>
  </p:sldIdLst>
  <p:sldSz cx="9144000" cy="6858000" type="screen4x3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1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927AF"/>
    <a:srgbClr val="CCFFFF"/>
    <a:srgbClr val="F3FCFF"/>
    <a:srgbClr val="283AE0"/>
    <a:srgbClr val="DDF7FF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88360" autoAdjust="0"/>
  </p:normalViewPr>
  <p:slideViewPr>
    <p:cSldViewPr showGuides="1">
      <p:cViewPr>
        <p:scale>
          <a:sx n="100" d="100"/>
          <a:sy n="100" d="100"/>
        </p:scale>
        <p:origin x="516" y="-216"/>
      </p:cViewPr>
      <p:guideLst>
        <p:guide orient="horz" pos="2160"/>
        <p:guide pos="281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B471872F-922C-4846-BC84-1247791F8FF4}" type="datetimeFigureOut">
              <a:rPr lang="ru-RU"/>
              <a:t>20.09.2026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/>
            </a:lvl1pPr>
          </a:lstStyle>
          <a:p>
            <a:fld id="{F4082D41-00CA-4A85-AC35-1660A9D433E5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164388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ий образ слайда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Замещающий текст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20778450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082D41-00CA-4A85-AC35-1660A9D433E5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07691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082D41-00CA-4A85-AC35-1660A9D433E5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8077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082D41-00CA-4A85-AC35-1660A9D433E5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7122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082D41-00CA-4A85-AC35-1660A9D433E5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18445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84299B-1F2B-4563-BE5B-AB32AC983BAF}" type="datetimeFigureOut">
              <a:rPr lang="ru-RU"/>
              <a:t>20.09.2026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F92B33-A43F-4C48-BE8A-743A6796CDA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CE27D0-AC65-4120-829E-4CBA2AEB31BD}" type="datetimeFigureOut">
              <a:rPr lang="ru-RU"/>
              <a:t>20.09.2026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F03668-55AA-4BDD-B040-681792C98432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8E3AC4-0518-4CDB-9C85-99C769BBA246}" type="datetimeFigureOut">
              <a:rPr lang="ru-RU"/>
              <a:t>20.09.2026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44DBA9-085B-4255-87D5-5BB85B91D9F0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0B9CF1-8249-4EB1-9A4C-FA49B9214EBC}" type="datetimeFigureOut">
              <a:rPr lang="ru-RU"/>
              <a:t>20.09.2026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EADD5F-ABAE-4BD6-9685-28756E9807A7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9EB414-6817-47DB-8842-07EB718EF4E2}" type="datetimeFigureOut">
              <a:rPr lang="ru-RU"/>
              <a:t>20.09.2026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9FC421-F8AF-4C57-BD99-C9604A95D09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737823-4E15-45D0-B78D-2A0C15629340}" type="datetimeFigureOut">
              <a:rPr lang="ru-RU"/>
              <a:t>20.09.2026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BA1C9F-D5BD-457A-B6CE-FC9999F2C1D1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7FDA5A-796E-4DB4-AB37-C0B85C46143B}" type="datetimeFigureOut">
              <a:rPr lang="ru-RU"/>
              <a:t>20.09.2026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B1D276-3555-42FE-8ACC-B1B0A69F9302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2393A4-494D-4BBD-8AE9-94819B8A1DF8}" type="datetimeFigureOut">
              <a:rPr lang="ru-RU"/>
              <a:t>20.09.2026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34A745-5400-401E-9617-0D487D5051A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86F42B-8295-4D8D-9392-25D36CC25B1E}" type="datetimeFigureOut">
              <a:rPr lang="ru-RU"/>
              <a:t>20.09.2026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72F49A-A29A-4D11-A302-EE03065CE7B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58EA56-091C-4588-966E-3D0A68930C67}" type="datetimeFigureOut">
              <a:rPr lang="ru-RU"/>
              <a:t>20.09.2026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BAD1A3-5E09-4315-A2D9-2A3C9E6A9243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973A1C-F605-4C4F-9D00-04ED0104C09F}" type="datetimeFigureOut">
              <a:rPr lang="ru-RU"/>
              <a:t>20.09.2026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407354-CAEB-4B7C-BB20-B211F5A27FA2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>
  <p:cSld name="Заголовок и два объекта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C47255-3122-418C-A3E9-0AEA27B7DA8F}" type="datetime4">
              <a:rPr lang="en-US"/>
              <a:t>September 20, 2026</a:t>
            </a:fld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A.Chupyra    IWAA08,   KEK  Tsukuba,  February 11-15, 2008  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E668DB-BCC4-446A-8799-305F8B7A68D8}" type="slidenum">
              <a:rPr lang="ru-RU" altLang="ru-RU"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AE6C6B-53F5-40FD-9A3A-D6A684A3AE4D}" type="datetime4">
              <a:rPr lang="en-US"/>
              <a:t>September 20, 2026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A.Chupyra    IWAA08,   KEK  Tsukuba,  February 11-15, 2008  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7248B3-1944-495B-A8E0-A904B6102DAF}" type="slidenum">
              <a:rPr lang="ru-RU" altLang="ru-RU"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657C14C-7103-49AF-82F6-EDF2D8F97DA8}" type="datetime4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September 20, 2026</a:t>
            </a:fld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A.Chupyra    IWAA08,   KEK  Tsukuba,  February 11-15, 2008  </a:t>
            </a:r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dirty="0">
                <a:latin typeface="Arial" panose="020B0604020202020204" pitchFamily="34" charset="0"/>
              </a:rPr>
              <a:t>‹#›</a:t>
            </a:fld>
            <a:endParaRPr 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F7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EB7E345-6FE1-477E-B1CE-07C8F302A272}" type="datetimeFigureOut">
              <a:rPr lang="ru-RU"/>
              <a:t>20.09.2026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DD9DF57C-0C60-41C3-A68A-19E5739A6A7D}" type="slidenum">
              <a:rPr lang="ru-RU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image" Target="../media/image4.pn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g"/><Relationship Id="rId4" Type="http://schemas.openxmlformats.org/officeDocument/2006/relationships/image" Target="../media/image1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7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image" Target="../media/image15.jpg"/><Relationship Id="rId4" Type="http://schemas.openxmlformats.org/officeDocument/2006/relationships/image" Target="../media/image1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ctrTitle"/>
          </p:nvPr>
        </p:nvSpPr>
        <p:spPr>
          <a:xfrm>
            <a:off x="611560" y="1268720"/>
            <a:ext cx="8064896" cy="3983787"/>
          </a:xfrm>
        </p:spPr>
        <p:txBody>
          <a:bodyPr/>
          <a:lstStyle/>
          <a:p>
            <a:r>
              <a:rPr lang="ru-RU" sz="3600" b="1" cap="all" dirty="0" smtClean="0">
                <a:solidFill>
                  <a:srgbClr val="0070C0"/>
                </a:solidFill>
              </a:rPr>
              <a:t>УКРЕПЛЕНИЕ СОЦИАЛЬНОГО ПАРТНЕРСТВА В НАУЧНОЙ ОРГАНИЗАЦИИ НА ПРИМЕРЕ КОЛЛЕКТИВНОГО ДОГОВОРА МЕЖДУ ИНСТИТУТОМ ЯДЕРНОЙ ФИЗИКИ СО РАН И ПРОФСОЮЗНОЙ ОРГАНИЗАЦИЕЙ РАБОТНИКОВ ИНСТИТУТА</a:t>
            </a:r>
            <a:endParaRPr lang="ru-RU" sz="3600" b="1" cap="all" dirty="0">
              <a:solidFill>
                <a:srgbClr val="0070C0"/>
              </a:solidFill>
            </a:endParaRPr>
          </a:p>
        </p:txBody>
      </p:sp>
      <p:sp>
        <p:nvSpPr>
          <p:cNvPr id="3075" name="TextBox 5"/>
          <p:cNvSpPr txBox="1">
            <a:spLocks noChangeArrowheads="1"/>
          </p:cNvSpPr>
          <p:nvPr/>
        </p:nvSpPr>
        <p:spPr bwMode="auto">
          <a:xfrm>
            <a:off x="2411760" y="5510491"/>
            <a:ext cx="4175125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 eaLnBrk="1" hangingPunct="1"/>
            <a:r>
              <a:rPr lang="ru-RU" sz="2400" dirty="0" smtClean="0"/>
              <a:t>А.Г</a:t>
            </a:r>
            <a:r>
              <a:rPr lang="ru-RU" sz="2400" dirty="0"/>
              <a:t>. </a:t>
            </a:r>
            <a:r>
              <a:rPr lang="ru-RU" sz="2400" dirty="0" smtClean="0"/>
              <a:t>Чупыра</a:t>
            </a:r>
            <a:endParaRPr lang="ru-RU" sz="2400" dirty="0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6092825"/>
            <a:ext cx="730885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0" y="6165850"/>
            <a:ext cx="8388350" cy="0"/>
          </a:xfrm>
          <a:prstGeom prst="line">
            <a:avLst/>
          </a:prstGeom>
          <a:ln w="317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251520" y="6286520"/>
            <a:ext cx="83529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/>
            <a:r>
              <a:rPr lang="en-US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XXXI</a:t>
            </a: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Ассамблея Профсоюза работников РАН, Екатеринбург 2026 г.</a:t>
            </a:r>
            <a:endParaRPr lang="ru-RU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8272" y="44625"/>
            <a:ext cx="1870880" cy="106931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06770"/>
            <a:ext cx="1656184" cy="91752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0192" y="332656"/>
            <a:ext cx="4029001" cy="5687145"/>
          </a:xfrm>
          <a:prstGeom prst="rect">
            <a:avLst/>
          </a:prstGeom>
        </p:spPr>
      </p:pic>
      <p:sp>
        <p:nvSpPr>
          <p:cNvPr id="3074" name="Заголовок 1"/>
          <p:cNvSpPr>
            <a:spLocks noGrp="1"/>
          </p:cNvSpPr>
          <p:nvPr>
            <p:ph type="ctrTitle"/>
          </p:nvPr>
        </p:nvSpPr>
        <p:spPr>
          <a:xfrm flipV="1">
            <a:off x="899592" y="461901"/>
            <a:ext cx="7704856" cy="407266"/>
          </a:xfrm>
        </p:spPr>
        <p:txBody>
          <a:bodyPr/>
          <a:lstStyle/>
          <a:p>
            <a:endParaRPr lang="ru-RU" sz="3600" b="1" cap="all" dirty="0">
              <a:solidFill>
                <a:srgbClr val="0070C0"/>
              </a:solidFill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6092825"/>
            <a:ext cx="730885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0" y="6165850"/>
            <a:ext cx="8388350" cy="0"/>
          </a:xfrm>
          <a:prstGeom prst="line">
            <a:avLst/>
          </a:prstGeom>
          <a:ln w="317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251520" y="6286520"/>
            <a:ext cx="83529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/>
            <a:r>
              <a:rPr lang="en-US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XXXI</a:t>
            </a: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Ассамблея Профсоюза работников РАН, Екатеринбург 2026 г.</a:t>
            </a:r>
            <a:endParaRPr lang="ru-RU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8272" y="44625"/>
            <a:ext cx="1870880" cy="106931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06770"/>
            <a:ext cx="1656184" cy="91752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ctrTitle"/>
          </p:nvPr>
        </p:nvSpPr>
        <p:spPr>
          <a:xfrm>
            <a:off x="2843808" y="351388"/>
            <a:ext cx="4176464" cy="694522"/>
          </a:xfrm>
        </p:spPr>
        <p:txBody>
          <a:bodyPr/>
          <a:lstStyle/>
          <a:p>
            <a:pPr algn="l"/>
            <a:r>
              <a:rPr lang="ru-RU" sz="2000" b="1" dirty="0" smtClean="0"/>
              <a:t>			</a:t>
            </a:r>
            <a:r>
              <a:rPr lang="ru-RU" sz="2400" b="1" dirty="0" smtClean="0"/>
              <a:t>Содержание</a:t>
            </a:r>
            <a:r>
              <a:rPr lang="ru-RU" sz="2000" dirty="0"/>
              <a:t/>
            </a:r>
            <a:br>
              <a:rPr lang="ru-RU" sz="2000" dirty="0"/>
            </a:br>
            <a:endParaRPr lang="ru-RU" sz="1600" b="1" cap="all" dirty="0">
              <a:solidFill>
                <a:srgbClr val="0070C0"/>
              </a:solidFill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6092825"/>
            <a:ext cx="730885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0" y="6165850"/>
            <a:ext cx="8388350" cy="0"/>
          </a:xfrm>
          <a:prstGeom prst="line">
            <a:avLst/>
          </a:prstGeom>
          <a:ln w="317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251520" y="6286520"/>
            <a:ext cx="83529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/>
            <a:r>
              <a:rPr lang="en-US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XXXI</a:t>
            </a: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Ассамблея Профсоюза работников РАН, Екатеринбург 2026 г.</a:t>
            </a:r>
            <a:endParaRPr lang="ru-RU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850" y="18477"/>
            <a:ext cx="1870880" cy="106931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33746"/>
            <a:ext cx="1656184" cy="91752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39552" y="1412776"/>
            <a:ext cx="8424936" cy="4486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b="1" dirty="0"/>
              <a:t>ГЛАВА </a:t>
            </a:r>
            <a:r>
              <a:rPr lang="ru-RU" sz="1600" b="1" dirty="0" smtClean="0"/>
              <a:t>1. </a:t>
            </a:r>
            <a:r>
              <a:rPr lang="ru-RU" sz="1600" b="1" dirty="0"/>
              <a:t>Общие положения</a:t>
            </a:r>
            <a:r>
              <a:rPr lang="ru-RU" sz="1600" dirty="0"/>
              <a:t/>
            </a:r>
            <a:br>
              <a:rPr lang="ru-RU" sz="1600" dirty="0"/>
            </a:br>
            <a:r>
              <a:rPr lang="ru-RU" sz="1600" b="1" dirty="0" smtClean="0"/>
              <a:t>ГЛАВА 2. </a:t>
            </a:r>
            <a:r>
              <a:rPr lang="ru-RU" sz="1600" b="1" dirty="0"/>
              <a:t>Оплата труда и материальное стимулирование</a:t>
            </a: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 smtClean="0"/>
              <a:t>ГЛАВА 3. </a:t>
            </a:r>
            <a:r>
              <a:rPr lang="ru-RU" sz="1600" dirty="0"/>
              <a:t>Подготовка, переподготовка, повышение квалификации</a:t>
            </a:r>
            <a:br>
              <a:rPr lang="ru-RU" sz="1600" dirty="0"/>
            </a:br>
            <a:r>
              <a:rPr lang="ru-RU" sz="1600" dirty="0" smtClean="0"/>
              <a:t>ГЛАВА 4. </a:t>
            </a:r>
            <a:r>
              <a:rPr lang="ru-RU" sz="1600" dirty="0"/>
              <a:t>Охрана труда</a:t>
            </a:r>
            <a:br>
              <a:rPr lang="ru-RU" sz="1600" dirty="0"/>
            </a:br>
            <a:r>
              <a:rPr lang="ru-RU" sz="1600" b="1" dirty="0" smtClean="0"/>
              <a:t>ГЛАВА 5. </a:t>
            </a:r>
            <a:r>
              <a:rPr lang="ru-RU" sz="1600" b="1" dirty="0"/>
              <a:t>Социальная поддержка работников</a:t>
            </a:r>
            <a:br>
              <a:rPr lang="ru-RU" sz="1600" b="1" dirty="0"/>
            </a:br>
            <a:r>
              <a:rPr lang="ru-RU" sz="1600" b="1" dirty="0" smtClean="0"/>
              <a:t>ГЛАВА 6. </a:t>
            </a:r>
            <a:r>
              <a:rPr lang="ru-RU" sz="1600" b="1" dirty="0"/>
              <a:t>Вопросы соцкультбыта</a:t>
            </a:r>
            <a:br>
              <a:rPr lang="ru-RU" sz="1600" b="1" dirty="0"/>
            </a:br>
            <a:r>
              <a:rPr lang="ru-RU" sz="1600" dirty="0" smtClean="0"/>
              <a:t>ГЛАВА 7. </a:t>
            </a:r>
            <a:r>
              <a:rPr lang="ru-RU" sz="1600" dirty="0"/>
              <a:t>Молодежная политика</a:t>
            </a:r>
            <a:br>
              <a:rPr lang="ru-RU" sz="1600" dirty="0"/>
            </a:br>
            <a:r>
              <a:rPr lang="ru-RU" sz="1600" dirty="0" smtClean="0"/>
              <a:t>ГЛАВА 8. </a:t>
            </a:r>
            <a:r>
              <a:rPr lang="ru-RU" sz="1600" dirty="0"/>
              <a:t>Улучшение жилищных условий работников</a:t>
            </a:r>
            <a:br>
              <a:rPr lang="ru-RU" sz="1600" dirty="0"/>
            </a:br>
            <a:r>
              <a:rPr lang="ru-RU" sz="1600" dirty="0" smtClean="0"/>
              <a:t>ГЛАВА 9. </a:t>
            </a:r>
            <a:r>
              <a:rPr lang="ru-RU" sz="1600" dirty="0"/>
              <a:t>Гарантии прав Профкома</a:t>
            </a:r>
            <a:r>
              <a:rPr lang="en-US" sz="1600" dirty="0"/>
              <a:t/>
            </a:r>
            <a:br>
              <a:rPr lang="en-US" sz="1600" dirty="0"/>
            </a:br>
            <a:r>
              <a:rPr lang="ru-RU" sz="1600" dirty="0" smtClean="0"/>
              <a:t>Приложения.</a:t>
            </a:r>
            <a:endParaRPr lang="en-US" sz="1600" dirty="0" smtClean="0"/>
          </a:p>
          <a:p>
            <a:pPr>
              <a:lnSpc>
                <a:spcPct val="150000"/>
              </a:lnSpc>
            </a:pPr>
            <a:r>
              <a:rPr lang="ru-RU" sz="1600" dirty="0" smtClean="0"/>
              <a:t>Положение </a:t>
            </a:r>
            <a:r>
              <a:rPr lang="ru-RU" sz="1600" dirty="0"/>
              <a:t>о предоставлении материальной помощи </a:t>
            </a:r>
            <a:r>
              <a:rPr lang="ru-RU" sz="1600" dirty="0" smtClean="0"/>
              <a:t>работникам</a:t>
            </a:r>
            <a:r>
              <a:rPr lang="en-US" sz="1600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ru-RU" sz="1600" dirty="0"/>
              <a:t>Положение о предоставлении путевок на лечение и </a:t>
            </a:r>
            <a:r>
              <a:rPr lang="ru-RU" sz="1600" dirty="0" smtClean="0"/>
              <a:t>отдых</a:t>
            </a:r>
            <a:r>
              <a:rPr lang="en-US" sz="1600" dirty="0"/>
              <a:t>.</a:t>
            </a: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ctrTitle"/>
          </p:nvPr>
        </p:nvSpPr>
        <p:spPr>
          <a:xfrm>
            <a:off x="611560" y="111679"/>
            <a:ext cx="8208912" cy="864095"/>
          </a:xfrm>
        </p:spPr>
        <p:txBody>
          <a:bodyPr/>
          <a:lstStyle/>
          <a:p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ru-RU" sz="1800" b="1" dirty="0" smtClean="0"/>
              <a:t>ГЛАВА </a:t>
            </a:r>
            <a:r>
              <a:rPr lang="ru-RU" sz="1800" b="1" dirty="0"/>
              <a:t>1</a:t>
            </a:r>
            <a:br>
              <a:rPr lang="ru-RU" sz="1800" b="1" dirty="0"/>
            </a:br>
            <a:r>
              <a:rPr lang="ru-RU" sz="1800" b="1" dirty="0"/>
              <a:t>Общие положения</a:t>
            </a:r>
            <a:r>
              <a:rPr lang="en-US" sz="1800" b="1" dirty="0" smtClean="0"/>
              <a:t/>
            </a:r>
            <a:br>
              <a:rPr lang="en-US" sz="1800" b="1" dirty="0" smtClean="0"/>
            </a:br>
            <a:r>
              <a:rPr lang="en-US" sz="1800" dirty="0"/>
              <a:t/>
            </a:r>
            <a:br>
              <a:rPr lang="en-US" sz="1800" dirty="0"/>
            </a:br>
            <a:endParaRPr lang="ru-RU" sz="1800" b="1" cap="all" dirty="0">
              <a:solidFill>
                <a:srgbClr val="0070C0"/>
              </a:solidFill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6092825"/>
            <a:ext cx="730885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0" y="6165850"/>
            <a:ext cx="8388350" cy="0"/>
          </a:xfrm>
          <a:prstGeom prst="line">
            <a:avLst/>
          </a:prstGeom>
          <a:ln w="317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251520" y="6286520"/>
            <a:ext cx="83529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/>
            <a:r>
              <a:rPr lang="en-US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XXXI</a:t>
            </a: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Ассамблея Профсоюза работников РАН, Екатеринбург 2026 г.</a:t>
            </a:r>
            <a:endParaRPr lang="ru-RU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20" y="0"/>
            <a:ext cx="1800302" cy="102897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84963"/>
            <a:ext cx="1656184" cy="91752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95536" y="1704584"/>
            <a:ext cx="8208912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dirty="0" smtClean="0"/>
              <a:t>1. </a:t>
            </a:r>
            <a:r>
              <a:rPr lang="ru-RU" sz="1600" dirty="0" smtClean="0"/>
              <a:t>Настоящий </a:t>
            </a:r>
            <a:r>
              <a:rPr lang="ru-RU" sz="1600" dirty="0"/>
              <a:t>Коллективный договор является правовым актом, </a:t>
            </a:r>
            <a:r>
              <a:rPr lang="ru-RU" sz="1600" dirty="0" smtClean="0"/>
              <a:t>регулирующим</a:t>
            </a:r>
            <a:r>
              <a:rPr lang="en-US" sz="1600" dirty="0" smtClean="0"/>
              <a:t> </a:t>
            </a:r>
            <a:r>
              <a:rPr lang="ru-RU" sz="1600" dirty="0" smtClean="0"/>
              <a:t>социально-трудовые </a:t>
            </a:r>
            <a:r>
              <a:rPr lang="ru-RU" sz="1600" dirty="0"/>
              <a:t>отношения в Федеральном государственном бюджетном учреждения </a:t>
            </a:r>
            <a:r>
              <a:rPr lang="ru-RU" sz="1600" dirty="0" smtClean="0"/>
              <a:t>науки</a:t>
            </a:r>
            <a:r>
              <a:rPr lang="en-US" sz="1600" dirty="0" smtClean="0"/>
              <a:t> </a:t>
            </a:r>
            <a:r>
              <a:rPr lang="ru-RU" sz="1600" dirty="0" smtClean="0"/>
              <a:t>Институте </a:t>
            </a:r>
            <a:r>
              <a:rPr lang="ru-RU" sz="1600" dirty="0"/>
              <a:t>ядерной физики им. Г.И. </a:t>
            </a:r>
            <a:r>
              <a:rPr lang="ru-RU" sz="1600" dirty="0" err="1"/>
              <a:t>Будкера</a:t>
            </a:r>
            <a:r>
              <a:rPr lang="ru-RU" sz="1600" dirty="0"/>
              <a:t> Сибирского отделения Российской академии </a:t>
            </a:r>
            <a:r>
              <a:rPr lang="ru-RU" sz="1600" dirty="0" smtClean="0"/>
              <a:t>наук</a:t>
            </a:r>
            <a:r>
              <a:rPr lang="en-US" sz="1600" dirty="0" smtClean="0"/>
              <a:t> </a:t>
            </a:r>
            <a:r>
              <a:rPr lang="ru-RU" sz="1600" dirty="0" smtClean="0"/>
              <a:t>(далее </a:t>
            </a:r>
            <a:r>
              <a:rPr lang="ru-RU" sz="1600" dirty="0"/>
              <a:t>- Институт или ИЯФ СО РАН) и устанавливающим </a:t>
            </a:r>
            <a:r>
              <a:rPr lang="ru-RU" sz="1600" b="1" dirty="0"/>
              <a:t>взаимные обязательства </a:t>
            </a:r>
            <a:r>
              <a:rPr lang="ru-RU" sz="1600" dirty="0" smtClean="0"/>
              <a:t>между</a:t>
            </a:r>
            <a:r>
              <a:rPr lang="en-US" sz="1600" dirty="0" smtClean="0"/>
              <a:t> </a:t>
            </a:r>
            <a:r>
              <a:rPr lang="ru-RU" sz="1600" dirty="0" smtClean="0"/>
              <a:t>работниками </a:t>
            </a:r>
            <a:r>
              <a:rPr lang="ru-RU" sz="1600" dirty="0"/>
              <a:t>и работодателем в лице их представителей</a:t>
            </a:r>
            <a:r>
              <a:rPr lang="ru-RU" sz="1600" dirty="0" smtClean="0"/>
              <a:t>.</a:t>
            </a:r>
          </a:p>
          <a:p>
            <a:pPr algn="just"/>
            <a:endParaRPr lang="ru-RU" sz="1600" dirty="0" smtClean="0"/>
          </a:p>
          <a:p>
            <a:r>
              <a:rPr lang="ru-RU" sz="1600" b="1" dirty="0" smtClean="0"/>
              <a:t>3. </a:t>
            </a:r>
            <a:r>
              <a:rPr lang="ru-RU" sz="1600" dirty="0"/>
              <a:t>Предметом настоящего Коллективного договора являются </a:t>
            </a:r>
            <a:r>
              <a:rPr lang="ru-RU" sz="1600" b="1" dirty="0"/>
              <a:t>взаимные обязательства</a:t>
            </a:r>
          </a:p>
          <a:p>
            <a:r>
              <a:rPr lang="ru-RU" sz="1600" dirty="0"/>
              <a:t>Сторон по вопросам условий труда, в том числе оплаты труда, занятости, переобучения, </a:t>
            </a:r>
            <a:r>
              <a:rPr lang="ru-RU" sz="1600" dirty="0" smtClean="0"/>
              <a:t>условий увольнения </a:t>
            </a:r>
            <a:r>
              <a:rPr lang="ru-RU" sz="1600" dirty="0"/>
              <a:t>работников, улучшения условий и охраны труда, социальных гарантий и </a:t>
            </a:r>
            <a:r>
              <a:rPr lang="ru-RU" sz="1600" dirty="0" smtClean="0"/>
              <a:t>другим вопросам</a:t>
            </a:r>
            <a:r>
              <a:rPr lang="ru-RU" sz="1600" dirty="0"/>
              <a:t>, определенными Сторонами</a:t>
            </a:r>
            <a:r>
              <a:rPr lang="ru-RU" sz="1600" dirty="0" smtClean="0"/>
              <a:t>.</a:t>
            </a:r>
          </a:p>
          <a:p>
            <a:endParaRPr lang="ru-RU" sz="1600" b="1" dirty="0" smtClean="0"/>
          </a:p>
          <a:p>
            <a:r>
              <a:rPr lang="ru-RU" sz="1600" b="1" dirty="0" smtClean="0"/>
              <a:t>7</a:t>
            </a:r>
            <a:r>
              <a:rPr lang="ru-RU" sz="1600" b="1" dirty="0"/>
              <a:t>. </a:t>
            </a:r>
            <a:r>
              <a:rPr lang="ru-RU" sz="1600" dirty="0"/>
              <a:t>Контроль за выполнением Коллективного договора осуществляют обе Стороны.</a:t>
            </a:r>
          </a:p>
          <a:p>
            <a:r>
              <a:rPr lang="ru-RU" sz="1600" dirty="0"/>
              <a:t>Стороны 1 раз в год отчитываются о выполнении Коллективного договора на конференции</a:t>
            </a:r>
          </a:p>
          <a:p>
            <a:r>
              <a:rPr lang="ru-RU" sz="1600" dirty="0"/>
              <a:t>трудового коллектива либо на расширенном совместном заседании Работодателя и Профкома</a:t>
            </a:r>
            <a:r>
              <a:rPr lang="ru-RU" sz="1600" dirty="0" smtClean="0"/>
              <a:t>.</a:t>
            </a:r>
          </a:p>
          <a:p>
            <a:r>
              <a:rPr lang="en-US" sz="1600" dirty="0"/>
              <a:t/>
            </a:r>
            <a:br>
              <a:rPr lang="en-US" sz="1600" dirty="0"/>
            </a:b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ctrTitle"/>
          </p:nvPr>
        </p:nvSpPr>
        <p:spPr>
          <a:xfrm>
            <a:off x="611560" y="111679"/>
            <a:ext cx="8208912" cy="864095"/>
          </a:xfrm>
        </p:spPr>
        <p:txBody>
          <a:bodyPr/>
          <a:lstStyle/>
          <a:p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ru-RU" sz="1800" b="1" dirty="0" smtClean="0"/>
              <a:t>ГЛАВА </a:t>
            </a:r>
            <a:r>
              <a:rPr lang="ru-RU" sz="1800" b="1" dirty="0"/>
              <a:t>1</a:t>
            </a:r>
            <a:br>
              <a:rPr lang="ru-RU" sz="1800" b="1" dirty="0"/>
            </a:br>
            <a:r>
              <a:rPr lang="ru-RU" sz="1800" b="1" dirty="0"/>
              <a:t>Общие положения</a:t>
            </a:r>
            <a:r>
              <a:rPr lang="en-US" sz="1800" b="1" dirty="0" smtClean="0"/>
              <a:t/>
            </a:r>
            <a:br>
              <a:rPr lang="en-US" sz="1800" b="1" dirty="0" smtClean="0"/>
            </a:br>
            <a:r>
              <a:rPr lang="en-US" sz="1800" dirty="0"/>
              <a:t/>
            </a:r>
            <a:br>
              <a:rPr lang="en-US" sz="1800" dirty="0"/>
            </a:br>
            <a:endParaRPr lang="ru-RU" sz="1800" b="1" cap="all" dirty="0">
              <a:solidFill>
                <a:srgbClr val="0070C0"/>
              </a:solidFill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6092825"/>
            <a:ext cx="730885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0" y="6165850"/>
            <a:ext cx="8388350" cy="0"/>
          </a:xfrm>
          <a:prstGeom prst="line">
            <a:avLst/>
          </a:prstGeom>
          <a:ln w="317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251520" y="6286520"/>
            <a:ext cx="83529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/>
            <a:r>
              <a:rPr lang="en-US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XXXI</a:t>
            </a: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Ассамблея Профсоюза работников РАН, Екатеринбург 2026 г.</a:t>
            </a:r>
            <a:endParaRPr lang="ru-RU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20" y="0"/>
            <a:ext cx="1800302" cy="102897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84963"/>
            <a:ext cx="1656184" cy="91752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67544" y="1484784"/>
            <a:ext cx="820891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ru-RU" sz="1600" b="1" dirty="0" smtClean="0"/>
          </a:p>
          <a:p>
            <a:r>
              <a:rPr lang="ru-RU" sz="1600" b="1" dirty="0" smtClean="0"/>
              <a:t>8</a:t>
            </a:r>
            <a:r>
              <a:rPr lang="ru-RU" sz="1600" b="1" dirty="0"/>
              <a:t>. </a:t>
            </a:r>
            <a:r>
              <a:rPr lang="ru-RU" sz="1600" dirty="0"/>
              <a:t>Для рассмотрения индивидуальных трудовых споров работников с Работодателем по</a:t>
            </a:r>
          </a:p>
          <a:p>
            <a:pPr algn="just"/>
            <a:r>
              <a:rPr lang="ru-RU" sz="1600" dirty="0"/>
              <a:t>вопросам применения Коллективного договора, трудового договора (в </a:t>
            </a:r>
            <a:r>
              <a:rPr lang="ru-RU" sz="1600" dirty="0" err="1"/>
              <a:t>т.ч</a:t>
            </a:r>
            <a:r>
              <a:rPr lang="ru-RU" sz="1600" dirty="0"/>
              <a:t>. об установлении </a:t>
            </a:r>
            <a:r>
              <a:rPr lang="ru-RU" sz="1600" dirty="0" smtClean="0"/>
              <a:t>или изменении </a:t>
            </a:r>
            <a:r>
              <a:rPr lang="ru-RU" sz="1600" dirty="0"/>
              <a:t>индивидуальных условий труда), законов и иных нормативных актов, </a:t>
            </a:r>
            <a:r>
              <a:rPr lang="ru-RU" sz="1600" dirty="0" smtClean="0"/>
              <a:t>содержащих нормы </a:t>
            </a:r>
            <a:r>
              <a:rPr lang="ru-RU" sz="1600" dirty="0"/>
              <a:t>трудового права, создается Комиссия по трудовым спорам.</a:t>
            </a:r>
          </a:p>
          <a:p>
            <a:endParaRPr lang="ru-RU" sz="1600" dirty="0" smtClean="0"/>
          </a:p>
          <a:p>
            <a:r>
              <a:rPr lang="ru-RU" sz="1600" dirty="0" smtClean="0"/>
              <a:t>Состав </a:t>
            </a:r>
            <a:r>
              <a:rPr lang="ru-RU" sz="1600" dirty="0"/>
              <a:t>Комиссии по трудовым спорам: четыре представителя работников, избираемых на</a:t>
            </a:r>
          </a:p>
          <a:p>
            <a:pPr algn="just"/>
            <a:r>
              <a:rPr lang="ru-RU" sz="1600" dirty="0"/>
              <a:t>конференции трудового коллектива или делегируемых Профкомом с последующим </a:t>
            </a:r>
            <a:r>
              <a:rPr lang="ru-RU" sz="1600" dirty="0" smtClean="0"/>
              <a:t>утверждением на </a:t>
            </a:r>
            <a:r>
              <a:rPr lang="ru-RU" sz="1600" dirty="0"/>
              <a:t>конференции трудового коллектива, и четыре назначенных Работодателем должностных лица:</a:t>
            </a:r>
          </a:p>
          <a:p>
            <a:r>
              <a:rPr lang="ru-RU" sz="1600" dirty="0"/>
              <a:t>начальник Юридического отдела, </a:t>
            </a:r>
            <a:endParaRPr lang="ru-RU" sz="1600" dirty="0" smtClean="0"/>
          </a:p>
          <a:p>
            <a:r>
              <a:rPr lang="ru-RU" sz="1600" dirty="0" smtClean="0"/>
              <a:t>начальник </a:t>
            </a:r>
            <a:r>
              <a:rPr lang="ru-RU" sz="1600" dirty="0"/>
              <a:t>Отдела кадров, </a:t>
            </a:r>
            <a:endParaRPr lang="ru-RU" sz="1600" dirty="0" smtClean="0"/>
          </a:p>
          <a:p>
            <a:r>
              <a:rPr lang="ru-RU" sz="1600" dirty="0" smtClean="0"/>
              <a:t>начальник Планово-экономического отдела</a:t>
            </a:r>
            <a:r>
              <a:rPr lang="ru-RU" sz="1600" dirty="0"/>
              <a:t>, </a:t>
            </a:r>
            <a:endParaRPr lang="ru-RU" sz="1600" dirty="0" smtClean="0"/>
          </a:p>
          <a:p>
            <a:r>
              <a:rPr lang="ru-RU" sz="1600" dirty="0" smtClean="0"/>
              <a:t>заместитель </a:t>
            </a:r>
            <a:r>
              <a:rPr lang="ru-RU" sz="1600" dirty="0"/>
              <a:t>директора - главный инженер.</a:t>
            </a:r>
            <a:r>
              <a:rPr lang="en-US" sz="1600" dirty="0"/>
              <a:t/>
            </a:r>
            <a:br>
              <a:rPr lang="en-US" sz="1600" dirty="0"/>
            </a:b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ctrTitle"/>
          </p:nvPr>
        </p:nvSpPr>
        <p:spPr>
          <a:xfrm>
            <a:off x="611560" y="111679"/>
            <a:ext cx="8208912" cy="864095"/>
          </a:xfrm>
        </p:spPr>
        <p:txBody>
          <a:bodyPr/>
          <a:lstStyle/>
          <a:p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ru-RU" sz="1800" b="1" dirty="0" smtClean="0"/>
              <a:t>ГЛАВА 2 </a:t>
            </a:r>
            <a:r>
              <a:rPr lang="en-US" sz="1800" b="1" dirty="0" smtClean="0"/>
              <a:t/>
            </a:r>
            <a:br>
              <a:rPr lang="en-US" sz="1800" b="1" dirty="0" smtClean="0"/>
            </a:br>
            <a:r>
              <a:rPr lang="ru-RU" sz="1800" b="1" dirty="0" smtClean="0"/>
              <a:t>Оплата труда и материальное стимулирование</a:t>
            </a: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/>
              <a:t/>
            </a:r>
            <a:br>
              <a:rPr lang="en-US" sz="1800" dirty="0"/>
            </a:br>
            <a:endParaRPr lang="ru-RU" sz="1800" b="1" cap="all" dirty="0">
              <a:solidFill>
                <a:srgbClr val="0070C0"/>
              </a:solidFill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6092825"/>
            <a:ext cx="730885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0" y="6165850"/>
            <a:ext cx="8388350" cy="0"/>
          </a:xfrm>
          <a:prstGeom prst="line">
            <a:avLst/>
          </a:prstGeom>
          <a:ln w="317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251520" y="6286520"/>
            <a:ext cx="83529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/>
            <a:r>
              <a:rPr lang="en-US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XXXI</a:t>
            </a: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Ассамблея Профсоюза работников РАН, Екатеринбург 2026 г.</a:t>
            </a:r>
            <a:endParaRPr lang="ru-RU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20" y="0"/>
            <a:ext cx="1800302" cy="102897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84963"/>
            <a:ext cx="1656184" cy="91752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67544" y="1196544"/>
            <a:ext cx="8208912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Основные условия оплаты труда работников и условия их изменения определяются</a:t>
            </a:r>
            <a:br>
              <a:rPr lang="ru-RU" sz="1600" dirty="0"/>
            </a:br>
            <a:r>
              <a:rPr lang="ru-RU" sz="1600" dirty="0"/>
              <a:t>трудовым договором, </a:t>
            </a:r>
            <a:r>
              <a:rPr lang="ru-RU" sz="1600" b="1" dirty="0"/>
              <a:t>Положением об оплате труда работников ИЯФ СО РАН</a:t>
            </a:r>
            <a:r>
              <a:rPr lang="ru-RU" sz="1600" dirty="0"/>
              <a:t>, локальными</a:t>
            </a:r>
            <a:br>
              <a:rPr lang="ru-RU" sz="1600" dirty="0"/>
            </a:br>
            <a:r>
              <a:rPr lang="ru-RU" sz="1600" dirty="0"/>
              <a:t>нормативными актами, принятыми у Работодателя, с которыми работники знакомятся под роспись.</a:t>
            </a:r>
            <a:br>
              <a:rPr lang="ru-RU" sz="1600" dirty="0"/>
            </a:br>
            <a:r>
              <a:rPr lang="ru-RU" sz="1600" dirty="0"/>
              <a:t>Изменения в </a:t>
            </a:r>
            <a:r>
              <a:rPr lang="ru-RU" sz="1600" b="1" dirty="0"/>
              <a:t>Положение об оплате труда работников ИЯФ СО РАН </a:t>
            </a:r>
            <a:r>
              <a:rPr lang="ru-RU" sz="1600" dirty="0"/>
              <a:t>вносятся по</a:t>
            </a:r>
            <a:br>
              <a:rPr lang="ru-RU" sz="1600" dirty="0"/>
            </a:br>
            <a:r>
              <a:rPr lang="ru-RU" sz="1600" dirty="0"/>
              <a:t>согласованию с Профкомом в соответствии с действующим законодательством РФ.</a:t>
            </a:r>
            <a:r>
              <a:rPr lang="en-US" sz="1600" dirty="0"/>
              <a:t/>
            </a:r>
            <a:br>
              <a:rPr lang="en-US" sz="1600" dirty="0"/>
            </a:br>
            <a:r>
              <a:rPr lang="en-US" sz="1600" dirty="0"/>
              <a:t/>
            </a:r>
            <a:br>
              <a:rPr lang="en-US" sz="1600" dirty="0"/>
            </a:br>
            <a:r>
              <a:rPr lang="ru-RU" sz="1600" b="1" dirty="0"/>
              <a:t>1. </a:t>
            </a:r>
            <a:r>
              <a:rPr lang="ru-RU" sz="1600" dirty="0"/>
              <a:t>Работодатель совместно с Профкомом обязуются:</a:t>
            </a:r>
            <a:br>
              <a:rPr lang="ru-RU" sz="1600" dirty="0"/>
            </a:br>
            <a:r>
              <a:rPr lang="ru-RU" sz="1600" dirty="0"/>
              <a:t>- Последовательно осуществлять меры, направленные на максимальный учет результатов</a:t>
            </a:r>
            <a:br>
              <a:rPr lang="ru-RU" sz="1600" dirty="0"/>
            </a:br>
            <a:r>
              <a:rPr lang="ru-RU" sz="1600" dirty="0"/>
              <a:t>труда конкретного работника, стимулирование производительности труда, повышение качества </a:t>
            </a:r>
            <a:r>
              <a:rPr lang="ru-RU" sz="1600" dirty="0" smtClean="0"/>
              <a:t>и</a:t>
            </a:r>
            <a:r>
              <a:rPr lang="en-US" sz="1600" dirty="0" smtClean="0"/>
              <a:t> </a:t>
            </a:r>
            <a:r>
              <a:rPr lang="ru-RU" sz="1600" dirty="0" smtClean="0"/>
              <a:t>объема </a:t>
            </a:r>
            <a:r>
              <a:rPr lang="ru-RU" sz="1600" dirty="0"/>
              <a:t>выполняемых работ, творческое отношение к труду;</a:t>
            </a:r>
            <a:r>
              <a:rPr lang="en-US" sz="1600" dirty="0"/>
              <a:t/>
            </a:r>
            <a:br>
              <a:rPr lang="en-US" sz="1600" dirty="0"/>
            </a:br>
            <a:r>
              <a:rPr lang="ru-RU" sz="1600" b="1" dirty="0"/>
              <a:t>2. </a:t>
            </a:r>
            <a:r>
              <a:rPr lang="ru-RU" sz="1600" dirty="0"/>
              <a:t>Работодатель обязуется:</a:t>
            </a:r>
            <a:br>
              <a:rPr lang="ru-RU" sz="1600" dirty="0"/>
            </a:br>
            <a:r>
              <a:rPr lang="ru-RU" sz="1600" dirty="0"/>
              <a:t>- Производить оплату труда в соответствии с действующим законодательством РФ и</a:t>
            </a:r>
            <a:br>
              <a:rPr lang="ru-RU" sz="1600" dirty="0"/>
            </a:br>
            <a:r>
              <a:rPr lang="ru-RU" sz="1600" b="1" dirty="0"/>
              <a:t>Положением об оплате труда работников ИЯФ СО РАН</a:t>
            </a:r>
            <a:r>
              <a:rPr lang="ru-RU" sz="1600" dirty="0"/>
              <a:t>, утвержденным приказом Директора</a:t>
            </a:r>
            <a:r>
              <a:rPr lang="en-US" sz="1600" dirty="0"/>
              <a:t> </a:t>
            </a:r>
            <a:r>
              <a:rPr lang="ru-RU" sz="1600" dirty="0"/>
              <a:t>Института и согласованным с Профкомом;</a:t>
            </a:r>
            <a:r>
              <a:rPr lang="en-US" sz="1600" dirty="0"/>
              <a:t/>
            </a:r>
            <a:br>
              <a:rPr lang="en-US" sz="1600" dirty="0"/>
            </a:br>
            <a:r>
              <a:rPr lang="en-US" sz="1600" dirty="0"/>
              <a:t>- </a:t>
            </a:r>
            <a:r>
              <a:rPr lang="ru-RU" sz="1600" dirty="0"/>
              <a:t>По согласованию с Профкомом вносить изменения в </a:t>
            </a:r>
            <a:r>
              <a:rPr lang="ru-RU" sz="1600" b="1" dirty="0"/>
              <a:t>Положение об оплате труда</a:t>
            </a:r>
            <a:r>
              <a:rPr lang="ru-RU" sz="1600" dirty="0"/>
              <a:t>, в</a:t>
            </a:r>
            <a:br>
              <a:rPr lang="ru-RU" sz="1600" dirty="0"/>
            </a:br>
            <a:r>
              <a:rPr lang="ru-RU" sz="1600" dirty="0"/>
              <a:t>соответствии с действующим законодательством РФ</a:t>
            </a:r>
            <a:r>
              <a:rPr lang="en-US" sz="1600" dirty="0"/>
              <a:t>.</a:t>
            </a: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ctrTitle"/>
          </p:nvPr>
        </p:nvSpPr>
        <p:spPr>
          <a:xfrm>
            <a:off x="2195736" y="260648"/>
            <a:ext cx="4680520" cy="975246"/>
          </a:xfrm>
        </p:spPr>
        <p:txBody>
          <a:bodyPr/>
          <a:lstStyle/>
          <a:p>
            <a:r>
              <a:rPr lang="ru-RU" sz="2000" b="1" dirty="0"/>
              <a:t>ГЛАВА 5</a:t>
            </a:r>
            <a:br>
              <a:rPr lang="ru-RU" sz="2000" b="1" dirty="0"/>
            </a:br>
            <a:r>
              <a:rPr lang="ru-RU" sz="2000" b="1" dirty="0"/>
              <a:t>Социальная поддержка работников</a:t>
            </a:r>
            <a:r>
              <a:rPr lang="en-US" sz="2000" b="1" dirty="0"/>
              <a:t/>
            </a:r>
            <a:br>
              <a:rPr lang="en-US" sz="2000" b="1" dirty="0"/>
            </a:br>
            <a:endParaRPr lang="ru-RU" sz="2000" b="1" cap="all" dirty="0">
              <a:solidFill>
                <a:srgbClr val="0070C0"/>
              </a:solidFill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6092825"/>
            <a:ext cx="730885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0" y="6165850"/>
            <a:ext cx="8388350" cy="0"/>
          </a:xfrm>
          <a:prstGeom prst="line">
            <a:avLst/>
          </a:prstGeom>
          <a:ln w="317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251520" y="6286520"/>
            <a:ext cx="83529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/>
            <a:r>
              <a:rPr lang="en-US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XXXI</a:t>
            </a: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Ассамблея Профсоюза работников РАН, Екатеринбург 2026 г.</a:t>
            </a:r>
            <a:endParaRPr lang="ru-RU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20" y="0"/>
            <a:ext cx="1800302" cy="102897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84963"/>
            <a:ext cx="1656184" cy="91752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95536" y="1356563"/>
            <a:ext cx="8496944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/>
              <a:t>1</a:t>
            </a:r>
            <a:r>
              <a:rPr lang="ru-RU" sz="1600" b="1" dirty="0"/>
              <a:t>. </a:t>
            </a:r>
            <a:r>
              <a:rPr lang="ru-RU" sz="1600" dirty="0"/>
              <a:t>Работодатель ведет всестороннюю работу, направленную на социальную поддержку</a:t>
            </a:r>
          </a:p>
          <a:p>
            <a:r>
              <a:rPr lang="ru-RU" sz="1600" dirty="0"/>
              <a:t>работников, в том числе:</a:t>
            </a:r>
          </a:p>
          <a:p>
            <a:r>
              <a:rPr lang="ru-RU" sz="1600" dirty="0"/>
              <a:t>- в рамках рабочего процесса организует места для горячего питания работников, а также</a:t>
            </a:r>
          </a:p>
          <a:p>
            <a:r>
              <a:rPr lang="ru-RU" sz="1600" dirty="0"/>
              <a:t>пункты медицинской помощи (медицинские кабинеты на территории Института);</a:t>
            </a:r>
          </a:p>
          <a:p>
            <a:r>
              <a:rPr lang="ru-RU" sz="1600" dirty="0"/>
              <a:t>- оказывает содействие в решении вопросов по доставке на работу и обратно с целью</a:t>
            </a:r>
          </a:p>
          <a:p>
            <a:r>
              <a:rPr lang="ru-RU" sz="1600" dirty="0"/>
              <a:t>экономии времени нахождения работников в пути;</a:t>
            </a:r>
          </a:p>
          <a:p>
            <a:r>
              <a:rPr lang="ru-RU" sz="1600" dirty="0"/>
              <a:t>- оказывает целевое финансирование на проведение культурно-массовых и спортивно-</a:t>
            </a:r>
          </a:p>
          <a:p>
            <a:r>
              <a:rPr lang="ru-RU" sz="1600" dirty="0"/>
              <a:t>оздоровительных мероприятий (на аренду бассейна, транспорта для групповых выездов,</a:t>
            </a:r>
          </a:p>
          <a:p>
            <a:r>
              <a:rPr lang="ru-RU" sz="1600" dirty="0"/>
              <a:t>приобретения спортинвентаря и пр.);</a:t>
            </a:r>
          </a:p>
          <a:p>
            <a:r>
              <a:rPr lang="ru-RU" sz="1600" dirty="0"/>
              <a:t>- выплачивает единовременную выплату к юбилейной дате работника Института (50, 60, 70,</a:t>
            </a:r>
          </a:p>
          <a:p>
            <a:r>
              <a:rPr lang="ru-RU" sz="1600" dirty="0"/>
              <a:t>75, 80, 85 и 90 лет), имеющего непрерывный стаж работы в Институте более 5 лет. Размер</a:t>
            </a:r>
          </a:p>
          <a:p>
            <a:r>
              <a:rPr lang="ru-RU" sz="1600" dirty="0"/>
              <a:t>единовременной выплаты к юбилейной дате определяется Работодателем по представлению</a:t>
            </a:r>
          </a:p>
          <a:p>
            <a:r>
              <a:rPr lang="ru-RU" sz="1600" dirty="0"/>
              <a:t>руководителя структурного подразделения или по решению директора Института (иного</a:t>
            </a:r>
          </a:p>
          <a:p>
            <a:r>
              <a:rPr lang="ru-RU" sz="1600" dirty="0"/>
              <a:t>уполномоченного лица) и оформляется приказом директора (иного уполномоченного лица).</a:t>
            </a:r>
            <a:endParaRPr lang="en-US" sz="1600" b="1" dirty="0" smtClean="0"/>
          </a:p>
          <a:p>
            <a:pPr algn="ctr"/>
            <a:endParaRPr lang="en-US" sz="1600" b="1" dirty="0"/>
          </a:p>
          <a:p>
            <a:pPr algn="ctr"/>
            <a:endParaRPr lang="en-US" sz="16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ctrTitle"/>
          </p:nvPr>
        </p:nvSpPr>
        <p:spPr>
          <a:xfrm>
            <a:off x="2195736" y="260648"/>
            <a:ext cx="4680520" cy="975246"/>
          </a:xfrm>
        </p:spPr>
        <p:txBody>
          <a:bodyPr/>
          <a:lstStyle/>
          <a:p>
            <a:r>
              <a:rPr lang="ru-RU" sz="2000" b="1" dirty="0"/>
              <a:t>ГЛАВА 5</a:t>
            </a:r>
            <a:br>
              <a:rPr lang="ru-RU" sz="2000" b="1" dirty="0"/>
            </a:br>
            <a:r>
              <a:rPr lang="ru-RU" sz="2000" b="1" dirty="0"/>
              <a:t>Социальная поддержка работников</a:t>
            </a:r>
            <a:r>
              <a:rPr lang="en-US" sz="2000" b="1" dirty="0"/>
              <a:t/>
            </a:r>
            <a:br>
              <a:rPr lang="en-US" sz="2000" b="1" dirty="0"/>
            </a:br>
            <a:endParaRPr lang="ru-RU" sz="2000" b="1" cap="all" dirty="0">
              <a:solidFill>
                <a:srgbClr val="0070C0"/>
              </a:solidFill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6092825"/>
            <a:ext cx="730885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0" y="6165850"/>
            <a:ext cx="8388350" cy="0"/>
          </a:xfrm>
          <a:prstGeom prst="line">
            <a:avLst/>
          </a:prstGeom>
          <a:ln w="317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251520" y="6286520"/>
            <a:ext cx="83529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/>
            <a:r>
              <a:rPr lang="en-US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XXXI</a:t>
            </a: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Ассамблея Профсоюза работников РАН, Екатеринбург 2026 г.</a:t>
            </a:r>
            <a:endParaRPr lang="ru-RU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20" y="0"/>
            <a:ext cx="1800302" cy="102897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84963"/>
            <a:ext cx="1656184" cy="91752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95536" y="1109262"/>
            <a:ext cx="8496944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/>
              <a:t>2. </a:t>
            </a:r>
            <a:r>
              <a:rPr lang="ru-RU" sz="1600" dirty="0"/>
              <a:t>Работодатель совместно с Профкомом при наличии финансовой возможности и в рамках</a:t>
            </a:r>
          </a:p>
          <a:p>
            <a:r>
              <a:rPr lang="ru-RU" sz="1600" dirty="0"/>
              <a:t>действующего законодательства:</a:t>
            </a:r>
          </a:p>
          <a:p>
            <a:r>
              <a:rPr lang="ru-RU" sz="1600" dirty="0"/>
              <a:t>- принимает комплекс мероприятий, направленных на улучшение условий труда с целью</a:t>
            </a:r>
          </a:p>
          <a:p>
            <a:r>
              <a:rPr lang="ru-RU" sz="1600" dirty="0"/>
              <a:t>поддержания здоровья и профилактики заболеваний работников;</a:t>
            </a:r>
          </a:p>
          <a:p>
            <a:r>
              <a:rPr lang="ru-RU" sz="1600" dirty="0"/>
              <a:t>- оказывает материальную помощь работникам (в том числе бывшим) в соответствии с</a:t>
            </a:r>
          </a:p>
          <a:p>
            <a:r>
              <a:rPr lang="ru-RU" sz="1600" dirty="0"/>
              <a:t>«Положением о предоставлении материальной помощи работникам»;</a:t>
            </a:r>
          </a:p>
          <a:p>
            <a:r>
              <a:rPr lang="ru-RU" sz="1600" dirty="0"/>
              <a:t>- оказывает поддержку в проведении культурно-массовых и спортивных мероприятий среди</a:t>
            </a:r>
          </a:p>
          <a:p>
            <a:r>
              <a:rPr lang="ru-RU" sz="1600" dirty="0"/>
              <a:t>работников (вечера отдыха, спортивные соревнования и т.д.), в развитии спортивных секций,</a:t>
            </a:r>
          </a:p>
          <a:p>
            <a:r>
              <a:rPr lang="ru-RU" sz="1600" dirty="0"/>
              <a:t>выделяет транспорт для культурно-массовых и спортивных мероприятий, принимает меры по</a:t>
            </a:r>
          </a:p>
          <a:p>
            <a:r>
              <a:rPr lang="ru-RU" sz="1600" dirty="0"/>
              <a:t>оборудованию спортивных площадок для спортивных занятий и оздоровительных мероприятий;</a:t>
            </a:r>
          </a:p>
          <a:p>
            <a:r>
              <a:rPr lang="ru-RU" sz="1600" dirty="0"/>
              <a:t>- оказывает помощь ветеранам Великой Отечественной войны и ветеранам труда</a:t>
            </a:r>
          </a:p>
          <a:p>
            <a:r>
              <a:rPr lang="ru-RU" sz="1600" dirty="0"/>
              <a:t>(работникам Института), в том числе посещение медицинских кабинетов на территории Института;</a:t>
            </a:r>
          </a:p>
          <a:p>
            <a:r>
              <a:rPr lang="ru-RU" sz="1600" dirty="0"/>
              <a:t>- оказывает помощь ветеранам боевых действий, военной службы, а также их семьям;</a:t>
            </a:r>
          </a:p>
          <a:p>
            <a:r>
              <a:rPr lang="ru-RU" sz="1600" dirty="0"/>
              <a:t>- работодатель приобретает новогодние подарки, согласно списка детей работников</a:t>
            </a:r>
          </a:p>
          <a:p>
            <a:r>
              <a:rPr lang="ru-RU" sz="1600" dirty="0"/>
              <a:t>возрастом до 18 лет, и распределяет их совместно с Профкомом;</a:t>
            </a:r>
          </a:p>
          <a:p>
            <a:r>
              <a:rPr lang="ru-RU" sz="1600" dirty="0"/>
              <a:t>- награждает ценными подарками (в том числе единовременными денежными выплатами)</a:t>
            </a:r>
          </a:p>
          <a:p>
            <a:r>
              <a:rPr lang="ru-RU" sz="1600" dirty="0"/>
              <a:t>работников, проработавшим 20, 25, 30, 35, 40, 45, 50 и т.д. лет, при отсутствии действующих</a:t>
            </a:r>
          </a:p>
          <a:p>
            <a:r>
              <a:rPr lang="ru-RU" sz="1600" dirty="0"/>
              <a:t>взысканий.</a:t>
            </a:r>
            <a:endParaRPr lang="en-US" sz="1600" b="1" dirty="0"/>
          </a:p>
          <a:p>
            <a:pPr algn="ctr"/>
            <a:endParaRPr lang="en-US" sz="16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ctrTitle"/>
          </p:nvPr>
        </p:nvSpPr>
        <p:spPr>
          <a:xfrm>
            <a:off x="2195736" y="260648"/>
            <a:ext cx="4680520" cy="1151112"/>
          </a:xfrm>
        </p:spPr>
        <p:txBody>
          <a:bodyPr/>
          <a:lstStyle/>
          <a:p>
            <a:r>
              <a:rPr lang="ru-RU" sz="2000" b="1" dirty="0" smtClean="0"/>
              <a:t>Социальная </a:t>
            </a:r>
            <a:r>
              <a:rPr lang="ru-RU" sz="2000" b="1" dirty="0"/>
              <a:t>поддержка </a:t>
            </a:r>
            <a:r>
              <a:rPr lang="ru-RU" sz="2000" b="1" dirty="0" smtClean="0"/>
              <a:t>работников</a:t>
            </a:r>
            <a:br>
              <a:rPr lang="ru-RU" sz="2000" b="1" dirty="0" smtClean="0"/>
            </a:br>
            <a:r>
              <a:rPr lang="ru-RU" sz="1800" b="1" i="1" dirty="0"/>
              <a:t>ПОЛОЖЕНИЕ</a:t>
            </a:r>
            <a:br>
              <a:rPr lang="ru-RU" sz="1800" b="1" i="1" dirty="0"/>
            </a:br>
            <a:r>
              <a:rPr lang="ru-RU" sz="1800" b="1" i="1" dirty="0"/>
              <a:t>о предоставлении материальной помощи работникам</a:t>
            </a:r>
            <a:r>
              <a:rPr lang="en-US" sz="1800" b="1" i="1" dirty="0"/>
              <a:t/>
            </a:r>
            <a:br>
              <a:rPr lang="en-US" sz="1800" b="1" i="1" dirty="0"/>
            </a:br>
            <a:endParaRPr lang="ru-RU" sz="1800" b="1" i="1" cap="all" dirty="0">
              <a:solidFill>
                <a:srgbClr val="0070C0"/>
              </a:solidFill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6092825"/>
            <a:ext cx="730885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0" y="6165850"/>
            <a:ext cx="8388350" cy="0"/>
          </a:xfrm>
          <a:prstGeom prst="line">
            <a:avLst/>
          </a:prstGeom>
          <a:ln w="317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251520" y="6286520"/>
            <a:ext cx="83529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/>
            <a:r>
              <a:rPr lang="en-US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XXXI</a:t>
            </a: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Ассамблея Профсоюза работников РАН, Екатеринбург 2026 г.</a:t>
            </a:r>
            <a:endParaRPr lang="ru-RU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20" y="0"/>
            <a:ext cx="1800302" cy="102897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84963"/>
            <a:ext cx="1656184" cy="91752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95536" y="1379507"/>
            <a:ext cx="8496944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Материальная помощь за счет средств Работодателя может предоставляться работникам,</a:t>
            </a:r>
          </a:p>
          <a:p>
            <a:r>
              <a:rPr lang="ru-RU" sz="1600" dirty="0"/>
              <a:t>непрерывный трудовой стаж в Институте которых составляет не менее 3-х лет на момент </a:t>
            </a:r>
            <a:r>
              <a:rPr lang="ru-RU" sz="1600" dirty="0" smtClean="0"/>
              <a:t>оказания помощи</a:t>
            </a:r>
            <a:r>
              <a:rPr lang="ru-RU" sz="1600" dirty="0"/>
              <a:t>, по их письменному заявлению, подписанному руководителем структурного</a:t>
            </a:r>
          </a:p>
          <a:p>
            <a:pPr algn="just"/>
            <a:r>
              <a:rPr lang="ru-RU" sz="1600" dirty="0"/>
              <a:t>подразделения и директором Института (иным уполномоченным лицом) в следующих случаях</a:t>
            </a:r>
            <a:r>
              <a:rPr lang="ru-RU" sz="1600" dirty="0" smtClean="0"/>
              <a:t>:</a:t>
            </a:r>
          </a:p>
          <a:p>
            <a:r>
              <a:rPr lang="ru-RU" sz="1600" b="1" dirty="0"/>
              <a:t>1.</a:t>
            </a:r>
            <a:r>
              <a:rPr lang="ru-RU" sz="1600" dirty="0"/>
              <a:t> Материальная помощь </a:t>
            </a:r>
            <a:r>
              <a:rPr lang="ru-RU" sz="1600" b="1" dirty="0"/>
              <a:t>на зубопротезирование </a:t>
            </a:r>
            <a:r>
              <a:rPr lang="ru-RU" sz="1600" dirty="0"/>
              <a:t>(ортопедические услуги) и глазное</a:t>
            </a:r>
          </a:p>
          <a:p>
            <a:r>
              <a:rPr lang="ru-RU" sz="1600" dirty="0"/>
              <a:t>протезирование</a:t>
            </a:r>
            <a:r>
              <a:rPr lang="ru-RU" sz="1600" dirty="0" smtClean="0"/>
              <a:t>. </a:t>
            </a:r>
            <a:r>
              <a:rPr lang="ru-RU" sz="1600" dirty="0"/>
              <a:t>Материальная помощь оказывается в размере 100% от суммы понесенных </a:t>
            </a:r>
            <a:r>
              <a:rPr lang="ru-RU" sz="1600" dirty="0" smtClean="0"/>
              <a:t>работником расходов</a:t>
            </a:r>
            <a:r>
              <a:rPr lang="ru-RU" sz="1600" dirty="0"/>
              <a:t>, но не более </a:t>
            </a:r>
            <a:r>
              <a:rPr lang="ru-RU" sz="1600" b="1" dirty="0"/>
              <a:t>15 </a:t>
            </a:r>
            <a:r>
              <a:rPr lang="ru-RU" sz="1600" b="1" dirty="0" smtClean="0"/>
              <a:t>000 </a:t>
            </a:r>
            <a:r>
              <a:rPr lang="ru-RU" sz="1600" dirty="0" smtClean="0"/>
              <a:t>рублей.</a:t>
            </a:r>
          </a:p>
          <a:p>
            <a:r>
              <a:rPr lang="ru-RU" sz="1600" b="1" dirty="0"/>
              <a:t>2. </a:t>
            </a:r>
            <a:r>
              <a:rPr lang="ru-RU" sz="1600" dirty="0"/>
              <a:t>Материальная помощь </a:t>
            </a:r>
            <a:r>
              <a:rPr lang="ru-RU" sz="1600" b="1" dirty="0"/>
              <a:t>на лечение</a:t>
            </a:r>
            <a:r>
              <a:rPr lang="ru-RU" sz="1600" dirty="0" smtClean="0"/>
              <a:t>. </a:t>
            </a:r>
            <a:r>
              <a:rPr lang="ru-RU" sz="1600" dirty="0"/>
              <a:t>Размер материальной помощи </a:t>
            </a:r>
            <a:r>
              <a:rPr lang="ru-RU" sz="1600" dirty="0" smtClean="0"/>
              <a:t>определяется директором </a:t>
            </a:r>
            <a:r>
              <a:rPr lang="ru-RU" sz="1600" dirty="0"/>
              <a:t>Института (иным </a:t>
            </a:r>
            <a:r>
              <a:rPr lang="ru-RU" sz="1600" dirty="0" smtClean="0"/>
              <a:t>уполномоченным лицом</a:t>
            </a:r>
            <a:r>
              <a:rPr lang="ru-RU" sz="1600" dirty="0"/>
              <a:t>) по ходатайству руководителя структурного подразделения</a:t>
            </a:r>
            <a:r>
              <a:rPr lang="ru-RU" sz="1600" dirty="0" smtClean="0"/>
              <a:t>.</a:t>
            </a:r>
          </a:p>
          <a:p>
            <a:r>
              <a:rPr lang="ru-RU" sz="1600" b="1" dirty="0"/>
              <a:t>3. </a:t>
            </a:r>
            <a:r>
              <a:rPr lang="ru-RU" sz="1600" dirty="0"/>
              <a:t>Материальная помощь </a:t>
            </a:r>
            <a:r>
              <a:rPr lang="ru-RU" sz="1600" b="1" dirty="0"/>
              <a:t>в связи с тяжелым материальным положением</a:t>
            </a:r>
            <a:r>
              <a:rPr lang="ru-RU" sz="1600" dirty="0" smtClean="0"/>
              <a:t>. Размер материальной </a:t>
            </a:r>
            <a:r>
              <a:rPr lang="ru-RU" sz="1600" dirty="0"/>
              <a:t>помощи определяется директором Института (иным уполномоченным</a:t>
            </a:r>
          </a:p>
          <a:p>
            <a:r>
              <a:rPr lang="ru-RU" sz="1600" dirty="0"/>
              <a:t>лицом) по ходатайству руководителя структурного подразделения</a:t>
            </a:r>
            <a:r>
              <a:rPr lang="ru-RU" sz="1600" dirty="0" smtClean="0"/>
              <a:t>.</a:t>
            </a:r>
          </a:p>
          <a:p>
            <a:r>
              <a:rPr lang="ru-RU" sz="1600" b="1" dirty="0"/>
              <a:t>4. </a:t>
            </a:r>
            <a:r>
              <a:rPr lang="ru-RU" sz="1600" dirty="0"/>
              <a:t>Материальная помощь </a:t>
            </a:r>
            <a:r>
              <a:rPr lang="ru-RU" sz="1600" b="1" dirty="0"/>
              <a:t>на рождение </a:t>
            </a:r>
            <a:r>
              <a:rPr lang="ru-RU" sz="1600" b="1" dirty="0" smtClean="0"/>
              <a:t>ребенка</a:t>
            </a:r>
            <a:r>
              <a:rPr lang="ru-RU" sz="1600" dirty="0" smtClean="0"/>
              <a:t>. Материальная </a:t>
            </a:r>
            <a:r>
              <a:rPr lang="ru-RU" sz="1600" dirty="0"/>
              <a:t>помощь, оказывается однократно в размере </a:t>
            </a:r>
            <a:r>
              <a:rPr lang="ru-RU" sz="1600" b="1" dirty="0"/>
              <a:t>25 000 </a:t>
            </a:r>
            <a:r>
              <a:rPr lang="ru-RU" sz="1600" dirty="0" smtClean="0"/>
              <a:t>рублей.</a:t>
            </a:r>
          </a:p>
          <a:p>
            <a:r>
              <a:rPr lang="ru-RU" sz="1600" b="1" dirty="0"/>
              <a:t>5. </a:t>
            </a:r>
            <a:r>
              <a:rPr lang="ru-RU" sz="1600" dirty="0"/>
              <a:t>Материальная помощь </a:t>
            </a:r>
            <a:r>
              <a:rPr lang="ru-RU" sz="1600" b="1" dirty="0"/>
              <a:t>на похороны работника (бывшего работника) и членов его</a:t>
            </a:r>
          </a:p>
          <a:p>
            <a:r>
              <a:rPr lang="ru-RU" sz="1600" b="1" dirty="0"/>
              <a:t>семьи</a:t>
            </a:r>
            <a:r>
              <a:rPr lang="ru-RU" sz="1600" b="1" dirty="0" smtClean="0"/>
              <a:t>. </a:t>
            </a:r>
            <a:r>
              <a:rPr lang="ru-RU" sz="1600" dirty="0"/>
              <a:t>Материальная помощь оказывается однократно в размере суммы, согласованной</a:t>
            </a:r>
          </a:p>
          <a:p>
            <a:r>
              <a:rPr lang="ru-RU" sz="1600" dirty="0"/>
              <a:t>руководителем структурного подразделения с директором Института (иным уполномоченным</a:t>
            </a:r>
          </a:p>
          <a:p>
            <a:r>
              <a:rPr lang="ru-RU" sz="1600" dirty="0"/>
              <a:t>лицом</a:t>
            </a:r>
            <a:r>
              <a:rPr lang="ru-RU" sz="1600" dirty="0" smtClean="0"/>
              <a:t>).</a:t>
            </a:r>
            <a:endParaRPr lang="en-US" sz="16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ctrTitle"/>
          </p:nvPr>
        </p:nvSpPr>
        <p:spPr>
          <a:xfrm>
            <a:off x="2195736" y="260648"/>
            <a:ext cx="4680520" cy="1151112"/>
          </a:xfrm>
        </p:spPr>
        <p:txBody>
          <a:bodyPr/>
          <a:lstStyle/>
          <a:p>
            <a:r>
              <a:rPr lang="ru-RU" sz="2000" b="1" dirty="0" smtClean="0"/>
              <a:t>Социальная </a:t>
            </a:r>
            <a:r>
              <a:rPr lang="ru-RU" sz="2000" b="1" dirty="0"/>
              <a:t>поддержка </a:t>
            </a:r>
            <a:r>
              <a:rPr lang="ru-RU" sz="2000" b="1" dirty="0" smtClean="0"/>
              <a:t>работников</a:t>
            </a:r>
            <a:br>
              <a:rPr lang="ru-RU" sz="2000" b="1" dirty="0" smtClean="0"/>
            </a:br>
            <a:r>
              <a:rPr lang="ru-RU" sz="1800" b="1" i="1" dirty="0"/>
              <a:t>ПОЛОЖЕНИЕ</a:t>
            </a:r>
            <a:br>
              <a:rPr lang="ru-RU" sz="1800" b="1" i="1" dirty="0"/>
            </a:br>
            <a:r>
              <a:rPr lang="ru-RU" sz="1800" b="1" i="1" dirty="0"/>
              <a:t>о предоставлении материальной помощи работникам</a:t>
            </a:r>
            <a:r>
              <a:rPr lang="en-US" sz="1800" b="1" i="1" dirty="0"/>
              <a:t/>
            </a:r>
            <a:br>
              <a:rPr lang="en-US" sz="1800" b="1" i="1" dirty="0"/>
            </a:br>
            <a:endParaRPr lang="ru-RU" sz="1800" b="1" i="1" cap="all" dirty="0">
              <a:solidFill>
                <a:srgbClr val="0070C0"/>
              </a:solidFill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6092825"/>
            <a:ext cx="730885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0" y="6165850"/>
            <a:ext cx="8388350" cy="0"/>
          </a:xfrm>
          <a:prstGeom prst="line">
            <a:avLst/>
          </a:prstGeom>
          <a:ln w="317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251520" y="6286520"/>
            <a:ext cx="83529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/>
            <a:r>
              <a:rPr lang="en-US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XXXI</a:t>
            </a: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Ассамблея Профсоюза работников РАН, Екатеринбург 2026 г.</a:t>
            </a:r>
            <a:endParaRPr lang="ru-RU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20" y="0"/>
            <a:ext cx="1800302" cy="102897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84963"/>
            <a:ext cx="1656184" cy="91752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95536" y="1379507"/>
            <a:ext cx="8496944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/>
              <a:t>6. </a:t>
            </a:r>
            <a:r>
              <a:rPr lang="ru-RU" sz="1600" dirty="0"/>
              <a:t>Материальная помощь </a:t>
            </a:r>
            <a:r>
              <a:rPr lang="ru-RU" sz="1600" b="1" dirty="0"/>
              <a:t>бывшим работникам, уволившимся в связи с выходом на</a:t>
            </a:r>
          </a:p>
          <a:p>
            <a:r>
              <a:rPr lang="ru-RU" sz="1600" b="1" dirty="0"/>
              <a:t>пенсию</a:t>
            </a:r>
            <a:r>
              <a:rPr lang="ru-RU" sz="1600" b="1" dirty="0" smtClean="0"/>
              <a:t>. </a:t>
            </a:r>
            <a:r>
              <a:rPr lang="ru-RU" sz="1600" dirty="0"/>
              <a:t>Размер материальной помощи определяется по ходатайству руководителя </a:t>
            </a:r>
            <a:r>
              <a:rPr lang="ru-RU" sz="1600" dirty="0" smtClean="0"/>
              <a:t>структурного подразделения</a:t>
            </a:r>
            <a:r>
              <a:rPr lang="ru-RU" sz="1600" dirty="0"/>
              <a:t>, в котором работал сотрудник (при отсутствии – курирующим </a:t>
            </a:r>
            <a:r>
              <a:rPr lang="ru-RU" sz="1600" dirty="0" smtClean="0"/>
              <a:t>заместителем директора).</a:t>
            </a:r>
          </a:p>
          <a:p>
            <a:r>
              <a:rPr lang="ru-RU" sz="1600" b="1" dirty="0"/>
              <a:t>7.</a:t>
            </a:r>
            <a:r>
              <a:rPr lang="ru-RU" sz="1600" dirty="0"/>
              <a:t> Материальная помощь </a:t>
            </a:r>
            <a:r>
              <a:rPr lang="ru-RU" sz="1600" b="1" dirty="0"/>
              <a:t>работникам, дети которых идут в первый класс, а также</a:t>
            </a:r>
          </a:p>
          <a:p>
            <a:r>
              <a:rPr lang="ru-RU" sz="1600" b="1" dirty="0"/>
              <a:t>имеющим льготы на детей</a:t>
            </a:r>
            <a:r>
              <a:rPr lang="ru-RU" sz="1600" b="1" dirty="0" smtClean="0"/>
              <a:t>. </a:t>
            </a:r>
            <a:r>
              <a:rPr lang="ru-RU" sz="1600" dirty="0"/>
              <a:t>Материальная помощь оказывается однократно в размере </a:t>
            </a:r>
            <a:r>
              <a:rPr lang="ru-RU" sz="1600" b="1" dirty="0"/>
              <a:t>5 000 </a:t>
            </a:r>
            <a:r>
              <a:rPr lang="ru-RU" sz="1600" dirty="0" smtClean="0"/>
              <a:t>рублей.</a:t>
            </a:r>
          </a:p>
          <a:p>
            <a:r>
              <a:rPr lang="ru-RU" sz="1600" b="1" dirty="0" smtClean="0"/>
              <a:t>8. </a:t>
            </a:r>
            <a:r>
              <a:rPr lang="ru-RU" sz="1600" dirty="0" smtClean="0"/>
              <a:t>Материальная </a:t>
            </a:r>
            <a:r>
              <a:rPr lang="ru-RU" sz="1600" dirty="0"/>
              <a:t>помощь </a:t>
            </a:r>
            <a:r>
              <a:rPr lang="ru-RU" sz="1600" b="1" dirty="0"/>
              <a:t>на санаторно-курортное лечение (по путевкам, приобретаемым</a:t>
            </a:r>
          </a:p>
          <a:p>
            <a:r>
              <a:rPr lang="ru-RU" sz="1600" b="1" dirty="0"/>
              <a:t>работником самостоятельно</a:t>
            </a:r>
            <a:r>
              <a:rPr lang="ru-RU" sz="1600" b="1" dirty="0" smtClean="0"/>
              <a:t>). </a:t>
            </a:r>
            <a:r>
              <a:rPr lang="ru-RU" sz="1600" dirty="0" smtClean="0"/>
              <a:t>Порядок получения этой помощи регулируется </a:t>
            </a:r>
            <a:r>
              <a:rPr lang="ru-RU" sz="1600" b="1" dirty="0" smtClean="0"/>
              <a:t>Положением о предоставлении путевок на лечение и отдых</a:t>
            </a:r>
            <a:r>
              <a:rPr lang="ru-RU" sz="1600" dirty="0" smtClean="0"/>
              <a:t>, являющегося приложением к коллективному договору.</a:t>
            </a:r>
            <a:endParaRPr lang="ru-RU" sz="1600" b="1" dirty="0"/>
          </a:p>
          <a:p>
            <a:r>
              <a:rPr lang="ru-RU" sz="1600" dirty="0"/>
              <a:t>Материальная помощь оказывается однократно, но не чаще 1-го раза в год, в размере 100%</a:t>
            </a:r>
          </a:p>
          <a:p>
            <a:r>
              <a:rPr lang="ru-RU" sz="1600" dirty="0"/>
              <a:t>стоимости путевки, но не более </a:t>
            </a:r>
            <a:r>
              <a:rPr lang="ru-RU" sz="1600" b="1" dirty="0"/>
              <a:t>15 000 </a:t>
            </a:r>
            <a:r>
              <a:rPr lang="ru-RU" sz="1600" dirty="0" smtClean="0"/>
              <a:t>рублей.</a:t>
            </a:r>
          </a:p>
          <a:p>
            <a:r>
              <a:rPr lang="ru-RU" sz="1600" b="1" dirty="0"/>
              <a:t>9. </a:t>
            </a:r>
            <a:r>
              <a:rPr lang="ru-RU" sz="1600" dirty="0"/>
              <a:t>Материальная помощь при направлении детей работников в детские лагеря, на</a:t>
            </a:r>
          </a:p>
          <a:p>
            <a:r>
              <a:rPr lang="ru-RU" sz="1600" dirty="0"/>
              <a:t>санаторно-курортное лечение.</a:t>
            </a:r>
          </a:p>
          <a:p>
            <a:r>
              <a:rPr lang="ru-RU" sz="1600" dirty="0"/>
              <a:t>Материальная помощь оказывается однократно на каждого ребенка, но не чаще 1-го раза в</a:t>
            </a:r>
          </a:p>
          <a:p>
            <a:r>
              <a:rPr lang="ru-RU" sz="1600" dirty="0"/>
              <a:t>год, в размере 50% стоимости путевки, но не более </a:t>
            </a:r>
            <a:r>
              <a:rPr lang="ru-RU" sz="1600" b="1" dirty="0"/>
              <a:t>20 000 </a:t>
            </a:r>
            <a:r>
              <a:rPr lang="ru-RU" sz="1600" dirty="0" smtClean="0"/>
              <a:t>рублей.</a:t>
            </a:r>
            <a:endParaRPr lang="en-US" sz="16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ctrTitle"/>
          </p:nvPr>
        </p:nvSpPr>
        <p:spPr>
          <a:xfrm>
            <a:off x="2195736" y="260648"/>
            <a:ext cx="4680520" cy="1151112"/>
          </a:xfrm>
        </p:spPr>
        <p:txBody>
          <a:bodyPr/>
          <a:lstStyle/>
          <a:p>
            <a:r>
              <a:rPr lang="ru-RU" sz="2000" b="1" dirty="0" smtClean="0"/>
              <a:t>Социальная </a:t>
            </a:r>
            <a:r>
              <a:rPr lang="ru-RU" sz="2000" b="1" dirty="0"/>
              <a:t>поддержка </a:t>
            </a:r>
            <a:r>
              <a:rPr lang="ru-RU" sz="2000" b="1" dirty="0" smtClean="0"/>
              <a:t>работников</a:t>
            </a:r>
            <a:br>
              <a:rPr lang="ru-RU" sz="2000" b="1" dirty="0" smtClean="0"/>
            </a:br>
            <a:r>
              <a:rPr lang="ru-RU" sz="1800" b="1" i="1" dirty="0"/>
              <a:t>ПОЛОЖЕНИЕ</a:t>
            </a:r>
            <a:br>
              <a:rPr lang="ru-RU" sz="1800" b="1" i="1" dirty="0"/>
            </a:br>
            <a:r>
              <a:rPr lang="ru-RU" sz="1800" b="1" i="1" dirty="0"/>
              <a:t>о предоставлении материальной помощи работникам</a:t>
            </a:r>
            <a:r>
              <a:rPr lang="en-US" sz="1800" b="1" i="1" dirty="0"/>
              <a:t/>
            </a:r>
            <a:br>
              <a:rPr lang="en-US" sz="1800" b="1" i="1" dirty="0"/>
            </a:br>
            <a:endParaRPr lang="ru-RU" sz="1800" b="1" i="1" cap="all" dirty="0">
              <a:solidFill>
                <a:srgbClr val="0070C0"/>
              </a:solidFill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6092825"/>
            <a:ext cx="730885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0" y="6165850"/>
            <a:ext cx="8388350" cy="0"/>
          </a:xfrm>
          <a:prstGeom prst="line">
            <a:avLst/>
          </a:prstGeom>
          <a:ln w="317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251520" y="6286520"/>
            <a:ext cx="83529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/>
            <a:r>
              <a:rPr lang="en-US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XXXI</a:t>
            </a: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Ассамблея Профсоюза работников РАН, Екатеринбург 2026 г.</a:t>
            </a:r>
            <a:endParaRPr lang="ru-RU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20" y="0"/>
            <a:ext cx="1800302" cy="102897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84963"/>
            <a:ext cx="1656184" cy="91752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95536" y="1274918"/>
            <a:ext cx="849694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Материальная помощь за счет средств Профкома предоставляется только </a:t>
            </a:r>
            <a:r>
              <a:rPr lang="ru-RU" sz="1600" dirty="0" smtClean="0"/>
              <a:t>членам профсоюза</a:t>
            </a:r>
            <a:r>
              <a:rPr lang="ru-RU" sz="1600" dirty="0"/>
              <a:t>, профсоюзный стаж которых составляет не менее одного года на момент </a:t>
            </a:r>
            <a:r>
              <a:rPr lang="ru-RU" sz="1600" dirty="0" smtClean="0"/>
              <a:t>оказания помощи</a:t>
            </a:r>
            <a:r>
              <a:rPr lang="ru-RU" sz="1600" dirty="0"/>
              <a:t>, по их письменному заявлению, подписанному председателем профбюро подразделения </a:t>
            </a:r>
            <a:r>
              <a:rPr lang="ru-RU" sz="1600" dirty="0" smtClean="0"/>
              <a:t>в следующих </a:t>
            </a:r>
            <a:r>
              <a:rPr lang="ru-RU" sz="1600" dirty="0"/>
              <a:t>случаях:</a:t>
            </a:r>
          </a:p>
          <a:p>
            <a:r>
              <a:rPr lang="ru-RU" sz="1600" b="1" dirty="0" smtClean="0"/>
              <a:t>1. </a:t>
            </a:r>
            <a:r>
              <a:rPr lang="ru-RU" sz="1600" dirty="0" smtClean="0"/>
              <a:t>Материальная </a:t>
            </a:r>
            <a:r>
              <a:rPr lang="ru-RU" sz="1600" dirty="0"/>
              <a:t>помощь </a:t>
            </a:r>
            <a:r>
              <a:rPr lang="ru-RU" sz="1600" b="1" dirty="0"/>
              <a:t>на лечение</a:t>
            </a:r>
            <a:r>
              <a:rPr lang="ru-RU" sz="1600" b="1" dirty="0" smtClean="0"/>
              <a:t>.</a:t>
            </a:r>
          </a:p>
          <a:p>
            <a:r>
              <a:rPr lang="ru-RU" sz="1600" dirty="0"/>
              <a:t>Размер выплаты материальной помощи определяется решением Профкома. </a:t>
            </a:r>
            <a:endParaRPr lang="en-US" sz="1600" b="1" dirty="0"/>
          </a:p>
          <a:p>
            <a:endParaRPr lang="ru-RU" sz="1600" dirty="0"/>
          </a:p>
          <a:p>
            <a:r>
              <a:rPr lang="ru-RU" sz="1600" dirty="0" smtClean="0"/>
              <a:t>2</a:t>
            </a:r>
            <a:r>
              <a:rPr lang="ru-RU" sz="1600" dirty="0"/>
              <a:t>. Материальная помощь </a:t>
            </a:r>
            <a:r>
              <a:rPr lang="ru-RU" sz="1600" b="1" dirty="0"/>
              <a:t>в связи с тяжелым материальным положением</a:t>
            </a:r>
            <a:r>
              <a:rPr lang="ru-RU" sz="1600" b="1" dirty="0" smtClean="0"/>
              <a:t>.</a:t>
            </a:r>
          </a:p>
          <a:p>
            <a:r>
              <a:rPr lang="ru-RU" sz="1600" dirty="0"/>
              <a:t>Размер выплаты материальной помощи определяется решением Профкома. </a:t>
            </a:r>
            <a:endParaRPr lang="en-US" sz="1600" b="1" dirty="0"/>
          </a:p>
          <a:p>
            <a:endParaRPr lang="ru-RU" sz="1600" dirty="0"/>
          </a:p>
          <a:p>
            <a:r>
              <a:rPr lang="ru-RU" sz="1600" dirty="0" smtClean="0"/>
              <a:t>3</a:t>
            </a:r>
            <a:r>
              <a:rPr lang="ru-RU" sz="1600" dirty="0"/>
              <a:t>. Материальная помощь </a:t>
            </a:r>
            <a:r>
              <a:rPr lang="ru-RU" sz="1600" b="1" dirty="0"/>
              <a:t>на рождение ребенка.</a:t>
            </a:r>
          </a:p>
          <a:p>
            <a:r>
              <a:rPr lang="ru-RU" sz="1600" dirty="0"/>
              <a:t>Материальная помощь оказывается однократно в размере </a:t>
            </a:r>
            <a:r>
              <a:rPr lang="ru-RU" sz="1600" b="1" dirty="0"/>
              <a:t>5 000 </a:t>
            </a:r>
            <a:r>
              <a:rPr lang="ru-RU" sz="1600" dirty="0" smtClean="0"/>
              <a:t>рублей. </a:t>
            </a:r>
          </a:p>
          <a:p>
            <a:endParaRPr lang="ru-RU" sz="1600" dirty="0" smtClean="0"/>
          </a:p>
          <a:p>
            <a:r>
              <a:rPr lang="ru-RU" sz="1600" dirty="0" smtClean="0"/>
              <a:t>4</a:t>
            </a:r>
            <a:r>
              <a:rPr lang="ru-RU" sz="1600" dirty="0"/>
              <a:t>. Материальная помощь </a:t>
            </a:r>
            <a:r>
              <a:rPr lang="ru-RU" sz="1600" b="1" dirty="0"/>
              <a:t>на похороны работника </a:t>
            </a:r>
            <a:r>
              <a:rPr lang="ru-RU" sz="1600" dirty="0"/>
              <a:t>(бывшего </a:t>
            </a:r>
            <a:r>
              <a:rPr lang="ru-RU" sz="1600" dirty="0" smtClean="0"/>
              <a:t>работника).</a:t>
            </a:r>
            <a:endParaRPr lang="ru-RU" sz="1600" dirty="0"/>
          </a:p>
          <a:p>
            <a:r>
              <a:rPr lang="ru-RU" sz="1600" dirty="0"/>
              <a:t>Материальная помощь из средств профбюро подразделения оказывается однократно, в</a:t>
            </a:r>
          </a:p>
          <a:p>
            <a:r>
              <a:rPr lang="ru-RU" sz="1600" dirty="0"/>
              <a:t>размере суммы, установленной председателем профбюро, в соответствии с наличием средств</a:t>
            </a:r>
          </a:p>
          <a:p>
            <a:r>
              <a:rPr lang="ru-RU" sz="1600" dirty="0"/>
              <a:t>данного </a:t>
            </a:r>
            <a:r>
              <a:rPr lang="ru-RU" sz="1600" dirty="0" smtClean="0"/>
              <a:t>фонда. Материальная </a:t>
            </a:r>
            <a:r>
              <a:rPr lang="ru-RU" sz="1600" dirty="0"/>
              <a:t>помощь из средств Профкома оказывается однократно в размере </a:t>
            </a:r>
            <a:r>
              <a:rPr lang="ru-RU" sz="1600" b="1" dirty="0"/>
              <a:t>5 000 </a:t>
            </a:r>
            <a:r>
              <a:rPr lang="ru-RU" sz="1600" dirty="0" smtClean="0"/>
              <a:t>рублей.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ctrTitle"/>
          </p:nvPr>
        </p:nvSpPr>
        <p:spPr>
          <a:xfrm>
            <a:off x="2195736" y="260648"/>
            <a:ext cx="4680520" cy="1151112"/>
          </a:xfrm>
        </p:spPr>
        <p:txBody>
          <a:bodyPr/>
          <a:lstStyle/>
          <a:p>
            <a:r>
              <a:rPr lang="ru-RU" sz="2000" b="1" dirty="0" smtClean="0"/>
              <a:t>Социальная </a:t>
            </a:r>
            <a:r>
              <a:rPr lang="ru-RU" sz="2000" b="1" dirty="0"/>
              <a:t>поддержка </a:t>
            </a:r>
            <a:r>
              <a:rPr lang="ru-RU" sz="2000" b="1" dirty="0" smtClean="0"/>
              <a:t>работников</a:t>
            </a:r>
            <a:br>
              <a:rPr lang="ru-RU" sz="2000" b="1" dirty="0" smtClean="0"/>
            </a:br>
            <a:r>
              <a:rPr lang="ru-RU" sz="1800" b="1" i="1" dirty="0"/>
              <a:t>ПОЛОЖЕНИЕ</a:t>
            </a:r>
            <a:br>
              <a:rPr lang="ru-RU" sz="1800" b="1" i="1" dirty="0"/>
            </a:br>
            <a:r>
              <a:rPr lang="ru-RU" sz="1800" b="1" i="1" dirty="0"/>
              <a:t>о предоставлении материальной помощи работникам</a:t>
            </a:r>
            <a:r>
              <a:rPr lang="en-US" sz="1800" b="1" i="1" dirty="0"/>
              <a:t/>
            </a:r>
            <a:br>
              <a:rPr lang="en-US" sz="1800" b="1" i="1" dirty="0"/>
            </a:br>
            <a:endParaRPr lang="ru-RU" sz="1800" b="1" i="1" cap="all" dirty="0">
              <a:solidFill>
                <a:srgbClr val="0070C0"/>
              </a:solidFill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6092825"/>
            <a:ext cx="730885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0" y="6165850"/>
            <a:ext cx="8388350" cy="0"/>
          </a:xfrm>
          <a:prstGeom prst="line">
            <a:avLst/>
          </a:prstGeom>
          <a:ln w="317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251520" y="6286520"/>
            <a:ext cx="83529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/>
            <a:r>
              <a:rPr lang="en-US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XXXI</a:t>
            </a: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Ассамблея Профсоюза работников РАН, Екатеринбург 2026 г.</a:t>
            </a:r>
            <a:endParaRPr lang="ru-RU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20" y="0"/>
            <a:ext cx="1800302" cy="102897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84963"/>
            <a:ext cx="1656184" cy="91752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95536" y="2235028"/>
            <a:ext cx="8496944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/>
              <a:t>5. </a:t>
            </a:r>
            <a:r>
              <a:rPr lang="ru-RU" sz="1600" dirty="0"/>
              <a:t>Материальная помощь бывшим работникам, уволившимся в связи с выходом на</a:t>
            </a:r>
          </a:p>
          <a:p>
            <a:r>
              <a:rPr lang="ru-RU" sz="1600" dirty="0"/>
              <a:t>пенсию.</a:t>
            </a:r>
          </a:p>
          <a:p>
            <a:r>
              <a:rPr lang="ru-RU" sz="1600" dirty="0"/>
              <a:t>Размер выплаты материальной помощи определяется решением Профкома. </a:t>
            </a:r>
            <a:endParaRPr lang="en-US" sz="1600" b="1" dirty="0"/>
          </a:p>
          <a:p>
            <a:endParaRPr lang="ru-RU" sz="1600" dirty="0" smtClean="0"/>
          </a:p>
          <a:p>
            <a:r>
              <a:rPr lang="ru-RU" sz="1600" b="1" dirty="0" smtClean="0"/>
              <a:t>6</a:t>
            </a:r>
            <a:r>
              <a:rPr lang="ru-RU" sz="1600" b="1" dirty="0"/>
              <a:t>. </a:t>
            </a:r>
            <a:r>
              <a:rPr lang="ru-RU" sz="1600" dirty="0"/>
              <a:t>Материальная помощь на санаторно-курортное лечение (по путевкам, приобретаемым</a:t>
            </a:r>
          </a:p>
          <a:p>
            <a:r>
              <a:rPr lang="ru-RU" sz="1600" dirty="0"/>
              <a:t>членом профсоюза самостоятельно). Материальная помощь оказывается однократно, но не чаще 1-го раза в год, в размере 100% стоимости путевки, но не более </a:t>
            </a:r>
            <a:r>
              <a:rPr lang="ru-RU" sz="1600" b="1" dirty="0"/>
              <a:t>6 000 </a:t>
            </a:r>
            <a:r>
              <a:rPr lang="ru-RU" sz="1600" dirty="0"/>
              <a:t>рублей.</a:t>
            </a:r>
            <a:endParaRPr lang="en-US" sz="1600" b="1" dirty="0"/>
          </a:p>
          <a:p>
            <a:endParaRPr lang="ru-RU" sz="1600" dirty="0" smtClean="0"/>
          </a:p>
          <a:p>
            <a:r>
              <a:rPr lang="ru-RU" sz="1600" b="1" dirty="0" smtClean="0"/>
              <a:t>7</a:t>
            </a:r>
            <a:r>
              <a:rPr lang="ru-RU" sz="1600" b="1" dirty="0"/>
              <a:t>. </a:t>
            </a:r>
            <a:r>
              <a:rPr lang="ru-RU" sz="1600" dirty="0"/>
              <a:t>Материальная помощь при направлении детей работников в </a:t>
            </a:r>
            <a:r>
              <a:rPr lang="ru-RU" sz="1600" dirty="0" smtClean="0"/>
              <a:t>спортивно-оздоровительные </a:t>
            </a:r>
            <a:r>
              <a:rPr lang="ru-RU" sz="1600" dirty="0"/>
              <a:t>лагеря и на санаторно-курортное лечение.</a:t>
            </a:r>
          </a:p>
          <a:p>
            <a:r>
              <a:rPr lang="ru-RU" sz="1600" dirty="0"/>
              <a:t>Размер выплаты материальной помощи определяется решением </a:t>
            </a:r>
            <a:r>
              <a:rPr lang="ru-RU" sz="1600" dirty="0" smtClean="0"/>
              <a:t>Профкома. </a:t>
            </a:r>
            <a:endParaRPr lang="en-US" sz="16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ctrTitle"/>
          </p:nvPr>
        </p:nvSpPr>
        <p:spPr>
          <a:xfrm>
            <a:off x="2195736" y="260648"/>
            <a:ext cx="4680520" cy="975246"/>
          </a:xfrm>
        </p:spPr>
        <p:txBody>
          <a:bodyPr/>
          <a:lstStyle/>
          <a:p>
            <a:r>
              <a:rPr lang="ru-RU" sz="2000" b="1" dirty="0"/>
              <a:t>ГЛАВА 6</a:t>
            </a:r>
            <a:br>
              <a:rPr lang="ru-RU" sz="2000" b="1" dirty="0"/>
            </a:br>
            <a:r>
              <a:rPr lang="ru-RU" sz="2000" b="1" dirty="0"/>
              <a:t>Вопросы Соцкультбыта</a:t>
            </a:r>
            <a:r>
              <a:rPr lang="en-US" sz="2000" b="1" dirty="0"/>
              <a:t/>
            </a:r>
            <a:br>
              <a:rPr lang="en-US" sz="2000" b="1" dirty="0"/>
            </a:br>
            <a:endParaRPr lang="ru-RU" sz="2000" b="1" cap="all" dirty="0">
              <a:solidFill>
                <a:srgbClr val="0070C0"/>
              </a:solidFill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6092825"/>
            <a:ext cx="730885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0" y="6165850"/>
            <a:ext cx="8388350" cy="0"/>
          </a:xfrm>
          <a:prstGeom prst="line">
            <a:avLst/>
          </a:prstGeom>
          <a:ln w="317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251520" y="6286520"/>
            <a:ext cx="83529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/>
            <a:r>
              <a:rPr lang="en-US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XXXI</a:t>
            </a: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Ассамблея Профсоюза работников РАН, Екатеринбург 2026 г.</a:t>
            </a:r>
            <a:endParaRPr lang="ru-RU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20" y="0"/>
            <a:ext cx="1800302" cy="102897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84963"/>
            <a:ext cx="1656184" cy="91752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67544" y="1124792"/>
            <a:ext cx="8496944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dirty="0"/>
              <a:t>1. </a:t>
            </a:r>
            <a:r>
              <a:rPr lang="ru-RU" sz="1600" dirty="0"/>
              <a:t>Работодатель в рамках действующего законодательства, принимает </a:t>
            </a:r>
            <a:r>
              <a:rPr lang="ru-RU" sz="1600" dirty="0" smtClean="0"/>
              <a:t>комплекс</a:t>
            </a:r>
            <a:r>
              <a:rPr lang="en-US" sz="1600" dirty="0" smtClean="0"/>
              <a:t> </a:t>
            </a:r>
            <a:r>
              <a:rPr lang="ru-RU" sz="1600" dirty="0" smtClean="0"/>
              <a:t>мероприятий</a:t>
            </a:r>
            <a:r>
              <a:rPr lang="ru-RU" sz="1600" dirty="0"/>
              <a:t>, направленных на проведение культурно-массовых и </a:t>
            </a:r>
            <a:r>
              <a:rPr lang="ru-RU" sz="1600" dirty="0" smtClean="0"/>
              <a:t>физкультурно-оздоровительных</a:t>
            </a:r>
            <a:r>
              <a:rPr lang="en-US" sz="1600" dirty="0" smtClean="0"/>
              <a:t> </a:t>
            </a:r>
            <a:r>
              <a:rPr lang="ru-RU" sz="1600" dirty="0" smtClean="0"/>
              <a:t>мероприятий </a:t>
            </a:r>
            <a:r>
              <a:rPr lang="ru-RU" sz="1600" dirty="0"/>
              <a:t>в сводное от работы время, в том числе</a:t>
            </a:r>
            <a:r>
              <a:rPr lang="ru-RU" sz="1600" dirty="0" smtClean="0"/>
              <a:t>:</a:t>
            </a:r>
            <a:endParaRPr lang="en-US" sz="1600" dirty="0" smtClean="0"/>
          </a:p>
          <a:p>
            <a:pPr algn="just"/>
            <a:r>
              <a:rPr lang="ru-RU" sz="1600" dirty="0" smtClean="0"/>
              <a:t>- </a:t>
            </a:r>
            <a:r>
              <a:rPr lang="ru-RU" sz="1600" dirty="0"/>
              <a:t>обеспечивает условия для занятий физкультурой, спортом, участие работников </a:t>
            </a:r>
            <a:r>
              <a:rPr lang="ru-RU" sz="1600" dirty="0" smtClean="0"/>
              <a:t>в</a:t>
            </a:r>
            <a:r>
              <a:rPr lang="en-US" sz="1600" dirty="0" smtClean="0"/>
              <a:t> </a:t>
            </a:r>
            <a:r>
              <a:rPr lang="ru-RU" sz="1600" dirty="0" smtClean="0"/>
              <a:t>профессиональных </a:t>
            </a:r>
            <a:r>
              <a:rPr lang="ru-RU" sz="1600" dirty="0"/>
              <a:t>конкурсах, отраслевых и территориальных спартакиадах, </a:t>
            </a:r>
            <a:r>
              <a:rPr lang="ru-RU" sz="1600" dirty="0" err="1"/>
              <a:t>академиадах</a:t>
            </a:r>
            <a:r>
              <a:rPr lang="ru-RU" sz="1600" dirty="0" smtClean="0"/>
              <a:t>;</a:t>
            </a:r>
            <a:endParaRPr lang="en-US" sz="1600" dirty="0" smtClean="0"/>
          </a:p>
          <a:p>
            <a:pPr algn="just"/>
            <a:r>
              <a:rPr lang="ru-RU" sz="1600" dirty="0" smtClean="0"/>
              <a:t>- </a:t>
            </a:r>
            <a:r>
              <a:rPr lang="ru-RU" sz="1600" dirty="0"/>
              <a:t>предоставляет информационные стенды, электронные средства информирования </a:t>
            </a:r>
            <a:r>
              <a:rPr lang="ru-RU" sz="1600" dirty="0" smtClean="0"/>
              <a:t>для</a:t>
            </a:r>
            <a:r>
              <a:rPr lang="en-US" sz="1600" dirty="0" smtClean="0"/>
              <a:t> </a:t>
            </a:r>
            <a:r>
              <a:rPr lang="ru-RU" sz="1600" dirty="0" smtClean="0"/>
              <a:t>размещения </a:t>
            </a:r>
            <a:r>
              <a:rPr lang="ru-RU" sz="1600" dirty="0"/>
              <a:t>информации о культурно-массовых и физкультурно-оздоровительных мероприятиях</a:t>
            </a:r>
            <a:r>
              <a:rPr lang="ru-RU" sz="1600" dirty="0" smtClean="0"/>
              <a:t>;</a:t>
            </a:r>
            <a:endParaRPr lang="en-US" sz="1600" dirty="0" smtClean="0"/>
          </a:p>
          <a:p>
            <a:pPr marL="285750" indent="-285750" algn="just">
              <a:buFontTx/>
              <a:buChar char="-"/>
            </a:pPr>
            <a:r>
              <a:rPr lang="ru-RU" sz="1600" dirty="0" smtClean="0"/>
              <a:t>предоставляет </a:t>
            </a:r>
            <a:r>
              <a:rPr lang="ru-RU" sz="1600" dirty="0"/>
              <a:t>помещения и оказывает организационно-техническую помощь </a:t>
            </a:r>
            <a:r>
              <a:rPr lang="ru-RU" sz="1600" dirty="0" smtClean="0"/>
              <a:t>при</a:t>
            </a:r>
            <a:r>
              <a:rPr lang="en-US" sz="1600" dirty="0" smtClean="0"/>
              <a:t> </a:t>
            </a:r>
            <a:r>
              <a:rPr lang="ru-RU" sz="1600" dirty="0" smtClean="0"/>
              <a:t>проведении </a:t>
            </a:r>
            <a:r>
              <a:rPr lang="ru-RU" sz="1600" dirty="0"/>
              <a:t>мероприятий</a:t>
            </a:r>
            <a:r>
              <a:rPr lang="ru-RU" sz="1600" dirty="0" smtClean="0"/>
              <a:t>.</a:t>
            </a:r>
            <a:endParaRPr lang="en-US" sz="1600" dirty="0" smtClean="0"/>
          </a:p>
          <a:p>
            <a:r>
              <a:rPr lang="ru-RU" sz="1600" b="1" dirty="0"/>
              <a:t>2.</a:t>
            </a:r>
            <a:r>
              <a:rPr lang="ru-RU" sz="1600" dirty="0"/>
              <a:t> В структуре Работодателя функционируют следующие объекты, которые используются</a:t>
            </a:r>
            <a:r>
              <a:rPr lang="en-US" sz="1600" dirty="0"/>
              <a:t> </a:t>
            </a:r>
            <a:r>
              <a:rPr lang="ru-RU" sz="1600" dirty="0"/>
              <a:t>для проведения рабочих мероприятий, а также могут быть использованы в качестве мест отдыха</a:t>
            </a:r>
            <a:r>
              <a:rPr lang="en-US" sz="1600" dirty="0"/>
              <a:t> </a:t>
            </a:r>
            <a:r>
              <a:rPr lang="ru-RU" sz="1600" dirty="0"/>
              <a:t>работников, проведения культурно-массовых и физкультурно-оздоровительных мероприятий:</a:t>
            </a:r>
          </a:p>
          <a:p>
            <a:r>
              <a:rPr lang="ru-RU" sz="1600" b="1" dirty="0"/>
              <a:t>«Лыжная база» </a:t>
            </a:r>
            <a:r>
              <a:rPr lang="ru-RU" sz="1600" dirty="0"/>
              <a:t>и </a:t>
            </a:r>
            <a:r>
              <a:rPr lang="ru-RU" sz="1600" b="1" dirty="0"/>
              <a:t>«База отдыха Разлив</a:t>
            </a:r>
            <a:r>
              <a:rPr lang="ru-RU" sz="1600" b="1" dirty="0" smtClean="0"/>
              <a:t>».</a:t>
            </a:r>
            <a:endParaRPr lang="en-US" sz="1600" b="1" dirty="0" smtClean="0"/>
          </a:p>
          <a:p>
            <a:r>
              <a:rPr lang="ru-RU" sz="1600" b="1" dirty="0"/>
              <a:t>«Лыжная база» </a:t>
            </a:r>
            <a:r>
              <a:rPr lang="ru-RU" sz="1600" dirty="0"/>
              <a:t>в свободное от проведения соревнований (гонок, эстафет и прочего) время</a:t>
            </a:r>
          </a:p>
          <a:p>
            <a:r>
              <a:rPr lang="ru-RU" sz="1600" dirty="0"/>
              <a:t>может использоваться Работниками для осуществления активного отдыха. На период нахождения</a:t>
            </a:r>
            <a:r>
              <a:rPr lang="en-US" sz="1600" dirty="0"/>
              <a:t> </a:t>
            </a:r>
            <a:r>
              <a:rPr lang="ru-RU" sz="1600" dirty="0"/>
              <a:t>работника на базе, инвентарь (лыжи, лыжные палки, лыжные ботинки, прочая амуниция и</a:t>
            </a:r>
            <a:r>
              <a:rPr lang="en-US" sz="1600" dirty="0"/>
              <a:t> </a:t>
            </a:r>
            <a:r>
              <a:rPr lang="ru-RU" sz="1600" dirty="0"/>
              <a:t>расходные материалы для лыж) выдается работнику без взимания платы за его использование.</a:t>
            </a:r>
            <a:endParaRPr lang="en-US" sz="1600" dirty="0"/>
          </a:p>
          <a:p>
            <a:endParaRPr lang="en-US" sz="1600" b="1" dirty="0"/>
          </a:p>
          <a:p>
            <a:pPr algn="just"/>
            <a:endParaRPr lang="en-US" sz="16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ctrTitle"/>
          </p:nvPr>
        </p:nvSpPr>
        <p:spPr>
          <a:xfrm>
            <a:off x="2195736" y="260648"/>
            <a:ext cx="4680520" cy="975246"/>
          </a:xfrm>
        </p:spPr>
        <p:txBody>
          <a:bodyPr/>
          <a:lstStyle/>
          <a:p>
            <a:r>
              <a:rPr lang="ru-RU" sz="2000" b="1" dirty="0"/>
              <a:t>ГЛАВА 6</a:t>
            </a:r>
            <a:br>
              <a:rPr lang="ru-RU" sz="2000" b="1" dirty="0"/>
            </a:br>
            <a:r>
              <a:rPr lang="ru-RU" sz="2000" b="1" dirty="0"/>
              <a:t>Вопросы Соцкультбыта</a:t>
            </a:r>
            <a:r>
              <a:rPr lang="en-US" sz="2000" b="1" dirty="0"/>
              <a:t/>
            </a:r>
            <a:br>
              <a:rPr lang="en-US" sz="2000" b="1" dirty="0"/>
            </a:br>
            <a:endParaRPr lang="ru-RU" sz="2000" b="1" cap="all" dirty="0">
              <a:solidFill>
                <a:srgbClr val="0070C0"/>
              </a:solidFill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6092825"/>
            <a:ext cx="730885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0" y="6165850"/>
            <a:ext cx="8388350" cy="0"/>
          </a:xfrm>
          <a:prstGeom prst="line">
            <a:avLst/>
          </a:prstGeom>
          <a:ln w="317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251520" y="6286520"/>
            <a:ext cx="83529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/>
            <a:r>
              <a:rPr lang="en-US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XXXI</a:t>
            </a: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Ассамблея Профсоюза работников РАН, Екатеринбург 2026 г.</a:t>
            </a:r>
            <a:endParaRPr lang="ru-RU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20" y="0"/>
            <a:ext cx="1800302" cy="102897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84963"/>
            <a:ext cx="1656184" cy="91752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3528" y="1448114"/>
            <a:ext cx="8496944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/>
              <a:t>«</a:t>
            </a:r>
            <a:r>
              <a:rPr lang="ru-RU" sz="1600" b="1" dirty="0"/>
              <a:t>База отдыха Разлив» </a:t>
            </a:r>
            <a:r>
              <a:rPr lang="ru-RU" sz="1600" dirty="0"/>
              <a:t>в свободное от проведения рабочих мероприятий время и в рамках</a:t>
            </a:r>
          </a:p>
          <a:p>
            <a:r>
              <a:rPr lang="ru-RU" sz="1600" dirty="0"/>
              <a:t>своих возможностей, может использоваться для отдыха работников и их семей. В течении </a:t>
            </a:r>
            <a:r>
              <a:rPr lang="ru-RU" sz="1600" dirty="0" smtClean="0"/>
              <a:t>всего</a:t>
            </a:r>
            <a:r>
              <a:rPr lang="en-US" sz="1600" dirty="0" smtClean="0"/>
              <a:t> </a:t>
            </a:r>
            <a:r>
              <a:rPr lang="ru-RU" sz="1600" dirty="0" smtClean="0"/>
              <a:t>года </a:t>
            </a:r>
            <a:r>
              <a:rPr lang="ru-RU" sz="1600" dirty="0"/>
              <a:t>база используется для проведения рабочих мероприятий, в том числе:</a:t>
            </a:r>
          </a:p>
          <a:p>
            <a:r>
              <a:rPr lang="ru-RU" sz="1600" dirty="0"/>
              <a:t>- совещания руководства, служб, подразделений;</a:t>
            </a:r>
          </a:p>
          <a:p>
            <a:r>
              <a:rPr lang="ru-RU" sz="1600" dirty="0"/>
              <a:t>- научные школы, семинары, конференции;</a:t>
            </a:r>
          </a:p>
          <a:p>
            <a:r>
              <a:rPr lang="ru-RU" sz="1600" dirty="0"/>
              <a:t>- форум/школа молодых ученых;</a:t>
            </a:r>
          </a:p>
          <a:p>
            <a:r>
              <a:rPr lang="ru-RU" sz="1600" dirty="0"/>
              <a:t>- мероприятия, направленные на сплочение коллектива (как в составе подразделения, так и в</a:t>
            </a:r>
          </a:p>
          <a:p>
            <a:r>
              <a:rPr lang="ru-RU" sz="1600" dirty="0"/>
              <a:t>составе нескольких подразделений одновременно) и т.п</a:t>
            </a:r>
            <a:r>
              <a:rPr lang="ru-RU" sz="1600" dirty="0" smtClean="0"/>
              <a:t>.</a:t>
            </a:r>
            <a:endParaRPr lang="en-US" sz="1600" dirty="0" smtClean="0"/>
          </a:p>
          <a:p>
            <a:r>
              <a:rPr lang="ru-RU" sz="1600" b="1" dirty="0"/>
              <a:t>3. </a:t>
            </a:r>
            <a:r>
              <a:rPr lang="ru-RU" sz="1600" dirty="0"/>
              <a:t>Профком:</a:t>
            </a:r>
          </a:p>
          <a:p>
            <a:r>
              <a:rPr lang="ru-RU" sz="1600" dirty="0"/>
              <a:t>- подготавливает и своевременно актуализирует информацию, касающуюся социальной и</a:t>
            </a:r>
          </a:p>
          <a:p>
            <a:r>
              <a:rPr lang="ru-RU" sz="1600" dirty="0"/>
              <a:t>других видов поддержки работников в соответствии с действующим законодательством РФ,</a:t>
            </a:r>
          </a:p>
          <a:p>
            <a:r>
              <a:rPr lang="ru-RU" sz="1600" dirty="0"/>
              <a:t>информирует об этом работников;</a:t>
            </a:r>
          </a:p>
          <a:p>
            <a:r>
              <a:rPr lang="ru-RU" sz="1600" dirty="0"/>
              <a:t>- через средства массовой информации информирует работников о деятельности профсоюза,</a:t>
            </a:r>
          </a:p>
          <a:p>
            <a:r>
              <a:rPr lang="ru-RU" sz="1600" dirty="0"/>
              <a:t>излагает позицию и решения своих органов, оповещает о предстоящих </a:t>
            </a:r>
            <a:r>
              <a:rPr lang="ru-RU" sz="1600" dirty="0" smtClean="0"/>
              <a:t>профсоюзных</a:t>
            </a:r>
            <a:r>
              <a:rPr lang="en-US" sz="1600" dirty="0" smtClean="0"/>
              <a:t> </a:t>
            </a:r>
            <a:r>
              <a:rPr lang="ru-RU" sz="1600" dirty="0" smtClean="0"/>
              <a:t>мероприятиях</a:t>
            </a:r>
            <a:r>
              <a:rPr lang="ru-RU" sz="1600" dirty="0"/>
              <a:t>;</a:t>
            </a:r>
          </a:p>
          <a:p>
            <a:r>
              <a:rPr lang="ru-RU" sz="1600" dirty="0"/>
              <a:t>- систематически проводит среди работников Института культурно-массовую работу</a:t>
            </a:r>
            <a:r>
              <a:rPr lang="ru-RU" sz="1600" dirty="0" smtClean="0"/>
              <a:t>;</a:t>
            </a: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ctrTitle"/>
          </p:nvPr>
        </p:nvSpPr>
        <p:spPr>
          <a:xfrm>
            <a:off x="2195736" y="260648"/>
            <a:ext cx="4680520" cy="975246"/>
          </a:xfrm>
        </p:spPr>
        <p:txBody>
          <a:bodyPr/>
          <a:lstStyle/>
          <a:p>
            <a:r>
              <a:rPr lang="ru-RU" sz="2000" b="1" dirty="0"/>
              <a:t>ГЛАВА 6</a:t>
            </a:r>
            <a:br>
              <a:rPr lang="ru-RU" sz="2000" b="1" dirty="0"/>
            </a:br>
            <a:r>
              <a:rPr lang="ru-RU" sz="2000" b="1" dirty="0"/>
              <a:t>Вопросы Соцкультбыта</a:t>
            </a:r>
            <a:r>
              <a:rPr lang="en-US" sz="2000" b="1" dirty="0"/>
              <a:t/>
            </a:r>
            <a:br>
              <a:rPr lang="en-US" sz="2000" b="1" dirty="0"/>
            </a:br>
            <a:endParaRPr lang="ru-RU" sz="2000" b="1" cap="all" dirty="0">
              <a:solidFill>
                <a:srgbClr val="0070C0"/>
              </a:solidFill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6092825"/>
            <a:ext cx="730885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0" y="6165850"/>
            <a:ext cx="8388350" cy="0"/>
          </a:xfrm>
          <a:prstGeom prst="line">
            <a:avLst/>
          </a:prstGeom>
          <a:ln w="317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251520" y="6286520"/>
            <a:ext cx="83529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/>
            <a:r>
              <a:rPr lang="en-US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XXXI</a:t>
            </a: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Ассамблея Профсоюза работников РАН, Екатеринбург 2026 г.</a:t>
            </a:r>
            <a:endParaRPr lang="ru-RU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20" y="0"/>
            <a:ext cx="1800302" cy="102897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84963"/>
            <a:ext cx="1656184" cy="91752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95536" y="1700808"/>
            <a:ext cx="806489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- проводит лекции, доклады и беседы среди работников Института, создаёт условия </a:t>
            </a:r>
            <a:r>
              <a:rPr lang="ru-RU" sz="1600" dirty="0" smtClean="0"/>
              <a:t>отдыха</a:t>
            </a:r>
            <a:r>
              <a:rPr lang="en-US" sz="1600" dirty="0" smtClean="0"/>
              <a:t> </a:t>
            </a:r>
            <a:r>
              <a:rPr lang="ru-RU" sz="1600" dirty="0" smtClean="0"/>
              <a:t>в </a:t>
            </a:r>
            <a:r>
              <a:rPr lang="ru-RU" sz="1600" dirty="0"/>
              <a:t>свободное от работы время: организует посещения кино, театров, музеев, выставок, проводит</a:t>
            </a:r>
            <a:r>
              <a:rPr lang="en-US" sz="1600" dirty="0"/>
              <a:t> </a:t>
            </a:r>
            <a:r>
              <a:rPr lang="ru-RU" sz="1600" dirty="0"/>
              <a:t>экскурсии</a:t>
            </a:r>
            <a:r>
              <a:rPr lang="ru-RU" sz="1600" dirty="0" smtClean="0"/>
              <a:t>;</a:t>
            </a:r>
            <a:endParaRPr lang="en-US" sz="1600" dirty="0" smtClean="0"/>
          </a:p>
          <a:p>
            <a:r>
              <a:rPr lang="ru-RU" sz="1600" dirty="0" smtClean="0"/>
              <a:t>- </a:t>
            </a:r>
            <a:r>
              <a:rPr lang="ru-RU" sz="1600" dirty="0"/>
              <a:t>выделяет средства из профсоюзного бюджета на проведение культурно-массовой работы </a:t>
            </a:r>
            <a:r>
              <a:rPr lang="ru-RU" sz="1600" dirty="0" smtClean="0"/>
              <a:t>и</a:t>
            </a:r>
            <a:r>
              <a:rPr lang="en-US" sz="1600" dirty="0" smtClean="0"/>
              <a:t> </a:t>
            </a:r>
            <a:r>
              <a:rPr lang="ru-RU" sz="1600" dirty="0" smtClean="0"/>
              <a:t>мероприятий </a:t>
            </a:r>
            <a:r>
              <a:rPr lang="ru-RU" sz="1600" dirty="0"/>
              <a:t>для членов профсоюза, их детей, на проведение спортивной работы и </a:t>
            </a:r>
            <a:r>
              <a:rPr lang="ru-RU" sz="1600" dirty="0" smtClean="0"/>
              <a:t>приобретение</a:t>
            </a:r>
            <a:r>
              <a:rPr lang="en-US" sz="1600" dirty="0" smtClean="0"/>
              <a:t> </a:t>
            </a:r>
            <a:r>
              <a:rPr lang="ru-RU" sz="1600" dirty="0" smtClean="0"/>
              <a:t>спортинвентаря</a:t>
            </a:r>
            <a:r>
              <a:rPr lang="ru-RU" sz="1600" dirty="0"/>
              <a:t>;</a:t>
            </a:r>
          </a:p>
          <a:p>
            <a:r>
              <a:rPr lang="ru-RU" sz="1600" dirty="0"/>
              <a:t>- осуществляет посещение представителями социальной комиссии Профкома больных </a:t>
            </a:r>
            <a:r>
              <a:rPr lang="ru-RU" sz="1600" dirty="0" smtClean="0"/>
              <a:t>на</a:t>
            </a:r>
            <a:r>
              <a:rPr lang="en-US" sz="1600" dirty="0" smtClean="0"/>
              <a:t> </a:t>
            </a:r>
            <a:r>
              <a:rPr lang="ru-RU" sz="1600" dirty="0" smtClean="0"/>
              <a:t>дому </a:t>
            </a:r>
            <a:r>
              <a:rPr lang="ru-RU" sz="1600" dirty="0"/>
              <a:t>и в лечебных учреждениях;</a:t>
            </a:r>
          </a:p>
          <a:p>
            <a:r>
              <a:rPr lang="ru-RU" sz="1600" dirty="0"/>
              <a:t>- осуществляет учет, распределяет путевки и направляет на санаторно-курортное лечение </a:t>
            </a:r>
            <a:r>
              <a:rPr lang="ru-RU" sz="1600" dirty="0" smtClean="0"/>
              <a:t>в</a:t>
            </a:r>
            <a:r>
              <a:rPr lang="en-US" sz="1600" dirty="0" smtClean="0"/>
              <a:t> </a:t>
            </a:r>
            <a:r>
              <a:rPr lang="ru-RU" sz="1600" dirty="0" smtClean="0"/>
              <a:t>соответствии </a:t>
            </a:r>
            <a:r>
              <a:rPr lang="ru-RU" sz="1600" dirty="0"/>
              <a:t>с «Положением о предоставлении путевок на лечение и отдых»;</a:t>
            </a:r>
          </a:p>
          <a:p>
            <a:r>
              <a:rPr lang="ru-RU" sz="1600" dirty="0"/>
              <a:t>- осуществляет социальную деятельность и последующий контроль за ней на «Базе </a:t>
            </a:r>
            <a:r>
              <a:rPr lang="ru-RU" sz="1600" dirty="0" smtClean="0"/>
              <a:t>отдыха</a:t>
            </a:r>
            <a:r>
              <a:rPr lang="en-US" sz="1600" dirty="0" smtClean="0"/>
              <a:t> </a:t>
            </a:r>
            <a:r>
              <a:rPr lang="ru-RU" sz="1600" dirty="0" smtClean="0"/>
              <a:t>Разлив</a:t>
            </a:r>
            <a:r>
              <a:rPr lang="ru-RU" sz="1600" dirty="0"/>
              <a:t>» и «Лыжной базе».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ctrTitle"/>
          </p:nvPr>
        </p:nvSpPr>
        <p:spPr>
          <a:xfrm>
            <a:off x="2195736" y="260648"/>
            <a:ext cx="4680520" cy="975246"/>
          </a:xfrm>
        </p:spPr>
        <p:txBody>
          <a:bodyPr/>
          <a:lstStyle/>
          <a:p>
            <a:r>
              <a:rPr lang="ru-RU" sz="2000" b="1" dirty="0"/>
              <a:t/>
            </a:r>
            <a:br>
              <a:rPr lang="ru-RU" sz="2000" b="1" dirty="0"/>
            </a:br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sz="2000" b="1" dirty="0" smtClean="0"/>
              <a:t>Социальная </a:t>
            </a:r>
            <a:r>
              <a:rPr lang="ru-RU" sz="2000" b="1" dirty="0"/>
              <a:t>поддержка </a:t>
            </a:r>
            <a:r>
              <a:rPr lang="ru-RU" sz="2000" b="1" dirty="0" smtClean="0"/>
              <a:t>работников</a:t>
            </a:r>
            <a:br>
              <a:rPr lang="ru-RU" sz="2000" b="1" dirty="0" smtClean="0"/>
            </a:br>
            <a:r>
              <a:rPr lang="ru-RU" sz="2000" b="1" dirty="0" smtClean="0"/>
              <a:t>Транспорт</a:t>
            </a:r>
            <a:br>
              <a:rPr lang="ru-RU" sz="2000" b="1" dirty="0" smtClean="0"/>
            </a:br>
            <a:r>
              <a:rPr lang="en-US" sz="2000" b="1" dirty="0"/>
              <a:t/>
            </a:r>
            <a:br>
              <a:rPr lang="en-US" sz="2000" b="1" dirty="0"/>
            </a:br>
            <a:endParaRPr lang="ru-RU" sz="2000" b="1" cap="all" dirty="0">
              <a:solidFill>
                <a:srgbClr val="0070C0"/>
              </a:solidFill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6092825"/>
            <a:ext cx="730885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0" y="6165850"/>
            <a:ext cx="8388350" cy="0"/>
          </a:xfrm>
          <a:prstGeom prst="line">
            <a:avLst/>
          </a:prstGeom>
          <a:ln w="317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251520" y="6286520"/>
            <a:ext cx="83529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/>
            <a:r>
              <a:rPr lang="en-US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XXXI</a:t>
            </a: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Ассамблея Профсоюза работников РАН, Екатеринбург 2026 г.</a:t>
            </a:r>
            <a:endParaRPr lang="ru-RU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20" y="0"/>
            <a:ext cx="1800302" cy="102897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84963"/>
            <a:ext cx="1656184" cy="91752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95536" y="1401947"/>
            <a:ext cx="5184576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 smtClean="0"/>
              <a:t>В течение 2025 года 7 автобусов </a:t>
            </a:r>
            <a:r>
              <a:rPr lang="ru-RU" sz="1600" dirty="0"/>
              <a:t>ИЯФ перевозили </a:t>
            </a:r>
            <a:r>
              <a:rPr lang="ru-RU" sz="1600" dirty="0" smtClean="0"/>
              <a:t>примерно 650 </a:t>
            </a:r>
            <a:r>
              <a:rPr lang="ru-RU" sz="1600" dirty="0"/>
              <a:t>человек </a:t>
            </a:r>
            <a:r>
              <a:rPr lang="ru-RU" sz="1600" dirty="0" smtClean="0"/>
              <a:t>ежедневно на работу и с работы по нескольким маршрутам. Для этих целей дополнительно было арендовано </a:t>
            </a:r>
            <a:r>
              <a:rPr lang="ru-RU" sz="1600" dirty="0"/>
              <a:t>2 автобуса.</a:t>
            </a:r>
          </a:p>
          <a:p>
            <a:endParaRPr lang="ru-RU" sz="1600" dirty="0" smtClean="0"/>
          </a:p>
          <a:p>
            <a:pPr algn="just"/>
            <a:r>
              <a:rPr lang="ru-RU" sz="1600" dirty="0" smtClean="0"/>
              <a:t>По </a:t>
            </a:r>
            <a:r>
              <a:rPr lang="ru-RU" sz="1600" dirty="0"/>
              <a:t>просьбам сотрудников регулярно оптимизируются расписания некоторых маршрутов.</a:t>
            </a:r>
          </a:p>
          <a:p>
            <a:endParaRPr lang="ru-RU" sz="1600" dirty="0"/>
          </a:p>
          <a:p>
            <a:r>
              <a:rPr lang="ru-RU" sz="1600" dirty="0" smtClean="0"/>
              <a:t>Осуществляется </a:t>
            </a:r>
            <a:r>
              <a:rPr lang="ru-RU" sz="1600" dirty="0"/>
              <a:t>доставка сотрудников на СКИФ. </a:t>
            </a:r>
            <a:endParaRPr lang="en-US" sz="1600" dirty="0"/>
          </a:p>
          <a:p>
            <a:endParaRPr lang="ru-RU" sz="1600" dirty="0" smtClean="0"/>
          </a:p>
          <a:p>
            <a:pPr algn="just"/>
            <a:r>
              <a:rPr lang="ru-RU" sz="1600" dirty="0"/>
              <a:t>Выделялся транспорт для </a:t>
            </a:r>
            <a:r>
              <a:rPr lang="ru-RU" sz="1600" dirty="0" smtClean="0"/>
              <a:t>профсоюзных </a:t>
            </a:r>
            <a:r>
              <a:rPr lang="ru-RU" sz="1600" dirty="0"/>
              <a:t>мероприятий.</a:t>
            </a:r>
          </a:p>
          <a:p>
            <a:endParaRPr lang="ru-RU" sz="1600" dirty="0" smtClean="0"/>
          </a:p>
          <a:p>
            <a:pPr algn="just"/>
            <a:r>
              <a:rPr lang="ru-RU" sz="1600" dirty="0" smtClean="0"/>
              <a:t>Перевозка сотрудников и членов их </a:t>
            </a:r>
            <a:r>
              <a:rPr lang="ru-RU" sz="1600" dirty="0"/>
              <a:t>с</a:t>
            </a:r>
            <a:r>
              <a:rPr lang="ru-RU" sz="1600" dirty="0" smtClean="0"/>
              <a:t>емей на институтскую базу отдыха осуществлялась в течение летнего сезона регулярно </a:t>
            </a:r>
            <a:r>
              <a:rPr lang="ru-RU" sz="1600" dirty="0"/>
              <a:t>и бесплатно.</a:t>
            </a:r>
          </a:p>
          <a:p>
            <a:endParaRPr lang="ru-RU" sz="1600" dirty="0" smtClean="0"/>
          </a:p>
          <a:p>
            <a:r>
              <a:rPr lang="ru-RU" sz="1600" dirty="0" smtClean="0"/>
              <a:t>В 2025 году закуплен </a:t>
            </a:r>
            <a:r>
              <a:rPr lang="ru-RU" sz="1600" dirty="0"/>
              <a:t>новый автобус ПАЗ-Вектор</a:t>
            </a:r>
            <a:r>
              <a:rPr lang="ru-RU" sz="1600" dirty="0" smtClean="0"/>
              <a:t>.</a:t>
            </a:r>
            <a:endParaRPr lang="ru-RU" sz="16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8887" y="1368520"/>
            <a:ext cx="3106865" cy="41227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ctrTitle"/>
          </p:nvPr>
        </p:nvSpPr>
        <p:spPr>
          <a:xfrm>
            <a:off x="2195736" y="260648"/>
            <a:ext cx="4680520" cy="975246"/>
          </a:xfrm>
        </p:spPr>
        <p:txBody>
          <a:bodyPr/>
          <a:lstStyle/>
          <a:p>
            <a:r>
              <a:rPr lang="ru-RU" sz="2000" b="1" dirty="0"/>
              <a:t/>
            </a:r>
            <a:br>
              <a:rPr lang="ru-RU" sz="2000" b="1" dirty="0"/>
            </a:br>
            <a:r>
              <a:rPr lang="ru-RU" sz="2000" b="1" dirty="0"/>
              <a:t>Социальная поддержка </a:t>
            </a:r>
            <a:r>
              <a:rPr lang="ru-RU" sz="2000" b="1" dirty="0" smtClean="0"/>
              <a:t>работников</a:t>
            </a:r>
            <a:br>
              <a:rPr lang="ru-RU" sz="2000" b="1" dirty="0" smtClean="0"/>
            </a:br>
            <a:r>
              <a:rPr lang="ru-RU" sz="2000" b="1" dirty="0" smtClean="0"/>
              <a:t>Медицина и оздоровление</a:t>
            </a:r>
            <a:r>
              <a:rPr lang="en-US" sz="2000" b="1" dirty="0"/>
              <a:t/>
            </a:r>
            <a:br>
              <a:rPr lang="en-US" sz="2000" b="1" dirty="0"/>
            </a:br>
            <a:endParaRPr lang="ru-RU" sz="2000" b="1" cap="all" dirty="0">
              <a:solidFill>
                <a:srgbClr val="0070C0"/>
              </a:solidFill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6092825"/>
            <a:ext cx="730885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0" y="6165850"/>
            <a:ext cx="8388350" cy="0"/>
          </a:xfrm>
          <a:prstGeom prst="line">
            <a:avLst/>
          </a:prstGeom>
          <a:ln w="317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251520" y="6286520"/>
            <a:ext cx="83529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/>
            <a:r>
              <a:rPr lang="en-US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XXXI</a:t>
            </a: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Ассамблея Профсоюза работников РАН, Екатеринбург 2026 г.</a:t>
            </a:r>
            <a:endParaRPr lang="ru-RU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20" y="0"/>
            <a:ext cx="1800302" cy="102897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84963"/>
            <a:ext cx="1656184" cy="91752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95536" y="1484784"/>
            <a:ext cx="8496944" cy="4799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 smtClean="0"/>
          </a:p>
          <a:p>
            <a:r>
              <a:rPr lang="ru-RU" dirty="0" smtClean="0"/>
              <a:t>Институт ежегодно заключает договор на медицинское обслуживание сотрудников ИЯФ по системе ДМС с разными страховыми компаниями. В настоящее время действует договор со страховой компанией СОГАЗ-МЕД с франшизой 20 %.</a:t>
            </a:r>
          </a:p>
          <a:p>
            <a:endParaRPr lang="en-US" dirty="0" smtClean="0"/>
          </a:p>
          <a:p>
            <a:r>
              <a:rPr lang="ru-RU" dirty="0" smtClean="0"/>
              <a:t>На территории института на 2-х  площадках работают здравпункты, в которых прием ведут врачи-терапевты. В здравпунктах также работают процедурные кабинеты. Медобслуживание в здравпунктах кроме сотрудников ИЯФ могут получить неработающие ветераны.  </a:t>
            </a:r>
            <a:endParaRPr lang="en-US" dirty="0" smtClean="0"/>
          </a:p>
          <a:p>
            <a:endParaRPr lang="en-US" dirty="0"/>
          </a:p>
          <a:p>
            <a:r>
              <a:rPr lang="ru-RU" dirty="0" smtClean="0"/>
              <a:t>Институтом арендуются плавательные дорожки в ближайшем бассейне на условиях </a:t>
            </a:r>
            <a:r>
              <a:rPr lang="ru-RU" dirty="0" err="1" smtClean="0"/>
              <a:t>софинансирования</a:t>
            </a:r>
            <a:r>
              <a:rPr lang="ru-RU" dirty="0" smtClean="0"/>
              <a:t> со стороны сотрудников 50% стоимости. </a:t>
            </a:r>
          </a:p>
          <a:p>
            <a:r>
              <a:rPr lang="ru-RU" dirty="0" smtClean="0"/>
              <a:t>Данной услугой регулярно пользуется более 150 сотрудников. </a:t>
            </a:r>
          </a:p>
          <a:p>
            <a:r>
              <a:rPr lang="ru-RU" dirty="0"/>
              <a:t>Профком в свою очередь компенсирует членам профсоюза 50</a:t>
            </a:r>
            <a:r>
              <a:rPr lang="ru-RU" dirty="0" smtClean="0">
                <a:sym typeface="+mn-ea"/>
              </a:rPr>
              <a:t>% стоимости посещения ими самостоятельно 1 занятия в неделю в бассейне либо в спортивной секции.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ctrTitle"/>
          </p:nvPr>
        </p:nvSpPr>
        <p:spPr>
          <a:xfrm>
            <a:off x="2195736" y="260648"/>
            <a:ext cx="4680520" cy="1139043"/>
          </a:xfrm>
        </p:spPr>
        <p:txBody>
          <a:bodyPr/>
          <a:lstStyle/>
          <a:p>
            <a:r>
              <a:rPr lang="ru-RU" sz="2000" b="1" dirty="0"/>
              <a:t/>
            </a:r>
            <a:br>
              <a:rPr lang="ru-RU" sz="2000" b="1" dirty="0"/>
            </a:br>
            <a:r>
              <a:rPr lang="ru-RU" sz="2000" b="1" dirty="0"/>
              <a:t>Социальная поддержка работников</a:t>
            </a:r>
            <a:br>
              <a:rPr lang="ru-RU" sz="2000" b="1" dirty="0"/>
            </a:br>
            <a:r>
              <a:rPr lang="ru-RU" sz="2000" b="1" dirty="0"/>
              <a:t>Медицина и оздоровление</a:t>
            </a:r>
            <a:r>
              <a:rPr lang="en-US" sz="2000" b="1" dirty="0"/>
              <a:t/>
            </a:r>
            <a:br>
              <a:rPr lang="en-US" sz="2000" b="1" dirty="0"/>
            </a:br>
            <a:r>
              <a:rPr lang="en-US" sz="2000" b="1" dirty="0"/>
              <a:t/>
            </a:r>
            <a:br>
              <a:rPr lang="en-US" sz="2000" b="1" dirty="0"/>
            </a:br>
            <a:endParaRPr lang="ru-RU" sz="2000" b="1" cap="all" dirty="0">
              <a:solidFill>
                <a:srgbClr val="0070C0"/>
              </a:solidFill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6092825"/>
            <a:ext cx="730885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0" y="6165850"/>
            <a:ext cx="8388350" cy="0"/>
          </a:xfrm>
          <a:prstGeom prst="line">
            <a:avLst/>
          </a:prstGeom>
          <a:ln w="317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251520" y="6286520"/>
            <a:ext cx="83529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/>
            <a:r>
              <a:rPr lang="en-US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XXXI</a:t>
            </a: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Ассамблея Профсоюза работников РАН, Екатеринбург 2026 г.</a:t>
            </a:r>
            <a:endParaRPr lang="ru-RU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20" y="0"/>
            <a:ext cx="1800302" cy="102897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84963"/>
            <a:ext cx="1656184" cy="91752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39552" y="1520361"/>
            <a:ext cx="84969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/>
              <a:t>	     Зал для ЛФК                                                                  Тренажерный зал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624" y="1979584"/>
            <a:ext cx="4182372" cy="313614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7452" y="1979584"/>
            <a:ext cx="4185028" cy="313614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ctrTitle"/>
          </p:nvPr>
        </p:nvSpPr>
        <p:spPr>
          <a:xfrm>
            <a:off x="2195736" y="260648"/>
            <a:ext cx="4680520" cy="975246"/>
          </a:xfrm>
        </p:spPr>
        <p:txBody>
          <a:bodyPr/>
          <a:lstStyle/>
          <a:p>
            <a:r>
              <a:rPr lang="ru-RU" sz="2000" b="1" dirty="0" smtClean="0"/>
              <a:t>Социальная </a:t>
            </a:r>
            <a:r>
              <a:rPr lang="ru-RU" sz="2000" b="1" dirty="0"/>
              <a:t>поддержка </a:t>
            </a:r>
            <a:r>
              <a:rPr lang="ru-RU" sz="2000" b="1" dirty="0" smtClean="0"/>
              <a:t>работников.</a:t>
            </a:r>
            <a:br>
              <a:rPr lang="ru-RU" sz="2000" b="1" dirty="0" smtClean="0"/>
            </a:br>
            <a:r>
              <a:rPr lang="ru-RU" sz="2000" b="1" dirty="0" smtClean="0"/>
              <a:t>Институт.</a:t>
            </a:r>
            <a:r>
              <a:rPr lang="en-US" sz="2000" b="1" dirty="0"/>
              <a:t/>
            </a:r>
            <a:br>
              <a:rPr lang="en-US" sz="2000" b="1" dirty="0"/>
            </a:br>
            <a:endParaRPr lang="ru-RU" sz="2000" b="1" cap="all" dirty="0">
              <a:solidFill>
                <a:srgbClr val="0070C0"/>
              </a:solidFill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6092825"/>
            <a:ext cx="730885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0" y="6165850"/>
            <a:ext cx="8388350" cy="0"/>
          </a:xfrm>
          <a:prstGeom prst="line">
            <a:avLst/>
          </a:prstGeom>
          <a:ln w="317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251520" y="6286520"/>
            <a:ext cx="83529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/>
            <a:r>
              <a:rPr lang="en-US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XXXI</a:t>
            </a: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Ассамблея Профсоюза работников РАН, Екатеринбург 2026 г.</a:t>
            </a:r>
            <a:endParaRPr lang="ru-RU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20" y="0"/>
            <a:ext cx="1800302" cy="102897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84963"/>
            <a:ext cx="1656184" cy="91752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51520" y="1071695"/>
            <a:ext cx="8640960" cy="63696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В 2025 году </a:t>
            </a:r>
            <a:r>
              <a:rPr lang="ru-RU" sz="1600" dirty="0"/>
              <a:t>дирекция оказала материальную помощь </a:t>
            </a:r>
            <a:r>
              <a:rPr lang="ru-RU" sz="1600" dirty="0" smtClean="0"/>
              <a:t>нескольким сотням сотрудников ИЯФ на лечение, в связи с тяжелым материальным </a:t>
            </a:r>
            <a:r>
              <a:rPr lang="ru-RU" sz="1600" dirty="0"/>
              <a:t>положением, на </a:t>
            </a:r>
            <a:r>
              <a:rPr lang="ru-RU" sz="1600" dirty="0" smtClean="0"/>
              <a:t>зубопротезирование, на похороны на общую сумму более </a:t>
            </a:r>
            <a:r>
              <a:rPr lang="ru-RU" sz="1600" b="1" dirty="0" smtClean="0"/>
              <a:t>12 миллионов </a:t>
            </a:r>
            <a:r>
              <a:rPr lang="ru-RU" sz="1600" dirty="0" smtClean="0"/>
              <a:t>рублей</a:t>
            </a:r>
            <a:r>
              <a:rPr lang="ru-RU" sz="1600" dirty="0"/>
              <a:t>.</a:t>
            </a:r>
            <a:endParaRPr lang="ru-RU" sz="1600" dirty="0" smtClean="0"/>
          </a:p>
          <a:p>
            <a:r>
              <a:rPr lang="ru-RU" sz="1600" dirty="0" smtClean="0"/>
              <a:t>Отдельно была оказана </a:t>
            </a:r>
            <a:r>
              <a:rPr lang="ru-RU" sz="1600" dirty="0"/>
              <a:t>материальную помощь </a:t>
            </a:r>
            <a:r>
              <a:rPr lang="ru-RU" sz="1600" dirty="0" smtClean="0"/>
              <a:t>на зубопротезирование бывшим сотрудникам ИЯФ, ушедшим на пенсию из института, на сумму </a:t>
            </a:r>
            <a:r>
              <a:rPr lang="ru-RU" sz="1600" b="1" dirty="0" smtClean="0"/>
              <a:t>306 000 </a:t>
            </a:r>
            <a:r>
              <a:rPr lang="ru-RU" sz="1600" dirty="0" smtClean="0"/>
              <a:t>рублей.</a:t>
            </a:r>
          </a:p>
          <a:p>
            <a:endParaRPr lang="ru-RU" sz="1600" dirty="0" smtClean="0"/>
          </a:p>
          <a:p>
            <a:r>
              <a:rPr lang="ru-RU" sz="1600" dirty="0" smtClean="0"/>
              <a:t>В </a:t>
            </a:r>
            <a:r>
              <a:rPr lang="ru-RU" sz="1600" dirty="0"/>
              <a:t>2025 году дирекция оказала материальную помощь </a:t>
            </a:r>
            <a:r>
              <a:rPr lang="ru-RU" sz="1600" dirty="0" smtClean="0"/>
              <a:t>на </a:t>
            </a:r>
            <a:r>
              <a:rPr lang="ru-RU" sz="1600" dirty="0"/>
              <a:t>сумму </a:t>
            </a:r>
            <a:r>
              <a:rPr lang="ru-RU" sz="1600" b="1" dirty="0"/>
              <a:t>645 000 </a:t>
            </a:r>
            <a:r>
              <a:rPr lang="ru-RU" sz="1600" dirty="0"/>
              <a:t>руб</a:t>
            </a:r>
            <a:r>
              <a:rPr lang="ru-RU" sz="1600" dirty="0" smtClean="0"/>
              <a:t>. </a:t>
            </a:r>
            <a:r>
              <a:rPr lang="ru-RU" sz="1600" dirty="0"/>
              <a:t>сотрудникам </a:t>
            </a:r>
            <a:r>
              <a:rPr lang="ru-RU" sz="1600" dirty="0" smtClean="0"/>
              <a:t>ИЯФ, имеющих многодетные семьи, детей, идущих в школу в 1 класс, детей-инвалидов, воспитывающих детей в одиночку.   </a:t>
            </a:r>
          </a:p>
          <a:p>
            <a:endParaRPr lang="ru-RU" sz="1600" dirty="0"/>
          </a:p>
          <a:p>
            <a:r>
              <a:rPr lang="ru-RU" sz="1600" dirty="0"/>
              <a:t>Материальная помощь в 2025 году </a:t>
            </a:r>
            <a:r>
              <a:rPr lang="ru-RU" sz="1600" dirty="0" smtClean="0"/>
              <a:t>сотрудникам</a:t>
            </a:r>
            <a:r>
              <a:rPr lang="ru-RU" sz="1600" dirty="0"/>
              <a:t>, у которых родились дети, </a:t>
            </a:r>
            <a:r>
              <a:rPr lang="ru-RU" sz="1600" dirty="0" smtClean="0"/>
              <a:t>со </a:t>
            </a:r>
            <a:r>
              <a:rPr lang="ru-RU" sz="1600" dirty="0"/>
              <a:t>стороны института составила </a:t>
            </a:r>
            <a:r>
              <a:rPr lang="ru-RU" sz="1600" b="1" dirty="0"/>
              <a:t>425 000 </a:t>
            </a:r>
            <a:r>
              <a:rPr lang="ru-RU" sz="1600" dirty="0" smtClean="0"/>
              <a:t>рублей, </a:t>
            </a:r>
            <a:r>
              <a:rPr lang="ru-RU" sz="1600" dirty="0"/>
              <a:t>сотрудникам, чьи дети отдыхали в </a:t>
            </a:r>
            <a:r>
              <a:rPr lang="ru-RU" sz="1600" dirty="0" smtClean="0"/>
              <a:t>детских оздоровительных лагерях, </a:t>
            </a:r>
            <a:r>
              <a:rPr lang="ru-RU" sz="1600" b="1" dirty="0" smtClean="0"/>
              <a:t>525</a:t>
            </a:r>
            <a:r>
              <a:rPr lang="ru-RU" sz="1600" dirty="0" smtClean="0"/>
              <a:t> </a:t>
            </a:r>
            <a:r>
              <a:rPr lang="ru-RU" sz="1600" b="1" dirty="0"/>
              <a:t>000 </a:t>
            </a:r>
            <a:r>
              <a:rPr lang="ru-RU" sz="1600" dirty="0" smtClean="0"/>
              <a:t>рублей. </a:t>
            </a:r>
            <a:endParaRPr lang="ru-RU" sz="1600" dirty="0"/>
          </a:p>
          <a:p>
            <a:r>
              <a:rPr lang="ru-RU" sz="1600" dirty="0" smtClean="0"/>
              <a:t> </a:t>
            </a:r>
            <a:endParaRPr lang="en-US" sz="1600" dirty="0"/>
          </a:p>
          <a:p>
            <a:r>
              <a:rPr lang="ru-RU" sz="1600" dirty="0" smtClean="0"/>
              <a:t>В </a:t>
            </a:r>
            <a:r>
              <a:rPr lang="ru-RU" sz="1600" dirty="0"/>
              <a:t>конце 2025 года </a:t>
            </a:r>
            <a:r>
              <a:rPr lang="ru-RU" sz="1600" dirty="0" smtClean="0"/>
              <a:t>было заинститутом было закуплено 800 новогодних подарков для детей сотрудников на </a:t>
            </a:r>
            <a:r>
              <a:rPr lang="ru-RU" sz="1600" dirty="0"/>
              <a:t>сумму </a:t>
            </a:r>
            <a:r>
              <a:rPr lang="ru-RU" sz="1600" b="1" dirty="0" smtClean="0"/>
              <a:t>1 </a:t>
            </a:r>
            <a:r>
              <a:rPr lang="ru-RU" sz="1600" b="1" dirty="0"/>
              <a:t>200 000 </a:t>
            </a:r>
            <a:r>
              <a:rPr lang="ru-RU" sz="1600" dirty="0"/>
              <a:t>рублей.</a:t>
            </a:r>
            <a:endParaRPr lang="ru-RU" sz="1600" dirty="0" smtClean="0"/>
          </a:p>
          <a:p>
            <a:endParaRPr lang="ru-RU" sz="1600" dirty="0"/>
          </a:p>
          <a:p>
            <a:r>
              <a:rPr lang="ru-RU" sz="1600" dirty="0"/>
              <a:t>Компенсация </a:t>
            </a:r>
            <a:r>
              <a:rPr lang="ru-RU" sz="1600" dirty="0" smtClean="0"/>
              <a:t>от института за </a:t>
            </a:r>
            <a:r>
              <a:rPr lang="ru-RU" sz="1600" dirty="0"/>
              <a:t>санаторно-курортные путевки, которые сотрудники </a:t>
            </a:r>
            <a:r>
              <a:rPr lang="ru-RU" sz="1600" dirty="0" smtClean="0"/>
              <a:t>приобретали самостоятельно</a:t>
            </a:r>
            <a:r>
              <a:rPr lang="ru-RU" sz="1600" dirty="0"/>
              <a:t>, получили </a:t>
            </a:r>
            <a:r>
              <a:rPr lang="ru-RU" sz="1600" b="1" dirty="0"/>
              <a:t>48</a:t>
            </a:r>
            <a:r>
              <a:rPr lang="ru-RU" sz="1600" dirty="0"/>
              <a:t> человек. Общая сумма компенсации от администрации составила </a:t>
            </a:r>
            <a:r>
              <a:rPr lang="ru-RU" sz="1600" b="1" dirty="0"/>
              <a:t>720 000</a:t>
            </a:r>
            <a:r>
              <a:rPr lang="ru-RU" sz="1600" dirty="0"/>
              <a:t> рублей.</a:t>
            </a:r>
          </a:p>
          <a:p>
            <a:endParaRPr lang="en-US" sz="1600" dirty="0"/>
          </a:p>
          <a:p>
            <a:r>
              <a:rPr lang="ru-RU" dirty="0" smtClean="0"/>
              <a:t> </a:t>
            </a:r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ctrTitle"/>
          </p:nvPr>
        </p:nvSpPr>
        <p:spPr>
          <a:xfrm>
            <a:off x="2195736" y="388869"/>
            <a:ext cx="4680520" cy="975246"/>
          </a:xfrm>
        </p:spPr>
        <p:txBody>
          <a:bodyPr/>
          <a:lstStyle/>
          <a:p>
            <a:r>
              <a:rPr lang="ru-RU" sz="2000" b="1" dirty="0"/>
              <a:t/>
            </a:r>
            <a:br>
              <a:rPr lang="ru-RU" sz="2000" b="1" dirty="0"/>
            </a:br>
            <a:r>
              <a:rPr lang="ru-RU" sz="2000" b="1" dirty="0"/>
              <a:t>Социальная поддержка </a:t>
            </a:r>
            <a:r>
              <a:rPr lang="ru-RU" sz="2000" b="1" dirty="0" smtClean="0"/>
              <a:t>работников.</a:t>
            </a:r>
            <a:br>
              <a:rPr lang="ru-RU" sz="2000" b="1" dirty="0" smtClean="0"/>
            </a:br>
            <a:r>
              <a:rPr lang="ru-RU" sz="2000" b="1" dirty="0" smtClean="0"/>
              <a:t>Профсоюз.</a:t>
            </a:r>
            <a:r>
              <a:rPr lang="en-US" sz="2000" b="1" dirty="0"/>
              <a:t/>
            </a:r>
            <a:br>
              <a:rPr lang="en-US" sz="2000" b="1" dirty="0"/>
            </a:br>
            <a:endParaRPr lang="ru-RU" sz="2000" b="1" cap="all" dirty="0">
              <a:solidFill>
                <a:srgbClr val="0070C0"/>
              </a:solidFill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6092825"/>
            <a:ext cx="730885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0" y="6165850"/>
            <a:ext cx="8388350" cy="0"/>
          </a:xfrm>
          <a:prstGeom prst="line">
            <a:avLst/>
          </a:prstGeom>
          <a:ln w="317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251520" y="6286520"/>
            <a:ext cx="83529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/>
            <a:r>
              <a:rPr lang="en-US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XXXI</a:t>
            </a: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Ассамблея Профсоюза работников РАН, Екатеринбург 2026 г.</a:t>
            </a:r>
            <a:endParaRPr lang="ru-RU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20" y="0"/>
            <a:ext cx="1800302" cy="102897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84963"/>
            <a:ext cx="1656184" cy="91752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3528" y="1484784"/>
            <a:ext cx="8496944" cy="3692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  <a:p>
            <a:r>
              <a:rPr lang="ru-RU" dirty="0" smtClean="0"/>
              <a:t>Профсоюз в свою очередь в 2025 году оказал материальную помощь членам профсоюза по разным причинам на сумму более </a:t>
            </a:r>
            <a:r>
              <a:rPr lang="ru-RU" b="1" dirty="0" smtClean="0"/>
              <a:t>10,5</a:t>
            </a:r>
            <a:r>
              <a:rPr lang="ru-RU" dirty="0" smtClean="0"/>
              <a:t> миллионов рублей. </a:t>
            </a:r>
          </a:p>
          <a:p>
            <a:endParaRPr lang="ru-RU" dirty="0"/>
          </a:p>
          <a:p>
            <a:r>
              <a:rPr lang="ru-RU" dirty="0" smtClean="0"/>
              <a:t>Компенсационные выплаты со стороны профсоюза за санаторно-курортные путевки в 2025 году </a:t>
            </a:r>
            <a:r>
              <a:rPr lang="ru-RU" b="1" dirty="0" smtClean="0"/>
              <a:t>318 000 </a:t>
            </a:r>
            <a:r>
              <a:rPr lang="ru-RU" dirty="0" smtClean="0"/>
              <a:t>рублей.</a:t>
            </a:r>
          </a:p>
          <a:p>
            <a:endParaRPr lang="ru-RU" dirty="0"/>
          </a:p>
          <a:p>
            <a:r>
              <a:rPr lang="ru-RU" dirty="0"/>
              <a:t>Финансирование профсоюзом </a:t>
            </a:r>
            <a:r>
              <a:rPr lang="ru-RU" dirty="0" smtClean="0"/>
              <a:t>в 2025 году культурно-массовых мероприятий</a:t>
            </a:r>
            <a:r>
              <a:rPr lang="ru-RU" dirty="0"/>
              <a:t> составило </a:t>
            </a:r>
            <a:r>
              <a:rPr lang="ru-RU" b="1" dirty="0" smtClean="0"/>
              <a:t>662 000 </a:t>
            </a:r>
            <a:r>
              <a:rPr lang="ru-RU" dirty="0" smtClean="0"/>
              <a:t>рублей</a:t>
            </a:r>
            <a:r>
              <a:rPr lang="ru-RU" dirty="0"/>
              <a:t>, </a:t>
            </a:r>
            <a:r>
              <a:rPr lang="ru-RU" dirty="0" smtClean="0"/>
              <a:t>финансирование спортивных мероприятий и покупка спортинвентаря  </a:t>
            </a:r>
            <a:r>
              <a:rPr lang="ru-RU" b="1" dirty="0" smtClean="0"/>
              <a:t>1 083 000 </a:t>
            </a:r>
            <a:r>
              <a:rPr lang="ru-RU" dirty="0" smtClean="0"/>
              <a:t>руб</a:t>
            </a:r>
            <a:r>
              <a:rPr lang="ru-RU" dirty="0"/>
              <a:t>.</a:t>
            </a:r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ctrTitle"/>
          </p:nvPr>
        </p:nvSpPr>
        <p:spPr>
          <a:xfrm>
            <a:off x="2195736" y="188893"/>
            <a:ext cx="4680520" cy="975246"/>
          </a:xfrm>
        </p:spPr>
        <p:txBody>
          <a:bodyPr/>
          <a:lstStyle/>
          <a:p>
            <a:r>
              <a:rPr lang="ru-RU" sz="2000" b="1" dirty="0"/>
              <a:t/>
            </a:r>
            <a:br>
              <a:rPr lang="ru-RU" sz="2000" b="1" dirty="0"/>
            </a:br>
            <a:r>
              <a:rPr lang="ru-RU" sz="2000" b="1" dirty="0"/>
              <a:t>Вопросы </a:t>
            </a:r>
            <a:r>
              <a:rPr lang="ru-RU" sz="2000" b="1" dirty="0" smtClean="0"/>
              <a:t>Соцкультбыта</a:t>
            </a:r>
            <a:r>
              <a:rPr lang="en-US" sz="2000" b="1" dirty="0" smtClean="0"/>
              <a:t/>
            </a:r>
            <a:br>
              <a:rPr lang="en-US" sz="2000" b="1" dirty="0" smtClean="0"/>
            </a:br>
            <a:r>
              <a:rPr lang="ru-RU" sz="2000" b="1" dirty="0"/>
              <a:t>«Лыжная база»</a:t>
            </a:r>
            <a:r>
              <a:rPr lang="en-US" sz="2000" b="1" dirty="0"/>
              <a:t/>
            </a:r>
            <a:br>
              <a:rPr lang="en-US" sz="2000" b="1" dirty="0"/>
            </a:br>
            <a:endParaRPr lang="ru-RU" sz="2000" b="1" cap="all" dirty="0">
              <a:solidFill>
                <a:srgbClr val="0070C0"/>
              </a:solidFill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6092825"/>
            <a:ext cx="730885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0" y="6165850"/>
            <a:ext cx="8388350" cy="0"/>
          </a:xfrm>
          <a:prstGeom prst="line">
            <a:avLst/>
          </a:prstGeom>
          <a:ln w="317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251520" y="6286520"/>
            <a:ext cx="83529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/>
            <a:r>
              <a:rPr lang="en-US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XXXI</a:t>
            </a: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Ассамблея Профсоюза работников РАН, Екатеринбург 2026 г.</a:t>
            </a:r>
            <a:endParaRPr lang="ru-RU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20" y="0"/>
            <a:ext cx="1800302" cy="102897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84963"/>
            <a:ext cx="1656184" cy="91752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67544" y="1124868"/>
            <a:ext cx="8424936" cy="56311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На лыжной базе работает бесплатный прокат лыжного инвентаря для сотрудников и членов их семей.</a:t>
            </a:r>
          </a:p>
          <a:p>
            <a:endParaRPr lang="ru-RU" dirty="0" smtClean="0"/>
          </a:p>
          <a:p>
            <a:r>
              <a:rPr lang="ru-RU" dirty="0" smtClean="0"/>
              <a:t>Члены лыжного клуба ИЯФ, который создан в рамках работы  спортивной комиссии профкома, имеют возможность хранить свой спортивный инвентарь на лыжной базе. Имеются комнаты для переодевания и душевые, а также комната для чаепития.</a:t>
            </a:r>
          </a:p>
          <a:p>
            <a:endParaRPr lang="ru-RU" dirty="0"/>
          </a:p>
          <a:p>
            <a:r>
              <a:rPr lang="ru-RU" dirty="0" smtClean="0"/>
              <a:t>Силами членов </a:t>
            </a:r>
            <a:r>
              <a:rPr lang="ru-RU" dirty="0"/>
              <a:t>лыжного</a:t>
            </a:r>
            <a:r>
              <a:rPr lang="ru-RU" dirty="0" smtClean="0"/>
              <a:t> клуба готовятся гоночные трассы.</a:t>
            </a:r>
          </a:p>
          <a:p>
            <a:endParaRPr lang="ru-RU" dirty="0"/>
          </a:p>
          <a:p>
            <a:r>
              <a:rPr lang="ru-RU" dirty="0" smtClean="0"/>
              <a:t>В течение года лыжный клуб организует около 20 соревнований, летом кроссы и велокроссы, зимой лыжные гонки.</a:t>
            </a:r>
          </a:p>
          <a:p>
            <a:endParaRPr lang="ru-RU" dirty="0"/>
          </a:p>
          <a:p>
            <a:r>
              <a:rPr lang="ru-RU" dirty="0" smtClean="0"/>
              <a:t>На лыжной базе проходят 2 зимних детских праздника и Масленица, проведение которых организует профком.</a:t>
            </a:r>
          </a:p>
          <a:p>
            <a:endParaRPr lang="ru-RU" dirty="0"/>
          </a:p>
          <a:p>
            <a:r>
              <a:rPr lang="ru-RU" dirty="0" smtClean="0"/>
              <a:t>В марте 2026 года на лыжной базе проходила ХХ </a:t>
            </a:r>
            <a:r>
              <a:rPr lang="ru-RU" dirty="0" err="1" smtClean="0"/>
              <a:t>Академиада</a:t>
            </a:r>
            <a:r>
              <a:rPr lang="ru-RU" dirty="0" smtClean="0"/>
              <a:t> РАН по лыжным гонкам. </a:t>
            </a:r>
          </a:p>
          <a:p>
            <a:endParaRPr lang="ru-RU" dirty="0"/>
          </a:p>
          <a:p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ctrTitle"/>
          </p:nvPr>
        </p:nvSpPr>
        <p:spPr>
          <a:xfrm>
            <a:off x="2195736" y="260648"/>
            <a:ext cx="4680520" cy="975246"/>
          </a:xfrm>
        </p:spPr>
        <p:txBody>
          <a:bodyPr/>
          <a:lstStyle/>
          <a:p>
            <a:r>
              <a:rPr lang="ru-RU" sz="2000" b="1" dirty="0"/>
              <a:t/>
            </a:r>
            <a:br>
              <a:rPr lang="ru-RU" sz="2000" b="1" dirty="0"/>
            </a:br>
            <a:r>
              <a:rPr lang="ru-RU" sz="2000" b="1" dirty="0"/>
              <a:t>Вопросы </a:t>
            </a:r>
            <a:r>
              <a:rPr lang="ru-RU" sz="2000" b="1" dirty="0" smtClean="0"/>
              <a:t>Соцкультбыта</a:t>
            </a:r>
            <a:r>
              <a:rPr lang="en-US" sz="2000" b="1" dirty="0" smtClean="0"/>
              <a:t/>
            </a:r>
            <a:br>
              <a:rPr lang="en-US" sz="2000" b="1" dirty="0" smtClean="0"/>
            </a:br>
            <a:r>
              <a:rPr lang="ru-RU" sz="2000" b="1" dirty="0"/>
              <a:t>«Лыжная база»</a:t>
            </a:r>
            <a:r>
              <a:rPr lang="en-US" sz="2000" b="1" dirty="0"/>
              <a:t/>
            </a:r>
            <a:br>
              <a:rPr lang="en-US" sz="2000" b="1" dirty="0"/>
            </a:br>
            <a:endParaRPr lang="ru-RU" sz="2000" b="1" cap="all" dirty="0">
              <a:solidFill>
                <a:srgbClr val="0070C0"/>
              </a:solidFill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6092825"/>
            <a:ext cx="730885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0" y="6165850"/>
            <a:ext cx="8388350" cy="0"/>
          </a:xfrm>
          <a:prstGeom prst="line">
            <a:avLst/>
          </a:prstGeom>
          <a:ln w="317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251520" y="6286520"/>
            <a:ext cx="83529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/>
            <a:r>
              <a:rPr lang="en-US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XXXI</a:t>
            </a: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Ассамблея Профсоюза работников РАН, Екатеринбург 2026 г.</a:t>
            </a:r>
            <a:endParaRPr lang="ru-RU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20" y="0"/>
            <a:ext cx="1800302" cy="102897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84963"/>
            <a:ext cx="1656184" cy="91752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596" y="1131051"/>
            <a:ext cx="3288024" cy="246601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157" y="3596155"/>
            <a:ext cx="3285464" cy="246409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5449" y="3604291"/>
            <a:ext cx="4368999" cy="245785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35449" y="1148319"/>
            <a:ext cx="4368999" cy="24559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ctrTitle"/>
          </p:nvPr>
        </p:nvSpPr>
        <p:spPr>
          <a:xfrm>
            <a:off x="2195736" y="260649"/>
            <a:ext cx="4680520" cy="504056"/>
          </a:xfrm>
        </p:spPr>
        <p:txBody>
          <a:bodyPr/>
          <a:lstStyle/>
          <a:p>
            <a:r>
              <a:rPr lang="ru-RU" sz="2000" b="1" dirty="0"/>
              <a:t/>
            </a:r>
            <a:br>
              <a:rPr lang="ru-RU" sz="2000" b="1" dirty="0"/>
            </a:br>
            <a:r>
              <a:rPr lang="ru-RU" sz="2000" b="1" dirty="0"/>
              <a:t>Вопросы Соцкультбыта</a:t>
            </a:r>
            <a:r>
              <a:rPr lang="en-US" sz="2000" b="1" dirty="0"/>
              <a:t/>
            </a:r>
            <a:br>
              <a:rPr lang="en-US" sz="2000" b="1" dirty="0"/>
            </a:br>
            <a:endParaRPr lang="ru-RU" sz="2000" b="1" cap="all" dirty="0">
              <a:solidFill>
                <a:srgbClr val="0070C0"/>
              </a:solidFill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6092825"/>
            <a:ext cx="730885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0" y="6165850"/>
            <a:ext cx="8388350" cy="0"/>
          </a:xfrm>
          <a:prstGeom prst="line">
            <a:avLst/>
          </a:prstGeom>
          <a:ln w="317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251520" y="6286520"/>
            <a:ext cx="83529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/>
            <a:r>
              <a:rPr lang="en-US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XXXI</a:t>
            </a: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Ассамблея Профсоюза работников РАН, Екатеринбург 2026 г.</a:t>
            </a:r>
            <a:endParaRPr lang="ru-RU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20" y="0"/>
            <a:ext cx="1800302" cy="102897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84963"/>
            <a:ext cx="1656184" cy="91752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95536" y="1166030"/>
            <a:ext cx="84969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/>
              <a:t>«</a:t>
            </a:r>
            <a:r>
              <a:rPr lang="ru-RU" sz="1600" b="1" dirty="0"/>
              <a:t>База отдыха Разлив</a:t>
            </a:r>
            <a:r>
              <a:rPr lang="ru-RU" sz="1600" b="1" dirty="0" smtClean="0"/>
              <a:t>»</a:t>
            </a:r>
          </a:p>
          <a:p>
            <a:pPr algn="ctr"/>
            <a:r>
              <a:rPr lang="ru-RU" sz="1600" b="1" dirty="0" smtClean="0"/>
              <a:t>ЗА </a:t>
            </a:r>
            <a:r>
              <a:rPr lang="ru-RU" sz="1600" b="1" dirty="0"/>
              <a:t>СЕЗОН </a:t>
            </a:r>
            <a:r>
              <a:rPr lang="ru-RU" sz="1600" b="1" dirty="0" smtClean="0"/>
              <a:t>2025 года отдохнуло </a:t>
            </a:r>
            <a:r>
              <a:rPr lang="ru-RU" sz="1600" b="1" dirty="0"/>
              <a:t>– 3014 человек</a:t>
            </a:r>
            <a:endParaRPr lang="en-US" sz="1600" b="1" dirty="0" smtClean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65" y="2095425"/>
            <a:ext cx="4675510" cy="318458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9075" y="2098456"/>
            <a:ext cx="4242074" cy="31815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ctrTitle"/>
          </p:nvPr>
        </p:nvSpPr>
        <p:spPr>
          <a:xfrm>
            <a:off x="2195736" y="260649"/>
            <a:ext cx="4680520" cy="504056"/>
          </a:xfrm>
        </p:spPr>
        <p:txBody>
          <a:bodyPr/>
          <a:lstStyle/>
          <a:p>
            <a:r>
              <a:rPr lang="ru-RU" sz="2000" b="1" dirty="0"/>
              <a:t/>
            </a:r>
            <a:br>
              <a:rPr lang="ru-RU" sz="2000" b="1" dirty="0"/>
            </a:br>
            <a:r>
              <a:rPr lang="ru-RU" sz="2000" b="1" dirty="0"/>
              <a:t>Вопросы Соцкультбыта</a:t>
            </a:r>
            <a:r>
              <a:rPr lang="en-US" sz="2000" b="1" dirty="0"/>
              <a:t/>
            </a:r>
            <a:br>
              <a:rPr lang="en-US" sz="2000" b="1" dirty="0"/>
            </a:br>
            <a:endParaRPr lang="ru-RU" sz="2000" b="1" cap="all" dirty="0">
              <a:solidFill>
                <a:srgbClr val="0070C0"/>
              </a:solidFill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6092825"/>
            <a:ext cx="730885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0" y="6165850"/>
            <a:ext cx="8388350" cy="0"/>
          </a:xfrm>
          <a:prstGeom prst="line">
            <a:avLst/>
          </a:prstGeom>
          <a:ln w="317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251520" y="6286520"/>
            <a:ext cx="83529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/>
            <a:r>
              <a:rPr lang="en-US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XXXI</a:t>
            </a: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Ассамблея Профсоюза работников РАН, Екатеринбург 2026 г.</a:t>
            </a:r>
            <a:endParaRPr lang="ru-RU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20" y="0"/>
            <a:ext cx="1800302" cy="102897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84963"/>
            <a:ext cx="1656184" cy="91752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8929" y="1048567"/>
            <a:ext cx="3207594" cy="240569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507" y="3468087"/>
            <a:ext cx="3222718" cy="2417039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1048567"/>
            <a:ext cx="3207593" cy="2405695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8929" y="3476070"/>
            <a:ext cx="3207594" cy="2405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057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ctrTitle"/>
          </p:nvPr>
        </p:nvSpPr>
        <p:spPr>
          <a:xfrm>
            <a:off x="611560" y="1268720"/>
            <a:ext cx="8064896" cy="3983787"/>
          </a:xfrm>
        </p:spPr>
        <p:txBody>
          <a:bodyPr/>
          <a:lstStyle/>
          <a:p>
            <a:r>
              <a:rPr lang="ru-RU" sz="5400" b="1" cap="all" dirty="0" smtClean="0">
                <a:solidFill>
                  <a:srgbClr val="0070C0"/>
                </a:solidFill>
              </a:rPr>
              <a:t>Спасибо за внимание!</a:t>
            </a:r>
            <a:endParaRPr lang="ru-RU" sz="5400" b="1" cap="all" dirty="0">
              <a:solidFill>
                <a:srgbClr val="0070C0"/>
              </a:solidFill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6092825"/>
            <a:ext cx="730885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0" y="6165850"/>
            <a:ext cx="8388350" cy="0"/>
          </a:xfrm>
          <a:prstGeom prst="line">
            <a:avLst/>
          </a:prstGeom>
          <a:ln w="317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251520" y="6286520"/>
            <a:ext cx="83529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/>
            <a:r>
              <a:rPr lang="en-US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XXXI</a:t>
            </a: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Ассамблея Профсоюза работников РАН, Екатеринбург 2026 г.</a:t>
            </a:r>
            <a:endParaRPr lang="ru-RU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850" y="84963"/>
            <a:ext cx="1800302" cy="102897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06770"/>
            <a:ext cx="1656184" cy="91752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2499</Words>
  <Application>Microsoft Office PowerPoint</Application>
  <PresentationFormat>Экран (4:3)</PresentationFormat>
  <Paragraphs>239</Paragraphs>
  <Slides>25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8" baseType="lpstr">
      <vt:lpstr>Arial</vt:lpstr>
      <vt:lpstr>Calibri</vt:lpstr>
      <vt:lpstr>Тема Office</vt:lpstr>
      <vt:lpstr>УКРЕПЛЕНИЕ СОЦИАЛЬНОГО ПАРТНЕРСТВА В НАУЧНОЙ ОРГАНИЗАЦИИ НА ПРИМЕРЕ КОЛЛЕКТИВНОГО ДОГОВОРА МЕЖДУ ИНСТИТУТОМ ЯДЕРНОЙ ФИЗИКИ СО РАН И ПРОФСОЮЗНОЙ ОРГАНИЗАЦИЕЙ РАБОТНИКОВ ИНСТИТУТА</vt:lpstr>
      <vt:lpstr>Презентация PowerPoint</vt:lpstr>
      <vt:lpstr>   Содержание </vt:lpstr>
      <vt:lpstr>  ГЛАВА 1 Общие положения  </vt:lpstr>
      <vt:lpstr>  ГЛАВА 1 Общие положения  </vt:lpstr>
      <vt:lpstr> ГЛАВА 2  Оплата труда и материальное стимулирование  </vt:lpstr>
      <vt:lpstr>ГЛАВА 5 Социальная поддержка работников </vt:lpstr>
      <vt:lpstr>ГЛАВА 5 Социальная поддержка работников </vt:lpstr>
      <vt:lpstr>Социальная поддержка работников ПОЛОЖЕНИЕ о предоставлении материальной помощи работникам </vt:lpstr>
      <vt:lpstr>Социальная поддержка работников ПОЛОЖЕНИЕ о предоставлении материальной помощи работникам </vt:lpstr>
      <vt:lpstr>Социальная поддержка работников ПОЛОЖЕНИЕ о предоставлении материальной помощи работникам </vt:lpstr>
      <vt:lpstr>Социальная поддержка работников ПОЛОЖЕНИЕ о предоставлении материальной помощи работникам </vt:lpstr>
      <vt:lpstr>ГЛАВА 6 Вопросы Соцкультбыта </vt:lpstr>
      <vt:lpstr>ГЛАВА 6 Вопросы Соцкультбыта </vt:lpstr>
      <vt:lpstr>ГЛАВА 6 Вопросы Соцкультбыта </vt:lpstr>
      <vt:lpstr>  Социальная поддержка работников Транспорт  </vt:lpstr>
      <vt:lpstr> Социальная поддержка работников Медицина и оздоровление </vt:lpstr>
      <vt:lpstr> Социальная поддержка работников Медицина и оздоровление  </vt:lpstr>
      <vt:lpstr>Социальная поддержка работников. Институт. </vt:lpstr>
      <vt:lpstr> Социальная поддержка работников. Профсоюз. </vt:lpstr>
      <vt:lpstr> Вопросы Соцкультбыта «Лыжная база» </vt:lpstr>
      <vt:lpstr> Вопросы Соцкультбыта «Лыжная база» </vt:lpstr>
      <vt:lpstr> Вопросы Соцкультбыта </vt:lpstr>
      <vt:lpstr> Вопросы Соцкультбыта </vt:lpstr>
      <vt:lpstr>Спасибо за внимание!</vt:lpstr>
    </vt:vector>
  </TitlesOfParts>
  <Company>BINP SB RAS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Customer</dc:creator>
  <cp:lastModifiedBy>Андрей</cp:lastModifiedBy>
  <cp:revision>173</cp:revision>
  <dcterms:created xsi:type="dcterms:W3CDTF">2014-07-03T06:32:00Z</dcterms:created>
  <dcterms:modified xsi:type="dcterms:W3CDTF">2026-09-20T03:08:29Z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3E02F80991C24457811D1C5B1583ED3C_13</vt:lpwstr>
  </property>
  <property fmtid="{D5CDD505-2E9C-101B-9397-08002B2CF9AE}" pid="3" name="KSOProductBuildVer">
    <vt:lpwstr>1049-12.1.0.28485</vt:lpwstr>
  </property>
</Properties>
</file>