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handoutMasterIdLst>
    <p:handoutMasterId r:id="rId22"/>
  </p:handoutMasterIdLst>
  <p:sldIdLst>
    <p:sldId id="1090" r:id="rId2"/>
    <p:sldId id="1102" r:id="rId3"/>
    <p:sldId id="1103" r:id="rId4"/>
    <p:sldId id="1104" r:id="rId5"/>
    <p:sldId id="1105" r:id="rId6"/>
    <p:sldId id="1107" r:id="rId7"/>
    <p:sldId id="1108" r:id="rId8"/>
    <p:sldId id="1109" r:id="rId9"/>
    <p:sldId id="1110" r:id="rId10"/>
    <p:sldId id="1111" r:id="rId11"/>
    <p:sldId id="1112" r:id="rId12"/>
    <p:sldId id="1113" r:id="rId13"/>
    <p:sldId id="1114" r:id="rId14"/>
    <p:sldId id="1115" r:id="rId15"/>
    <p:sldId id="1116" r:id="rId16"/>
    <p:sldId id="1117" r:id="rId17"/>
    <p:sldId id="1118" r:id="rId18"/>
    <p:sldId id="1119" r:id="rId19"/>
    <p:sldId id="992" r:id="rId20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DAB6C8A-6327-4BD2-86B9-25C5B747E009}">
          <p14:sldIdLst>
            <p14:sldId id="1090"/>
            <p14:sldId id="1102"/>
            <p14:sldId id="1103"/>
            <p14:sldId id="1104"/>
            <p14:sldId id="1105"/>
            <p14:sldId id="1107"/>
            <p14:sldId id="1108"/>
            <p14:sldId id="1109"/>
            <p14:sldId id="1110"/>
            <p14:sldId id="1111"/>
            <p14:sldId id="1112"/>
            <p14:sldId id="1113"/>
            <p14:sldId id="1114"/>
            <p14:sldId id="1115"/>
            <p14:sldId id="1116"/>
            <p14:sldId id="1117"/>
            <p14:sldId id="1118"/>
            <p14:sldId id="1119"/>
            <p14:sldId id="992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omin" initials="F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38D"/>
    <a:srgbClr val="3B1165"/>
    <a:srgbClr val="8D57B5"/>
    <a:srgbClr val="DCC3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46" autoAdjust="0"/>
    <p:restoredTop sz="99223" autoAdjust="0"/>
  </p:normalViewPr>
  <p:slideViewPr>
    <p:cSldViewPr>
      <p:cViewPr>
        <p:scale>
          <a:sx n="80" d="100"/>
          <a:sy n="80" d="100"/>
        </p:scale>
        <p:origin x="-662" y="-16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4D21D1-78CC-4431-95D7-8EC976B1DCEA}" type="doc">
      <dgm:prSet loTypeId="urn:microsoft.com/office/officeart/2005/8/layout/vList5" loCatId="list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68EF120-9179-483C-8AAF-9904FC7AB157}">
      <dgm:prSet phldrT="[Текст]" custT="1"/>
      <dgm:spPr>
        <a:solidFill>
          <a:schemeClr val="accent1"/>
        </a:solidFill>
      </dgm:spPr>
      <dgm:t>
        <a:bodyPr vert="horz"/>
        <a:lstStyle/>
        <a:p>
          <a:pPr>
            <a:lnSpc>
              <a:spcPct val="80000"/>
            </a:lnSpc>
          </a:pPr>
          <a:r>
            <a:rPr lang="ru-RU" sz="36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Понятие социального партнерства</a:t>
          </a:r>
          <a:r>
            <a:rPr lang="ru-RU" sz="3600" dirty="0"/>
            <a:t> </a:t>
          </a:r>
          <a:endParaRPr lang="ru-RU" sz="3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5C0AB3-A80D-4944-92ED-84504933B519}" type="parTrans" cxnId="{BC04B369-FDAE-4D24-9E57-9BCE3A585E55}">
      <dgm:prSet/>
      <dgm:spPr/>
      <dgm:t>
        <a:bodyPr/>
        <a:lstStyle/>
        <a:p>
          <a:endParaRPr lang="ru-RU"/>
        </a:p>
      </dgm:t>
    </dgm:pt>
    <dgm:pt modelId="{502C8CE2-3490-4386-AC71-732F0DE43938}" type="sibTrans" cxnId="{BC04B369-FDAE-4D24-9E57-9BCE3A585E55}">
      <dgm:prSet/>
      <dgm:spPr/>
      <dgm:t>
        <a:bodyPr/>
        <a:lstStyle/>
        <a:p>
          <a:endParaRPr lang="ru-RU"/>
        </a:p>
      </dgm:t>
    </dgm:pt>
    <dgm:pt modelId="{8CF6388B-E7E9-4B02-A62F-994F5D1A8E64}" type="pres">
      <dgm:prSet presAssocID="{1B4D21D1-78CC-4431-95D7-8EC976B1DC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2F1A8-972D-4678-815D-C81C11E1F8D0}" type="pres">
      <dgm:prSet presAssocID="{B68EF120-9179-483C-8AAF-9904FC7AB157}" presName="linNode" presStyleCnt="0"/>
      <dgm:spPr/>
    </dgm:pt>
    <dgm:pt modelId="{68E80A5F-0C52-4708-B250-B2CD40D0549D}" type="pres">
      <dgm:prSet presAssocID="{B68EF120-9179-483C-8AAF-9904FC7AB157}" presName="parentText" presStyleLbl="node1" presStyleIdx="0" presStyleCnt="1" custScaleX="273604" custScaleY="12749" custLinFactNeighborX="6973" custLinFactNeighborY="-4243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04B369-FDAE-4D24-9E57-9BCE3A585E55}" srcId="{1B4D21D1-78CC-4431-95D7-8EC976B1DCEA}" destId="{B68EF120-9179-483C-8AAF-9904FC7AB157}" srcOrd="0" destOrd="0" parTransId="{255C0AB3-A80D-4944-92ED-84504933B519}" sibTransId="{502C8CE2-3490-4386-AC71-732F0DE43938}"/>
    <dgm:cxn modelId="{4C7577CD-796D-4AAD-A49B-07DF2C71675B}" type="presOf" srcId="{1B4D21D1-78CC-4431-95D7-8EC976B1DCEA}" destId="{8CF6388B-E7E9-4B02-A62F-994F5D1A8E64}" srcOrd="0" destOrd="0" presId="urn:microsoft.com/office/officeart/2005/8/layout/vList5"/>
    <dgm:cxn modelId="{84EFFD3F-65B3-435E-AFA7-8C0C48CB6BE6}" type="presOf" srcId="{B68EF120-9179-483C-8AAF-9904FC7AB157}" destId="{68E80A5F-0C52-4708-B250-B2CD40D0549D}" srcOrd="0" destOrd="0" presId="urn:microsoft.com/office/officeart/2005/8/layout/vList5"/>
    <dgm:cxn modelId="{355FE8DC-74D4-44B1-90C9-D49DE4BB0E59}" type="presParOf" srcId="{8CF6388B-E7E9-4B02-A62F-994F5D1A8E64}" destId="{1272F1A8-972D-4678-815D-C81C11E1F8D0}" srcOrd="0" destOrd="0" presId="urn:microsoft.com/office/officeart/2005/8/layout/vList5"/>
    <dgm:cxn modelId="{66EC962F-120C-4EBB-B17C-B6238489FD51}" type="presParOf" srcId="{1272F1A8-972D-4678-815D-C81C11E1F8D0}" destId="{68E80A5F-0C52-4708-B250-B2CD40D0549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4D21D1-78CC-4431-95D7-8EC976B1DCEA}" type="doc">
      <dgm:prSet loTypeId="urn:microsoft.com/office/officeart/2005/8/layout/vList5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68EF120-9179-483C-8AAF-9904FC7AB157}">
      <dgm:prSet phldrT="[Текст]" custT="1"/>
      <dgm:spPr>
        <a:solidFill>
          <a:schemeClr val="accent1"/>
        </a:solidFill>
      </dgm:spPr>
      <dgm:t>
        <a:bodyPr vert="horz"/>
        <a:lstStyle/>
        <a:p>
          <a:pPr>
            <a:lnSpc>
              <a:spcPct val="80000"/>
            </a:lnSpc>
          </a:pPr>
          <a:r>
            <a:rPr lang="ru-RU" sz="36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Понятие социального партнерства</a:t>
          </a:r>
          <a:r>
            <a:rPr lang="ru-RU" sz="3600" dirty="0"/>
            <a:t> </a:t>
          </a:r>
          <a:endParaRPr lang="ru-RU" sz="3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5C0AB3-A80D-4944-92ED-84504933B519}" type="parTrans" cxnId="{BC04B369-FDAE-4D24-9E57-9BCE3A585E55}">
      <dgm:prSet/>
      <dgm:spPr/>
      <dgm:t>
        <a:bodyPr/>
        <a:lstStyle/>
        <a:p>
          <a:endParaRPr lang="ru-RU"/>
        </a:p>
      </dgm:t>
    </dgm:pt>
    <dgm:pt modelId="{502C8CE2-3490-4386-AC71-732F0DE43938}" type="sibTrans" cxnId="{BC04B369-FDAE-4D24-9E57-9BCE3A585E55}">
      <dgm:prSet/>
      <dgm:spPr/>
      <dgm:t>
        <a:bodyPr/>
        <a:lstStyle/>
        <a:p>
          <a:endParaRPr lang="ru-RU"/>
        </a:p>
      </dgm:t>
    </dgm:pt>
    <dgm:pt modelId="{8CF6388B-E7E9-4B02-A62F-994F5D1A8E64}" type="pres">
      <dgm:prSet presAssocID="{1B4D21D1-78CC-4431-95D7-8EC976B1DC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2F1A8-972D-4678-815D-C81C11E1F8D0}" type="pres">
      <dgm:prSet presAssocID="{B68EF120-9179-483C-8AAF-9904FC7AB157}" presName="linNode" presStyleCnt="0"/>
      <dgm:spPr/>
    </dgm:pt>
    <dgm:pt modelId="{68E80A5F-0C52-4708-B250-B2CD40D0549D}" type="pres">
      <dgm:prSet presAssocID="{B68EF120-9179-483C-8AAF-9904FC7AB157}" presName="parentText" presStyleLbl="node1" presStyleIdx="0" presStyleCnt="1" custScaleX="273604" custScaleY="12749" custLinFactNeighborX="6973" custLinFactNeighborY="-4243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4A2239-CF4C-4451-9AD3-20F05500A377}" type="presOf" srcId="{1B4D21D1-78CC-4431-95D7-8EC976B1DCEA}" destId="{8CF6388B-E7E9-4B02-A62F-994F5D1A8E64}" srcOrd="0" destOrd="0" presId="urn:microsoft.com/office/officeart/2005/8/layout/vList5"/>
    <dgm:cxn modelId="{BC04B369-FDAE-4D24-9E57-9BCE3A585E55}" srcId="{1B4D21D1-78CC-4431-95D7-8EC976B1DCEA}" destId="{B68EF120-9179-483C-8AAF-9904FC7AB157}" srcOrd="0" destOrd="0" parTransId="{255C0AB3-A80D-4944-92ED-84504933B519}" sibTransId="{502C8CE2-3490-4386-AC71-732F0DE43938}"/>
    <dgm:cxn modelId="{A9B01B91-D003-4573-8A8A-30B673B0C348}" type="presOf" srcId="{B68EF120-9179-483C-8AAF-9904FC7AB157}" destId="{68E80A5F-0C52-4708-B250-B2CD40D0549D}" srcOrd="0" destOrd="0" presId="urn:microsoft.com/office/officeart/2005/8/layout/vList5"/>
    <dgm:cxn modelId="{8F0A960D-4743-4561-BC12-54848E8A26CB}" type="presParOf" srcId="{8CF6388B-E7E9-4B02-A62F-994F5D1A8E64}" destId="{1272F1A8-972D-4678-815D-C81C11E1F8D0}" srcOrd="0" destOrd="0" presId="urn:microsoft.com/office/officeart/2005/8/layout/vList5"/>
    <dgm:cxn modelId="{5D6F262F-3FBD-478E-93EA-1B972225A305}" type="presParOf" srcId="{1272F1A8-972D-4678-815D-C81C11E1F8D0}" destId="{68E80A5F-0C52-4708-B250-B2CD40D0549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4D21D1-78CC-4431-95D7-8EC976B1DCEA}" type="doc">
      <dgm:prSet loTypeId="urn:microsoft.com/office/officeart/2005/8/layout/vList5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68EF120-9179-483C-8AAF-9904FC7AB157}">
      <dgm:prSet phldrT="[Текст]" custT="1"/>
      <dgm:spPr>
        <a:solidFill>
          <a:schemeClr val="accent1"/>
        </a:solidFill>
      </dgm:spPr>
      <dgm:t>
        <a:bodyPr vert="horz"/>
        <a:lstStyle/>
        <a:p>
          <a:pPr>
            <a:lnSpc>
              <a:spcPct val="80000"/>
            </a:lnSpc>
          </a:pPr>
          <a:r>
            <a:rPr lang="ru-RU" sz="36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Понятие социального партнерства</a:t>
          </a:r>
          <a:r>
            <a:rPr lang="ru-RU" sz="3600" dirty="0"/>
            <a:t> </a:t>
          </a:r>
          <a:endParaRPr lang="ru-RU" sz="3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5C0AB3-A80D-4944-92ED-84504933B519}" type="parTrans" cxnId="{BC04B369-FDAE-4D24-9E57-9BCE3A585E55}">
      <dgm:prSet/>
      <dgm:spPr/>
      <dgm:t>
        <a:bodyPr/>
        <a:lstStyle/>
        <a:p>
          <a:endParaRPr lang="ru-RU"/>
        </a:p>
      </dgm:t>
    </dgm:pt>
    <dgm:pt modelId="{502C8CE2-3490-4386-AC71-732F0DE43938}" type="sibTrans" cxnId="{BC04B369-FDAE-4D24-9E57-9BCE3A585E55}">
      <dgm:prSet/>
      <dgm:spPr/>
      <dgm:t>
        <a:bodyPr/>
        <a:lstStyle/>
        <a:p>
          <a:endParaRPr lang="ru-RU"/>
        </a:p>
      </dgm:t>
    </dgm:pt>
    <dgm:pt modelId="{8CF6388B-E7E9-4B02-A62F-994F5D1A8E64}" type="pres">
      <dgm:prSet presAssocID="{1B4D21D1-78CC-4431-95D7-8EC976B1DC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2F1A8-972D-4678-815D-C81C11E1F8D0}" type="pres">
      <dgm:prSet presAssocID="{B68EF120-9179-483C-8AAF-9904FC7AB157}" presName="linNode" presStyleCnt="0"/>
      <dgm:spPr/>
    </dgm:pt>
    <dgm:pt modelId="{68E80A5F-0C52-4708-B250-B2CD40D0549D}" type="pres">
      <dgm:prSet presAssocID="{B68EF120-9179-483C-8AAF-9904FC7AB157}" presName="parentText" presStyleLbl="node1" presStyleIdx="0" presStyleCnt="1" custScaleX="273604" custScaleY="12749" custLinFactNeighborX="6973" custLinFactNeighborY="-4243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4A2239-CF4C-4451-9AD3-20F05500A377}" type="presOf" srcId="{1B4D21D1-78CC-4431-95D7-8EC976B1DCEA}" destId="{8CF6388B-E7E9-4B02-A62F-994F5D1A8E64}" srcOrd="0" destOrd="0" presId="urn:microsoft.com/office/officeart/2005/8/layout/vList5"/>
    <dgm:cxn modelId="{BC04B369-FDAE-4D24-9E57-9BCE3A585E55}" srcId="{1B4D21D1-78CC-4431-95D7-8EC976B1DCEA}" destId="{B68EF120-9179-483C-8AAF-9904FC7AB157}" srcOrd="0" destOrd="0" parTransId="{255C0AB3-A80D-4944-92ED-84504933B519}" sibTransId="{502C8CE2-3490-4386-AC71-732F0DE43938}"/>
    <dgm:cxn modelId="{A9B01B91-D003-4573-8A8A-30B673B0C348}" type="presOf" srcId="{B68EF120-9179-483C-8AAF-9904FC7AB157}" destId="{68E80A5F-0C52-4708-B250-B2CD40D0549D}" srcOrd="0" destOrd="0" presId="urn:microsoft.com/office/officeart/2005/8/layout/vList5"/>
    <dgm:cxn modelId="{8F0A960D-4743-4561-BC12-54848E8A26CB}" type="presParOf" srcId="{8CF6388B-E7E9-4B02-A62F-994F5D1A8E64}" destId="{1272F1A8-972D-4678-815D-C81C11E1F8D0}" srcOrd="0" destOrd="0" presId="urn:microsoft.com/office/officeart/2005/8/layout/vList5"/>
    <dgm:cxn modelId="{5D6F262F-3FBD-478E-93EA-1B972225A305}" type="presParOf" srcId="{1272F1A8-972D-4678-815D-C81C11E1F8D0}" destId="{68E80A5F-0C52-4708-B250-B2CD40D0549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B4D21D1-78CC-4431-95D7-8EC976B1DCEA}" type="doc">
      <dgm:prSet loTypeId="urn:microsoft.com/office/officeart/2005/8/layout/vList5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68EF120-9179-483C-8AAF-9904FC7AB157}">
      <dgm:prSet phldrT="[Текст]" custT="1"/>
      <dgm:spPr>
        <a:solidFill>
          <a:schemeClr val="accent1"/>
        </a:solidFill>
      </dgm:spPr>
      <dgm:t>
        <a:bodyPr vert="horz"/>
        <a:lstStyle/>
        <a:p>
          <a:pPr>
            <a:lnSpc>
              <a:spcPct val="80000"/>
            </a:lnSpc>
          </a:pPr>
          <a:r>
            <a:rPr lang="ru-RU" sz="36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Понятие социального партнерства</a:t>
          </a:r>
          <a:r>
            <a:rPr lang="ru-RU" sz="3600" dirty="0"/>
            <a:t> </a:t>
          </a:r>
          <a:endParaRPr lang="ru-RU" sz="3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2C8CE2-3490-4386-AC71-732F0DE43938}" type="sibTrans" cxnId="{BC04B369-FDAE-4D24-9E57-9BCE3A585E55}">
      <dgm:prSet/>
      <dgm:spPr/>
      <dgm:t>
        <a:bodyPr/>
        <a:lstStyle/>
        <a:p>
          <a:endParaRPr lang="ru-RU"/>
        </a:p>
      </dgm:t>
    </dgm:pt>
    <dgm:pt modelId="{255C0AB3-A80D-4944-92ED-84504933B519}" type="parTrans" cxnId="{BC04B369-FDAE-4D24-9E57-9BCE3A585E55}">
      <dgm:prSet/>
      <dgm:spPr/>
      <dgm:t>
        <a:bodyPr/>
        <a:lstStyle/>
        <a:p>
          <a:endParaRPr lang="ru-RU"/>
        </a:p>
      </dgm:t>
    </dgm:pt>
    <dgm:pt modelId="{8CF6388B-E7E9-4B02-A62F-994F5D1A8E64}" type="pres">
      <dgm:prSet presAssocID="{1B4D21D1-78CC-4431-95D7-8EC976B1DC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2F1A8-972D-4678-815D-C81C11E1F8D0}" type="pres">
      <dgm:prSet presAssocID="{B68EF120-9179-483C-8AAF-9904FC7AB157}" presName="linNode" presStyleCnt="0"/>
      <dgm:spPr/>
    </dgm:pt>
    <dgm:pt modelId="{68E80A5F-0C52-4708-B250-B2CD40D0549D}" type="pres">
      <dgm:prSet presAssocID="{B68EF120-9179-483C-8AAF-9904FC7AB157}" presName="parentText" presStyleLbl="node1" presStyleIdx="0" presStyleCnt="1" custScaleX="273604" custScaleY="12749" custLinFactNeighborX="-1003" custLinFactNeighborY="-4370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4A2239-CF4C-4451-9AD3-20F05500A377}" type="presOf" srcId="{1B4D21D1-78CC-4431-95D7-8EC976B1DCEA}" destId="{8CF6388B-E7E9-4B02-A62F-994F5D1A8E64}" srcOrd="0" destOrd="0" presId="urn:microsoft.com/office/officeart/2005/8/layout/vList5"/>
    <dgm:cxn modelId="{BC04B369-FDAE-4D24-9E57-9BCE3A585E55}" srcId="{1B4D21D1-78CC-4431-95D7-8EC976B1DCEA}" destId="{B68EF120-9179-483C-8AAF-9904FC7AB157}" srcOrd="0" destOrd="0" parTransId="{255C0AB3-A80D-4944-92ED-84504933B519}" sibTransId="{502C8CE2-3490-4386-AC71-732F0DE43938}"/>
    <dgm:cxn modelId="{A9B01B91-D003-4573-8A8A-30B673B0C348}" type="presOf" srcId="{B68EF120-9179-483C-8AAF-9904FC7AB157}" destId="{68E80A5F-0C52-4708-B250-B2CD40D0549D}" srcOrd="0" destOrd="0" presId="urn:microsoft.com/office/officeart/2005/8/layout/vList5"/>
    <dgm:cxn modelId="{8F0A960D-4743-4561-BC12-54848E8A26CB}" type="presParOf" srcId="{8CF6388B-E7E9-4B02-A62F-994F5D1A8E64}" destId="{1272F1A8-972D-4678-815D-C81C11E1F8D0}" srcOrd="0" destOrd="0" presId="urn:microsoft.com/office/officeart/2005/8/layout/vList5"/>
    <dgm:cxn modelId="{5D6F262F-3FBD-478E-93EA-1B972225A305}" type="presParOf" srcId="{1272F1A8-972D-4678-815D-C81C11E1F8D0}" destId="{68E80A5F-0C52-4708-B250-B2CD40D0549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B4D21D1-78CC-4431-95D7-8EC976B1DCEA}" type="doc">
      <dgm:prSet loTypeId="urn:microsoft.com/office/officeart/2005/8/layout/vList5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68EF120-9179-483C-8AAF-9904FC7AB157}">
      <dgm:prSet phldrT="[Текст]" custT="1"/>
      <dgm:spPr>
        <a:solidFill>
          <a:schemeClr val="accent1"/>
        </a:solidFill>
      </dgm:spPr>
      <dgm:t>
        <a:bodyPr vert="horz"/>
        <a:lstStyle/>
        <a:p>
          <a:pPr>
            <a:lnSpc>
              <a:spcPct val="80000"/>
            </a:lnSpc>
          </a:pPr>
          <a:r>
            <a:rPr lang="ru-RU" sz="2800" b="1" dirty="0"/>
            <a:t>Контроль за выполнением требований ОС и КД</a:t>
          </a:r>
          <a:endParaRPr lang="ru-RU" sz="2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2C8CE2-3490-4386-AC71-732F0DE43938}" type="sibTrans" cxnId="{BC04B369-FDAE-4D24-9E57-9BCE3A585E55}">
      <dgm:prSet/>
      <dgm:spPr/>
      <dgm:t>
        <a:bodyPr/>
        <a:lstStyle/>
        <a:p>
          <a:endParaRPr lang="ru-RU"/>
        </a:p>
      </dgm:t>
    </dgm:pt>
    <dgm:pt modelId="{255C0AB3-A80D-4944-92ED-84504933B519}" type="parTrans" cxnId="{BC04B369-FDAE-4D24-9E57-9BCE3A585E55}">
      <dgm:prSet/>
      <dgm:spPr/>
      <dgm:t>
        <a:bodyPr/>
        <a:lstStyle/>
        <a:p>
          <a:endParaRPr lang="ru-RU"/>
        </a:p>
      </dgm:t>
    </dgm:pt>
    <dgm:pt modelId="{8CF6388B-E7E9-4B02-A62F-994F5D1A8E64}" type="pres">
      <dgm:prSet presAssocID="{1B4D21D1-78CC-4431-95D7-8EC976B1DC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2F1A8-972D-4678-815D-C81C11E1F8D0}" type="pres">
      <dgm:prSet presAssocID="{B68EF120-9179-483C-8AAF-9904FC7AB157}" presName="linNode" presStyleCnt="0"/>
      <dgm:spPr/>
    </dgm:pt>
    <dgm:pt modelId="{68E80A5F-0C52-4708-B250-B2CD40D0549D}" type="pres">
      <dgm:prSet presAssocID="{B68EF120-9179-483C-8AAF-9904FC7AB157}" presName="parentText" presStyleLbl="node1" presStyleIdx="0" presStyleCnt="1" custScaleX="273604" custScaleY="12749" custLinFactNeighborX="-1003" custLinFactNeighborY="-4370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4A2239-CF4C-4451-9AD3-20F05500A377}" type="presOf" srcId="{1B4D21D1-78CC-4431-95D7-8EC976B1DCEA}" destId="{8CF6388B-E7E9-4B02-A62F-994F5D1A8E64}" srcOrd="0" destOrd="0" presId="urn:microsoft.com/office/officeart/2005/8/layout/vList5"/>
    <dgm:cxn modelId="{BC04B369-FDAE-4D24-9E57-9BCE3A585E55}" srcId="{1B4D21D1-78CC-4431-95D7-8EC976B1DCEA}" destId="{B68EF120-9179-483C-8AAF-9904FC7AB157}" srcOrd="0" destOrd="0" parTransId="{255C0AB3-A80D-4944-92ED-84504933B519}" sibTransId="{502C8CE2-3490-4386-AC71-732F0DE43938}"/>
    <dgm:cxn modelId="{A9B01B91-D003-4573-8A8A-30B673B0C348}" type="presOf" srcId="{B68EF120-9179-483C-8AAF-9904FC7AB157}" destId="{68E80A5F-0C52-4708-B250-B2CD40D0549D}" srcOrd="0" destOrd="0" presId="urn:microsoft.com/office/officeart/2005/8/layout/vList5"/>
    <dgm:cxn modelId="{8F0A960D-4743-4561-BC12-54848E8A26CB}" type="presParOf" srcId="{8CF6388B-E7E9-4B02-A62F-994F5D1A8E64}" destId="{1272F1A8-972D-4678-815D-C81C11E1F8D0}" srcOrd="0" destOrd="0" presId="urn:microsoft.com/office/officeart/2005/8/layout/vList5"/>
    <dgm:cxn modelId="{5D6F262F-3FBD-478E-93EA-1B972225A305}" type="presParOf" srcId="{1272F1A8-972D-4678-815D-C81C11E1F8D0}" destId="{68E80A5F-0C52-4708-B250-B2CD40D0549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B4D21D1-78CC-4431-95D7-8EC976B1DCEA}" type="doc">
      <dgm:prSet loTypeId="urn:microsoft.com/office/officeart/2005/8/layout/vList5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68EF120-9179-483C-8AAF-9904FC7AB157}">
      <dgm:prSet phldrT="[Текст]" custT="1"/>
      <dgm:spPr>
        <a:solidFill>
          <a:schemeClr val="accent1"/>
        </a:solidFill>
      </dgm:spPr>
      <dgm:t>
        <a:bodyPr vert="horz"/>
        <a:lstStyle/>
        <a:p>
          <a:pPr>
            <a:lnSpc>
              <a:spcPct val="80000"/>
            </a:lnSpc>
          </a:pPr>
          <a:r>
            <a:rPr lang="ru-RU" sz="3200" b="1" dirty="0"/>
            <a:t>Формы социального </a:t>
          </a:r>
          <a:r>
            <a:rPr lang="ru-RU" sz="3200" b="1" dirty="0" smtClean="0"/>
            <a:t>партнерства по ОТ</a:t>
          </a:r>
          <a:endParaRPr lang="ru-RU" sz="32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2C8CE2-3490-4386-AC71-732F0DE43938}" type="sibTrans" cxnId="{BC04B369-FDAE-4D24-9E57-9BCE3A585E55}">
      <dgm:prSet/>
      <dgm:spPr/>
      <dgm:t>
        <a:bodyPr/>
        <a:lstStyle/>
        <a:p>
          <a:endParaRPr lang="ru-RU"/>
        </a:p>
      </dgm:t>
    </dgm:pt>
    <dgm:pt modelId="{255C0AB3-A80D-4944-92ED-84504933B519}" type="parTrans" cxnId="{BC04B369-FDAE-4D24-9E57-9BCE3A585E55}">
      <dgm:prSet/>
      <dgm:spPr/>
      <dgm:t>
        <a:bodyPr/>
        <a:lstStyle/>
        <a:p>
          <a:endParaRPr lang="ru-RU"/>
        </a:p>
      </dgm:t>
    </dgm:pt>
    <dgm:pt modelId="{8CF6388B-E7E9-4B02-A62F-994F5D1A8E64}" type="pres">
      <dgm:prSet presAssocID="{1B4D21D1-78CC-4431-95D7-8EC976B1DC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2F1A8-972D-4678-815D-C81C11E1F8D0}" type="pres">
      <dgm:prSet presAssocID="{B68EF120-9179-483C-8AAF-9904FC7AB157}" presName="linNode" presStyleCnt="0"/>
      <dgm:spPr/>
    </dgm:pt>
    <dgm:pt modelId="{68E80A5F-0C52-4708-B250-B2CD40D0549D}" type="pres">
      <dgm:prSet presAssocID="{B68EF120-9179-483C-8AAF-9904FC7AB157}" presName="parentText" presStyleLbl="node1" presStyleIdx="0" presStyleCnt="1" custScaleX="273604" custScaleY="12749" custLinFactNeighborX="-1003" custLinFactNeighborY="-4370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4A2239-CF4C-4451-9AD3-20F05500A377}" type="presOf" srcId="{1B4D21D1-78CC-4431-95D7-8EC976B1DCEA}" destId="{8CF6388B-E7E9-4B02-A62F-994F5D1A8E64}" srcOrd="0" destOrd="0" presId="urn:microsoft.com/office/officeart/2005/8/layout/vList5"/>
    <dgm:cxn modelId="{BC04B369-FDAE-4D24-9E57-9BCE3A585E55}" srcId="{1B4D21D1-78CC-4431-95D7-8EC976B1DCEA}" destId="{B68EF120-9179-483C-8AAF-9904FC7AB157}" srcOrd="0" destOrd="0" parTransId="{255C0AB3-A80D-4944-92ED-84504933B519}" sibTransId="{502C8CE2-3490-4386-AC71-732F0DE43938}"/>
    <dgm:cxn modelId="{A9B01B91-D003-4573-8A8A-30B673B0C348}" type="presOf" srcId="{B68EF120-9179-483C-8AAF-9904FC7AB157}" destId="{68E80A5F-0C52-4708-B250-B2CD40D0549D}" srcOrd="0" destOrd="0" presId="urn:microsoft.com/office/officeart/2005/8/layout/vList5"/>
    <dgm:cxn modelId="{8F0A960D-4743-4561-BC12-54848E8A26CB}" type="presParOf" srcId="{8CF6388B-E7E9-4B02-A62F-994F5D1A8E64}" destId="{1272F1A8-972D-4678-815D-C81C11E1F8D0}" srcOrd="0" destOrd="0" presId="urn:microsoft.com/office/officeart/2005/8/layout/vList5"/>
    <dgm:cxn modelId="{5D6F262F-3FBD-478E-93EA-1B972225A305}" type="presParOf" srcId="{1272F1A8-972D-4678-815D-C81C11E1F8D0}" destId="{68E80A5F-0C52-4708-B250-B2CD40D0549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B4D21D1-78CC-4431-95D7-8EC976B1DCEA}" type="doc">
      <dgm:prSet loTypeId="urn:microsoft.com/office/officeart/2005/8/layout/vList5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68EF120-9179-483C-8AAF-9904FC7AB157}">
      <dgm:prSet phldrT="[Текст]" custT="1"/>
      <dgm:spPr>
        <a:solidFill>
          <a:schemeClr val="accent1"/>
        </a:solidFill>
      </dgm:spPr>
      <dgm:t>
        <a:bodyPr vert="horz"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ru-RU" sz="3200" b="1" baseline="0" dirty="0"/>
            <a:t>Формы социального </a:t>
          </a:r>
          <a:r>
            <a:rPr lang="ru-RU" sz="3200" b="1" baseline="0" dirty="0" smtClean="0"/>
            <a:t>партнерства </a:t>
          </a:r>
          <a:r>
            <a:rPr lang="ru-RU" sz="3200" b="1" dirty="0" smtClean="0"/>
            <a:t>по ОТ</a:t>
          </a:r>
          <a:endParaRPr lang="ru-RU" sz="3200" b="1" i="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2C8CE2-3490-4386-AC71-732F0DE43938}" type="sibTrans" cxnId="{BC04B369-FDAE-4D24-9E57-9BCE3A585E55}">
      <dgm:prSet/>
      <dgm:spPr/>
      <dgm:t>
        <a:bodyPr/>
        <a:lstStyle/>
        <a:p>
          <a:endParaRPr lang="ru-RU"/>
        </a:p>
      </dgm:t>
    </dgm:pt>
    <dgm:pt modelId="{255C0AB3-A80D-4944-92ED-84504933B519}" type="parTrans" cxnId="{BC04B369-FDAE-4D24-9E57-9BCE3A585E55}">
      <dgm:prSet/>
      <dgm:spPr/>
      <dgm:t>
        <a:bodyPr/>
        <a:lstStyle/>
        <a:p>
          <a:endParaRPr lang="ru-RU"/>
        </a:p>
      </dgm:t>
    </dgm:pt>
    <dgm:pt modelId="{8CF6388B-E7E9-4B02-A62F-994F5D1A8E64}" type="pres">
      <dgm:prSet presAssocID="{1B4D21D1-78CC-4431-95D7-8EC976B1DC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2F1A8-972D-4678-815D-C81C11E1F8D0}" type="pres">
      <dgm:prSet presAssocID="{B68EF120-9179-483C-8AAF-9904FC7AB157}" presName="linNode" presStyleCnt="0"/>
      <dgm:spPr/>
    </dgm:pt>
    <dgm:pt modelId="{68E80A5F-0C52-4708-B250-B2CD40D0549D}" type="pres">
      <dgm:prSet presAssocID="{B68EF120-9179-483C-8AAF-9904FC7AB157}" presName="parentText" presStyleLbl="node1" presStyleIdx="0" presStyleCnt="1" custScaleX="273604" custScaleY="12749" custLinFactNeighborX="853" custLinFactNeighborY="-428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4A2239-CF4C-4451-9AD3-20F05500A377}" type="presOf" srcId="{1B4D21D1-78CC-4431-95D7-8EC976B1DCEA}" destId="{8CF6388B-E7E9-4B02-A62F-994F5D1A8E64}" srcOrd="0" destOrd="0" presId="urn:microsoft.com/office/officeart/2005/8/layout/vList5"/>
    <dgm:cxn modelId="{BC04B369-FDAE-4D24-9E57-9BCE3A585E55}" srcId="{1B4D21D1-78CC-4431-95D7-8EC976B1DCEA}" destId="{B68EF120-9179-483C-8AAF-9904FC7AB157}" srcOrd="0" destOrd="0" parTransId="{255C0AB3-A80D-4944-92ED-84504933B519}" sibTransId="{502C8CE2-3490-4386-AC71-732F0DE43938}"/>
    <dgm:cxn modelId="{A9B01B91-D003-4573-8A8A-30B673B0C348}" type="presOf" srcId="{B68EF120-9179-483C-8AAF-9904FC7AB157}" destId="{68E80A5F-0C52-4708-B250-B2CD40D0549D}" srcOrd="0" destOrd="0" presId="urn:microsoft.com/office/officeart/2005/8/layout/vList5"/>
    <dgm:cxn modelId="{8F0A960D-4743-4561-BC12-54848E8A26CB}" type="presParOf" srcId="{8CF6388B-E7E9-4B02-A62F-994F5D1A8E64}" destId="{1272F1A8-972D-4678-815D-C81C11E1F8D0}" srcOrd="0" destOrd="0" presId="urn:microsoft.com/office/officeart/2005/8/layout/vList5"/>
    <dgm:cxn modelId="{5D6F262F-3FBD-478E-93EA-1B972225A305}" type="presParOf" srcId="{1272F1A8-972D-4678-815D-C81C11E1F8D0}" destId="{68E80A5F-0C52-4708-B250-B2CD40D0549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B4D21D1-78CC-4431-95D7-8EC976B1DCEA}" type="doc">
      <dgm:prSet loTypeId="urn:microsoft.com/office/officeart/2005/8/layout/vList5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68EF120-9179-483C-8AAF-9904FC7AB157}">
      <dgm:prSet phldrT="[Текст]" custT="1"/>
      <dgm:spPr>
        <a:solidFill>
          <a:schemeClr val="accent1"/>
        </a:solidFill>
      </dgm:spPr>
      <dgm:t>
        <a:bodyPr vert="horz"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ru-RU" sz="3200" b="1" baseline="0" dirty="0"/>
            <a:t>Формы социального </a:t>
          </a:r>
          <a:r>
            <a:rPr lang="ru-RU" sz="3200" b="1" baseline="0" dirty="0" smtClean="0"/>
            <a:t>партнерства </a:t>
          </a:r>
          <a:r>
            <a:rPr lang="ru-RU" sz="3200" b="1" dirty="0" smtClean="0"/>
            <a:t>по ОТ</a:t>
          </a:r>
          <a:endParaRPr lang="ru-RU" sz="3200" b="1" i="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2C8CE2-3490-4386-AC71-732F0DE43938}" type="sibTrans" cxnId="{BC04B369-FDAE-4D24-9E57-9BCE3A585E55}">
      <dgm:prSet/>
      <dgm:spPr/>
      <dgm:t>
        <a:bodyPr/>
        <a:lstStyle/>
        <a:p>
          <a:endParaRPr lang="ru-RU"/>
        </a:p>
      </dgm:t>
    </dgm:pt>
    <dgm:pt modelId="{255C0AB3-A80D-4944-92ED-84504933B519}" type="parTrans" cxnId="{BC04B369-FDAE-4D24-9E57-9BCE3A585E55}">
      <dgm:prSet/>
      <dgm:spPr/>
      <dgm:t>
        <a:bodyPr/>
        <a:lstStyle/>
        <a:p>
          <a:endParaRPr lang="ru-RU"/>
        </a:p>
      </dgm:t>
    </dgm:pt>
    <dgm:pt modelId="{8CF6388B-E7E9-4B02-A62F-994F5D1A8E64}" type="pres">
      <dgm:prSet presAssocID="{1B4D21D1-78CC-4431-95D7-8EC976B1DC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2F1A8-972D-4678-815D-C81C11E1F8D0}" type="pres">
      <dgm:prSet presAssocID="{B68EF120-9179-483C-8AAF-9904FC7AB157}" presName="linNode" presStyleCnt="0"/>
      <dgm:spPr/>
    </dgm:pt>
    <dgm:pt modelId="{68E80A5F-0C52-4708-B250-B2CD40D0549D}" type="pres">
      <dgm:prSet presAssocID="{B68EF120-9179-483C-8AAF-9904FC7AB157}" presName="parentText" presStyleLbl="node1" presStyleIdx="0" presStyleCnt="1" custScaleX="273604" custScaleY="12749" custLinFactNeighborX="853" custLinFactNeighborY="-428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4A2239-CF4C-4451-9AD3-20F05500A377}" type="presOf" srcId="{1B4D21D1-78CC-4431-95D7-8EC976B1DCEA}" destId="{8CF6388B-E7E9-4B02-A62F-994F5D1A8E64}" srcOrd="0" destOrd="0" presId="urn:microsoft.com/office/officeart/2005/8/layout/vList5"/>
    <dgm:cxn modelId="{BC04B369-FDAE-4D24-9E57-9BCE3A585E55}" srcId="{1B4D21D1-78CC-4431-95D7-8EC976B1DCEA}" destId="{B68EF120-9179-483C-8AAF-9904FC7AB157}" srcOrd="0" destOrd="0" parTransId="{255C0AB3-A80D-4944-92ED-84504933B519}" sibTransId="{502C8CE2-3490-4386-AC71-732F0DE43938}"/>
    <dgm:cxn modelId="{A9B01B91-D003-4573-8A8A-30B673B0C348}" type="presOf" srcId="{B68EF120-9179-483C-8AAF-9904FC7AB157}" destId="{68E80A5F-0C52-4708-B250-B2CD40D0549D}" srcOrd="0" destOrd="0" presId="urn:microsoft.com/office/officeart/2005/8/layout/vList5"/>
    <dgm:cxn modelId="{8F0A960D-4743-4561-BC12-54848E8A26CB}" type="presParOf" srcId="{8CF6388B-E7E9-4B02-A62F-994F5D1A8E64}" destId="{1272F1A8-972D-4678-815D-C81C11E1F8D0}" srcOrd="0" destOrd="0" presId="urn:microsoft.com/office/officeart/2005/8/layout/vList5"/>
    <dgm:cxn modelId="{5D6F262F-3FBD-478E-93EA-1B972225A305}" type="presParOf" srcId="{1272F1A8-972D-4678-815D-C81C11E1F8D0}" destId="{68E80A5F-0C52-4708-B250-B2CD40D0549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B4D21D1-78CC-4431-95D7-8EC976B1DCEA}" type="doc">
      <dgm:prSet loTypeId="urn:microsoft.com/office/officeart/2005/8/layout/vList5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68EF120-9179-483C-8AAF-9904FC7AB157}">
      <dgm:prSet phldrT="[Текст]" custT="1"/>
      <dgm:spPr>
        <a:solidFill>
          <a:schemeClr val="accent1"/>
        </a:solidFill>
      </dgm:spPr>
      <dgm:t>
        <a:bodyPr vert="horz"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ru-RU" sz="3200" b="1" baseline="0" dirty="0"/>
            <a:t>Формы социального </a:t>
          </a:r>
          <a:r>
            <a:rPr lang="ru-RU" sz="3200" b="1" baseline="0" dirty="0" smtClean="0"/>
            <a:t>партнерства </a:t>
          </a:r>
          <a:r>
            <a:rPr lang="ru-RU" sz="3200" b="1" dirty="0" smtClean="0"/>
            <a:t>по ОТ</a:t>
          </a:r>
          <a:endParaRPr lang="ru-RU" sz="3200" b="1" i="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2C8CE2-3490-4386-AC71-732F0DE43938}" type="sibTrans" cxnId="{BC04B369-FDAE-4D24-9E57-9BCE3A585E55}">
      <dgm:prSet/>
      <dgm:spPr/>
      <dgm:t>
        <a:bodyPr/>
        <a:lstStyle/>
        <a:p>
          <a:endParaRPr lang="ru-RU"/>
        </a:p>
      </dgm:t>
    </dgm:pt>
    <dgm:pt modelId="{255C0AB3-A80D-4944-92ED-84504933B519}" type="parTrans" cxnId="{BC04B369-FDAE-4D24-9E57-9BCE3A585E55}">
      <dgm:prSet/>
      <dgm:spPr/>
      <dgm:t>
        <a:bodyPr/>
        <a:lstStyle/>
        <a:p>
          <a:endParaRPr lang="ru-RU"/>
        </a:p>
      </dgm:t>
    </dgm:pt>
    <dgm:pt modelId="{8CF6388B-E7E9-4B02-A62F-994F5D1A8E64}" type="pres">
      <dgm:prSet presAssocID="{1B4D21D1-78CC-4431-95D7-8EC976B1DC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2F1A8-972D-4678-815D-C81C11E1F8D0}" type="pres">
      <dgm:prSet presAssocID="{B68EF120-9179-483C-8AAF-9904FC7AB157}" presName="linNode" presStyleCnt="0"/>
      <dgm:spPr/>
    </dgm:pt>
    <dgm:pt modelId="{68E80A5F-0C52-4708-B250-B2CD40D0549D}" type="pres">
      <dgm:prSet presAssocID="{B68EF120-9179-483C-8AAF-9904FC7AB157}" presName="parentText" presStyleLbl="node1" presStyleIdx="0" presStyleCnt="1" custScaleX="273604" custScaleY="12749" custLinFactNeighborX="853" custLinFactNeighborY="-428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4A2239-CF4C-4451-9AD3-20F05500A377}" type="presOf" srcId="{1B4D21D1-78CC-4431-95D7-8EC976B1DCEA}" destId="{8CF6388B-E7E9-4B02-A62F-994F5D1A8E64}" srcOrd="0" destOrd="0" presId="urn:microsoft.com/office/officeart/2005/8/layout/vList5"/>
    <dgm:cxn modelId="{BC04B369-FDAE-4D24-9E57-9BCE3A585E55}" srcId="{1B4D21D1-78CC-4431-95D7-8EC976B1DCEA}" destId="{B68EF120-9179-483C-8AAF-9904FC7AB157}" srcOrd="0" destOrd="0" parTransId="{255C0AB3-A80D-4944-92ED-84504933B519}" sibTransId="{502C8CE2-3490-4386-AC71-732F0DE43938}"/>
    <dgm:cxn modelId="{A9B01B91-D003-4573-8A8A-30B673B0C348}" type="presOf" srcId="{B68EF120-9179-483C-8AAF-9904FC7AB157}" destId="{68E80A5F-0C52-4708-B250-B2CD40D0549D}" srcOrd="0" destOrd="0" presId="urn:microsoft.com/office/officeart/2005/8/layout/vList5"/>
    <dgm:cxn modelId="{8F0A960D-4743-4561-BC12-54848E8A26CB}" type="presParOf" srcId="{8CF6388B-E7E9-4B02-A62F-994F5D1A8E64}" destId="{1272F1A8-972D-4678-815D-C81C11E1F8D0}" srcOrd="0" destOrd="0" presId="urn:microsoft.com/office/officeart/2005/8/layout/vList5"/>
    <dgm:cxn modelId="{5D6F262F-3FBD-478E-93EA-1B972225A305}" type="presParOf" srcId="{1272F1A8-972D-4678-815D-C81C11E1F8D0}" destId="{68E80A5F-0C52-4708-B250-B2CD40D0549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B4D21D1-78CC-4431-95D7-8EC976B1DCEA}" type="doc">
      <dgm:prSet loTypeId="urn:microsoft.com/office/officeart/2005/8/layout/vList5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68EF120-9179-483C-8AAF-9904FC7AB157}">
      <dgm:prSet phldrT="[Текст]" custT="1"/>
      <dgm:spPr>
        <a:solidFill>
          <a:schemeClr val="accent1"/>
        </a:solidFill>
      </dgm:spPr>
      <dgm:t>
        <a:bodyPr vert="horz"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ru-RU" sz="3200" b="1" baseline="0" dirty="0"/>
            <a:t>Формы социального </a:t>
          </a:r>
          <a:r>
            <a:rPr lang="ru-RU" sz="3200" b="1" baseline="0" dirty="0" smtClean="0"/>
            <a:t>партнерства </a:t>
          </a:r>
          <a:r>
            <a:rPr lang="ru-RU" sz="3200" b="1" dirty="0" smtClean="0"/>
            <a:t>по ОТ</a:t>
          </a:r>
          <a:endParaRPr lang="ru-RU" sz="3200" b="1" i="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2C8CE2-3490-4386-AC71-732F0DE43938}" type="sibTrans" cxnId="{BC04B369-FDAE-4D24-9E57-9BCE3A585E55}">
      <dgm:prSet/>
      <dgm:spPr/>
      <dgm:t>
        <a:bodyPr/>
        <a:lstStyle/>
        <a:p>
          <a:endParaRPr lang="ru-RU"/>
        </a:p>
      </dgm:t>
    </dgm:pt>
    <dgm:pt modelId="{255C0AB3-A80D-4944-92ED-84504933B519}" type="parTrans" cxnId="{BC04B369-FDAE-4D24-9E57-9BCE3A585E55}">
      <dgm:prSet/>
      <dgm:spPr/>
      <dgm:t>
        <a:bodyPr/>
        <a:lstStyle/>
        <a:p>
          <a:endParaRPr lang="ru-RU"/>
        </a:p>
      </dgm:t>
    </dgm:pt>
    <dgm:pt modelId="{8CF6388B-E7E9-4B02-A62F-994F5D1A8E64}" type="pres">
      <dgm:prSet presAssocID="{1B4D21D1-78CC-4431-95D7-8EC976B1DC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2F1A8-972D-4678-815D-C81C11E1F8D0}" type="pres">
      <dgm:prSet presAssocID="{B68EF120-9179-483C-8AAF-9904FC7AB157}" presName="linNode" presStyleCnt="0"/>
      <dgm:spPr/>
    </dgm:pt>
    <dgm:pt modelId="{68E80A5F-0C52-4708-B250-B2CD40D0549D}" type="pres">
      <dgm:prSet presAssocID="{B68EF120-9179-483C-8AAF-9904FC7AB157}" presName="parentText" presStyleLbl="node1" presStyleIdx="0" presStyleCnt="1" custScaleX="273604" custScaleY="12749" custLinFactNeighborX="853" custLinFactNeighborY="-428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4A2239-CF4C-4451-9AD3-20F05500A377}" type="presOf" srcId="{1B4D21D1-78CC-4431-95D7-8EC976B1DCEA}" destId="{8CF6388B-E7E9-4B02-A62F-994F5D1A8E64}" srcOrd="0" destOrd="0" presId="urn:microsoft.com/office/officeart/2005/8/layout/vList5"/>
    <dgm:cxn modelId="{BC04B369-FDAE-4D24-9E57-9BCE3A585E55}" srcId="{1B4D21D1-78CC-4431-95D7-8EC976B1DCEA}" destId="{B68EF120-9179-483C-8AAF-9904FC7AB157}" srcOrd="0" destOrd="0" parTransId="{255C0AB3-A80D-4944-92ED-84504933B519}" sibTransId="{502C8CE2-3490-4386-AC71-732F0DE43938}"/>
    <dgm:cxn modelId="{A9B01B91-D003-4573-8A8A-30B673B0C348}" type="presOf" srcId="{B68EF120-9179-483C-8AAF-9904FC7AB157}" destId="{68E80A5F-0C52-4708-B250-B2CD40D0549D}" srcOrd="0" destOrd="0" presId="urn:microsoft.com/office/officeart/2005/8/layout/vList5"/>
    <dgm:cxn modelId="{8F0A960D-4743-4561-BC12-54848E8A26CB}" type="presParOf" srcId="{8CF6388B-E7E9-4B02-A62F-994F5D1A8E64}" destId="{1272F1A8-972D-4678-815D-C81C11E1F8D0}" srcOrd="0" destOrd="0" presId="urn:microsoft.com/office/officeart/2005/8/layout/vList5"/>
    <dgm:cxn modelId="{5D6F262F-3FBD-478E-93EA-1B972225A305}" type="presParOf" srcId="{1272F1A8-972D-4678-815D-C81C11E1F8D0}" destId="{68E80A5F-0C52-4708-B250-B2CD40D0549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B4D21D1-78CC-4431-95D7-8EC976B1DCEA}" type="doc">
      <dgm:prSet loTypeId="urn:microsoft.com/office/officeart/2005/8/layout/vList5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68EF120-9179-483C-8AAF-9904FC7AB157}">
      <dgm:prSet phldrT="[Текст]" custT="1"/>
      <dgm:spPr>
        <a:solidFill>
          <a:schemeClr val="accent1"/>
        </a:solidFill>
      </dgm:spPr>
      <dgm:t>
        <a:bodyPr vert="horz"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ru-RU" sz="3200" b="1" baseline="0" dirty="0"/>
            <a:t>Формы социального </a:t>
          </a:r>
          <a:r>
            <a:rPr lang="ru-RU" sz="3200" b="1" baseline="0" dirty="0" smtClean="0"/>
            <a:t>партнерства </a:t>
          </a:r>
          <a:r>
            <a:rPr lang="ru-RU" sz="3200" b="1" dirty="0" smtClean="0"/>
            <a:t>по ОТ</a:t>
          </a:r>
          <a:endParaRPr lang="ru-RU" sz="3200" b="1" i="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2C8CE2-3490-4386-AC71-732F0DE43938}" type="sibTrans" cxnId="{BC04B369-FDAE-4D24-9E57-9BCE3A585E55}">
      <dgm:prSet/>
      <dgm:spPr/>
      <dgm:t>
        <a:bodyPr/>
        <a:lstStyle/>
        <a:p>
          <a:endParaRPr lang="ru-RU"/>
        </a:p>
      </dgm:t>
    </dgm:pt>
    <dgm:pt modelId="{255C0AB3-A80D-4944-92ED-84504933B519}" type="parTrans" cxnId="{BC04B369-FDAE-4D24-9E57-9BCE3A585E55}">
      <dgm:prSet/>
      <dgm:spPr/>
      <dgm:t>
        <a:bodyPr/>
        <a:lstStyle/>
        <a:p>
          <a:endParaRPr lang="ru-RU"/>
        </a:p>
      </dgm:t>
    </dgm:pt>
    <dgm:pt modelId="{8CF6388B-E7E9-4B02-A62F-994F5D1A8E64}" type="pres">
      <dgm:prSet presAssocID="{1B4D21D1-78CC-4431-95D7-8EC976B1DC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2F1A8-972D-4678-815D-C81C11E1F8D0}" type="pres">
      <dgm:prSet presAssocID="{B68EF120-9179-483C-8AAF-9904FC7AB157}" presName="linNode" presStyleCnt="0"/>
      <dgm:spPr/>
    </dgm:pt>
    <dgm:pt modelId="{68E80A5F-0C52-4708-B250-B2CD40D0549D}" type="pres">
      <dgm:prSet presAssocID="{B68EF120-9179-483C-8AAF-9904FC7AB157}" presName="parentText" presStyleLbl="node1" presStyleIdx="0" presStyleCnt="1" custScaleX="273604" custScaleY="12749" custLinFactNeighborX="853" custLinFactNeighborY="-428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4A2239-CF4C-4451-9AD3-20F05500A377}" type="presOf" srcId="{1B4D21D1-78CC-4431-95D7-8EC976B1DCEA}" destId="{8CF6388B-E7E9-4B02-A62F-994F5D1A8E64}" srcOrd="0" destOrd="0" presId="urn:microsoft.com/office/officeart/2005/8/layout/vList5"/>
    <dgm:cxn modelId="{BC04B369-FDAE-4D24-9E57-9BCE3A585E55}" srcId="{1B4D21D1-78CC-4431-95D7-8EC976B1DCEA}" destId="{B68EF120-9179-483C-8AAF-9904FC7AB157}" srcOrd="0" destOrd="0" parTransId="{255C0AB3-A80D-4944-92ED-84504933B519}" sibTransId="{502C8CE2-3490-4386-AC71-732F0DE43938}"/>
    <dgm:cxn modelId="{A9B01B91-D003-4573-8A8A-30B673B0C348}" type="presOf" srcId="{B68EF120-9179-483C-8AAF-9904FC7AB157}" destId="{68E80A5F-0C52-4708-B250-B2CD40D0549D}" srcOrd="0" destOrd="0" presId="urn:microsoft.com/office/officeart/2005/8/layout/vList5"/>
    <dgm:cxn modelId="{8F0A960D-4743-4561-BC12-54848E8A26CB}" type="presParOf" srcId="{8CF6388B-E7E9-4B02-A62F-994F5D1A8E64}" destId="{1272F1A8-972D-4678-815D-C81C11E1F8D0}" srcOrd="0" destOrd="0" presId="urn:microsoft.com/office/officeart/2005/8/layout/vList5"/>
    <dgm:cxn modelId="{5D6F262F-3FBD-478E-93EA-1B972225A305}" type="presParOf" srcId="{1272F1A8-972D-4678-815D-C81C11E1F8D0}" destId="{68E80A5F-0C52-4708-B250-B2CD40D0549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B4D21D1-78CC-4431-95D7-8EC976B1DCEA}" type="doc">
      <dgm:prSet loTypeId="urn:microsoft.com/office/officeart/2005/8/layout/vList5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68EF120-9179-483C-8AAF-9904FC7AB157}">
      <dgm:prSet phldrT="[Текст]" custT="1"/>
      <dgm:spPr>
        <a:solidFill>
          <a:schemeClr val="accent1"/>
        </a:solidFill>
      </dgm:spPr>
      <dgm:t>
        <a:bodyPr vert="horz"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ru-RU" sz="3200" b="1" baseline="0" dirty="0"/>
            <a:t>Формы социального </a:t>
          </a:r>
          <a:r>
            <a:rPr lang="ru-RU" sz="3200" b="1" baseline="0" dirty="0" smtClean="0"/>
            <a:t>партнерства </a:t>
          </a:r>
          <a:r>
            <a:rPr lang="ru-RU" sz="3200" b="1" dirty="0" smtClean="0"/>
            <a:t>по ОТ</a:t>
          </a:r>
          <a:endParaRPr lang="ru-RU" sz="3200" b="1" i="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2C8CE2-3490-4386-AC71-732F0DE43938}" type="sibTrans" cxnId="{BC04B369-FDAE-4D24-9E57-9BCE3A585E55}">
      <dgm:prSet/>
      <dgm:spPr/>
      <dgm:t>
        <a:bodyPr/>
        <a:lstStyle/>
        <a:p>
          <a:endParaRPr lang="ru-RU"/>
        </a:p>
      </dgm:t>
    </dgm:pt>
    <dgm:pt modelId="{255C0AB3-A80D-4944-92ED-84504933B519}" type="parTrans" cxnId="{BC04B369-FDAE-4D24-9E57-9BCE3A585E55}">
      <dgm:prSet/>
      <dgm:spPr/>
      <dgm:t>
        <a:bodyPr/>
        <a:lstStyle/>
        <a:p>
          <a:endParaRPr lang="ru-RU"/>
        </a:p>
      </dgm:t>
    </dgm:pt>
    <dgm:pt modelId="{8CF6388B-E7E9-4B02-A62F-994F5D1A8E64}" type="pres">
      <dgm:prSet presAssocID="{1B4D21D1-78CC-4431-95D7-8EC976B1DC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2F1A8-972D-4678-815D-C81C11E1F8D0}" type="pres">
      <dgm:prSet presAssocID="{B68EF120-9179-483C-8AAF-9904FC7AB157}" presName="linNode" presStyleCnt="0"/>
      <dgm:spPr/>
    </dgm:pt>
    <dgm:pt modelId="{68E80A5F-0C52-4708-B250-B2CD40D0549D}" type="pres">
      <dgm:prSet presAssocID="{B68EF120-9179-483C-8AAF-9904FC7AB157}" presName="parentText" presStyleLbl="node1" presStyleIdx="0" presStyleCnt="1" custScaleX="273604" custScaleY="12749" custLinFactNeighborX="853" custLinFactNeighborY="-428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4A2239-CF4C-4451-9AD3-20F05500A377}" type="presOf" srcId="{1B4D21D1-78CC-4431-95D7-8EC976B1DCEA}" destId="{8CF6388B-E7E9-4B02-A62F-994F5D1A8E64}" srcOrd="0" destOrd="0" presId="urn:microsoft.com/office/officeart/2005/8/layout/vList5"/>
    <dgm:cxn modelId="{BC04B369-FDAE-4D24-9E57-9BCE3A585E55}" srcId="{1B4D21D1-78CC-4431-95D7-8EC976B1DCEA}" destId="{B68EF120-9179-483C-8AAF-9904FC7AB157}" srcOrd="0" destOrd="0" parTransId="{255C0AB3-A80D-4944-92ED-84504933B519}" sibTransId="{502C8CE2-3490-4386-AC71-732F0DE43938}"/>
    <dgm:cxn modelId="{A9B01B91-D003-4573-8A8A-30B673B0C348}" type="presOf" srcId="{B68EF120-9179-483C-8AAF-9904FC7AB157}" destId="{68E80A5F-0C52-4708-B250-B2CD40D0549D}" srcOrd="0" destOrd="0" presId="urn:microsoft.com/office/officeart/2005/8/layout/vList5"/>
    <dgm:cxn modelId="{8F0A960D-4743-4561-BC12-54848E8A26CB}" type="presParOf" srcId="{8CF6388B-E7E9-4B02-A62F-994F5D1A8E64}" destId="{1272F1A8-972D-4678-815D-C81C11E1F8D0}" srcOrd="0" destOrd="0" presId="urn:microsoft.com/office/officeart/2005/8/layout/vList5"/>
    <dgm:cxn modelId="{5D6F262F-3FBD-478E-93EA-1B972225A305}" type="presParOf" srcId="{1272F1A8-972D-4678-815D-C81C11E1F8D0}" destId="{68E80A5F-0C52-4708-B250-B2CD40D0549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B4D21D1-78CC-4431-95D7-8EC976B1DCEA}" type="doc">
      <dgm:prSet loTypeId="urn:microsoft.com/office/officeart/2005/8/layout/vList5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68EF120-9179-483C-8AAF-9904FC7AB157}">
      <dgm:prSet phldrT="[Текст]" custT="1"/>
      <dgm:spPr>
        <a:solidFill>
          <a:schemeClr val="accent1"/>
        </a:solidFill>
      </dgm:spPr>
      <dgm:t>
        <a:bodyPr vert="horz"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ru-RU" sz="3200" b="1" baseline="0" dirty="0"/>
            <a:t>Формы социального </a:t>
          </a:r>
          <a:r>
            <a:rPr lang="ru-RU" sz="3200" b="1" baseline="0" dirty="0" smtClean="0"/>
            <a:t>партнерства </a:t>
          </a:r>
          <a:r>
            <a:rPr lang="ru-RU" sz="3200" b="1" dirty="0" smtClean="0"/>
            <a:t>по ОТ</a:t>
          </a:r>
          <a:endParaRPr lang="ru-RU" sz="3200" b="1" i="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2C8CE2-3490-4386-AC71-732F0DE43938}" type="sibTrans" cxnId="{BC04B369-FDAE-4D24-9E57-9BCE3A585E55}">
      <dgm:prSet/>
      <dgm:spPr/>
      <dgm:t>
        <a:bodyPr/>
        <a:lstStyle/>
        <a:p>
          <a:endParaRPr lang="ru-RU"/>
        </a:p>
      </dgm:t>
    </dgm:pt>
    <dgm:pt modelId="{255C0AB3-A80D-4944-92ED-84504933B519}" type="parTrans" cxnId="{BC04B369-FDAE-4D24-9E57-9BCE3A585E55}">
      <dgm:prSet/>
      <dgm:spPr/>
      <dgm:t>
        <a:bodyPr/>
        <a:lstStyle/>
        <a:p>
          <a:endParaRPr lang="ru-RU"/>
        </a:p>
      </dgm:t>
    </dgm:pt>
    <dgm:pt modelId="{8CF6388B-E7E9-4B02-A62F-994F5D1A8E64}" type="pres">
      <dgm:prSet presAssocID="{1B4D21D1-78CC-4431-95D7-8EC976B1DC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2F1A8-972D-4678-815D-C81C11E1F8D0}" type="pres">
      <dgm:prSet presAssocID="{B68EF120-9179-483C-8AAF-9904FC7AB157}" presName="linNode" presStyleCnt="0"/>
      <dgm:spPr/>
    </dgm:pt>
    <dgm:pt modelId="{68E80A5F-0C52-4708-B250-B2CD40D0549D}" type="pres">
      <dgm:prSet presAssocID="{B68EF120-9179-483C-8AAF-9904FC7AB157}" presName="parentText" presStyleLbl="node1" presStyleIdx="0" presStyleCnt="1" custScaleX="273604" custScaleY="12749" custLinFactNeighborX="853" custLinFactNeighborY="-428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4A2239-CF4C-4451-9AD3-20F05500A377}" type="presOf" srcId="{1B4D21D1-78CC-4431-95D7-8EC976B1DCEA}" destId="{8CF6388B-E7E9-4B02-A62F-994F5D1A8E64}" srcOrd="0" destOrd="0" presId="urn:microsoft.com/office/officeart/2005/8/layout/vList5"/>
    <dgm:cxn modelId="{BC04B369-FDAE-4D24-9E57-9BCE3A585E55}" srcId="{1B4D21D1-78CC-4431-95D7-8EC976B1DCEA}" destId="{B68EF120-9179-483C-8AAF-9904FC7AB157}" srcOrd="0" destOrd="0" parTransId="{255C0AB3-A80D-4944-92ED-84504933B519}" sibTransId="{502C8CE2-3490-4386-AC71-732F0DE43938}"/>
    <dgm:cxn modelId="{A9B01B91-D003-4573-8A8A-30B673B0C348}" type="presOf" srcId="{B68EF120-9179-483C-8AAF-9904FC7AB157}" destId="{68E80A5F-0C52-4708-B250-B2CD40D0549D}" srcOrd="0" destOrd="0" presId="urn:microsoft.com/office/officeart/2005/8/layout/vList5"/>
    <dgm:cxn modelId="{8F0A960D-4743-4561-BC12-54848E8A26CB}" type="presParOf" srcId="{8CF6388B-E7E9-4B02-A62F-994F5D1A8E64}" destId="{1272F1A8-972D-4678-815D-C81C11E1F8D0}" srcOrd="0" destOrd="0" presId="urn:microsoft.com/office/officeart/2005/8/layout/vList5"/>
    <dgm:cxn modelId="{5D6F262F-3FBD-478E-93EA-1B972225A305}" type="presParOf" srcId="{1272F1A8-972D-4678-815D-C81C11E1F8D0}" destId="{68E80A5F-0C52-4708-B250-B2CD40D0549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B4D21D1-78CC-4431-95D7-8EC976B1DCEA}" type="doc">
      <dgm:prSet loTypeId="urn:microsoft.com/office/officeart/2005/8/layout/vList5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68EF120-9179-483C-8AAF-9904FC7AB157}">
      <dgm:prSet phldrT="[Текст]" custT="1"/>
      <dgm:spPr>
        <a:solidFill>
          <a:schemeClr val="accent1"/>
        </a:solidFill>
      </dgm:spPr>
      <dgm:t>
        <a:bodyPr vert="horz"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ru-RU" sz="3200" b="1" baseline="0" dirty="0"/>
            <a:t>Формы социального </a:t>
          </a:r>
          <a:r>
            <a:rPr lang="ru-RU" sz="3200" b="1" baseline="0" dirty="0" smtClean="0"/>
            <a:t>партнерства </a:t>
          </a:r>
          <a:r>
            <a:rPr lang="ru-RU" sz="3200" b="1" dirty="0" smtClean="0"/>
            <a:t>по ОТ</a:t>
          </a:r>
          <a:endParaRPr lang="ru-RU" sz="3200" b="1" i="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2C8CE2-3490-4386-AC71-732F0DE43938}" type="sibTrans" cxnId="{BC04B369-FDAE-4D24-9E57-9BCE3A585E55}">
      <dgm:prSet/>
      <dgm:spPr/>
      <dgm:t>
        <a:bodyPr/>
        <a:lstStyle/>
        <a:p>
          <a:endParaRPr lang="ru-RU"/>
        </a:p>
      </dgm:t>
    </dgm:pt>
    <dgm:pt modelId="{255C0AB3-A80D-4944-92ED-84504933B519}" type="parTrans" cxnId="{BC04B369-FDAE-4D24-9E57-9BCE3A585E55}">
      <dgm:prSet/>
      <dgm:spPr/>
      <dgm:t>
        <a:bodyPr/>
        <a:lstStyle/>
        <a:p>
          <a:endParaRPr lang="ru-RU"/>
        </a:p>
      </dgm:t>
    </dgm:pt>
    <dgm:pt modelId="{8CF6388B-E7E9-4B02-A62F-994F5D1A8E64}" type="pres">
      <dgm:prSet presAssocID="{1B4D21D1-78CC-4431-95D7-8EC976B1DC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2F1A8-972D-4678-815D-C81C11E1F8D0}" type="pres">
      <dgm:prSet presAssocID="{B68EF120-9179-483C-8AAF-9904FC7AB157}" presName="linNode" presStyleCnt="0"/>
      <dgm:spPr/>
    </dgm:pt>
    <dgm:pt modelId="{68E80A5F-0C52-4708-B250-B2CD40D0549D}" type="pres">
      <dgm:prSet presAssocID="{B68EF120-9179-483C-8AAF-9904FC7AB157}" presName="parentText" presStyleLbl="node1" presStyleIdx="0" presStyleCnt="1" custScaleX="273604" custScaleY="12749" custLinFactNeighborX="853" custLinFactNeighborY="-428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4A2239-CF4C-4451-9AD3-20F05500A377}" type="presOf" srcId="{1B4D21D1-78CC-4431-95D7-8EC976B1DCEA}" destId="{8CF6388B-E7E9-4B02-A62F-994F5D1A8E64}" srcOrd="0" destOrd="0" presId="urn:microsoft.com/office/officeart/2005/8/layout/vList5"/>
    <dgm:cxn modelId="{BC04B369-FDAE-4D24-9E57-9BCE3A585E55}" srcId="{1B4D21D1-78CC-4431-95D7-8EC976B1DCEA}" destId="{B68EF120-9179-483C-8AAF-9904FC7AB157}" srcOrd="0" destOrd="0" parTransId="{255C0AB3-A80D-4944-92ED-84504933B519}" sibTransId="{502C8CE2-3490-4386-AC71-732F0DE43938}"/>
    <dgm:cxn modelId="{A9B01B91-D003-4573-8A8A-30B673B0C348}" type="presOf" srcId="{B68EF120-9179-483C-8AAF-9904FC7AB157}" destId="{68E80A5F-0C52-4708-B250-B2CD40D0549D}" srcOrd="0" destOrd="0" presId="urn:microsoft.com/office/officeart/2005/8/layout/vList5"/>
    <dgm:cxn modelId="{8F0A960D-4743-4561-BC12-54848E8A26CB}" type="presParOf" srcId="{8CF6388B-E7E9-4B02-A62F-994F5D1A8E64}" destId="{1272F1A8-972D-4678-815D-C81C11E1F8D0}" srcOrd="0" destOrd="0" presId="urn:microsoft.com/office/officeart/2005/8/layout/vList5"/>
    <dgm:cxn modelId="{5D6F262F-3FBD-478E-93EA-1B972225A305}" type="presParOf" srcId="{1272F1A8-972D-4678-815D-C81C11E1F8D0}" destId="{68E80A5F-0C52-4708-B250-B2CD40D0549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B4D21D1-78CC-4431-95D7-8EC976B1DCEA}" type="doc">
      <dgm:prSet loTypeId="urn:microsoft.com/office/officeart/2005/8/layout/vList5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68EF120-9179-483C-8AAF-9904FC7AB157}">
      <dgm:prSet phldrT="[Текст]" custT="1"/>
      <dgm:spPr>
        <a:solidFill>
          <a:schemeClr val="accent1"/>
        </a:solidFill>
      </dgm:spPr>
      <dgm:t>
        <a:bodyPr vert="horz"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ru-RU" sz="3200" b="1" baseline="0" dirty="0"/>
            <a:t>Формы социального </a:t>
          </a:r>
          <a:r>
            <a:rPr lang="ru-RU" sz="3200" b="1" baseline="0" dirty="0" smtClean="0"/>
            <a:t>партнерства </a:t>
          </a:r>
          <a:r>
            <a:rPr lang="ru-RU" sz="3200" b="1" dirty="0" smtClean="0"/>
            <a:t>по ОТ</a:t>
          </a:r>
          <a:endParaRPr lang="ru-RU" sz="3200" b="1" i="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2C8CE2-3490-4386-AC71-732F0DE43938}" type="sibTrans" cxnId="{BC04B369-FDAE-4D24-9E57-9BCE3A585E55}">
      <dgm:prSet/>
      <dgm:spPr/>
      <dgm:t>
        <a:bodyPr/>
        <a:lstStyle/>
        <a:p>
          <a:endParaRPr lang="ru-RU"/>
        </a:p>
      </dgm:t>
    </dgm:pt>
    <dgm:pt modelId="{255C0AB3-A80D-4944-92ED-84504933B519}" type="parTrans" cxnId="{BC04B369-FDAE-4D24-9E57-9BCE3A585E55}">
      <dgm:prSet/>
      <dgm:spPr/>
      <dgm:t>
        <a:bodyPr/>
        <a:lstStyle/>
        <a:p>
          <a:endParaRPr lang="ru-RU"/>
        </a:p>
      </dgm:t>
    </dgm:pt>
    <dgm:pt modelId="{8CF6388B-E7E9-4B02-A62F-994F5D1A8E64}" type="pres">
      <dgm:prSet presAssocID="{1B4D21D1-78CC-4431-95D7-8EC976B1DC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2F1A8-972D-4678-815D-C81C11E1F8D0}" type="pres">
      <dgm:prSet presAssocID="{B68EF120-9179-483C-8AAF-9904FC7AB157}" presName="linNode" presStyleCnt="0"/>
      <dgm:spPr/>
    </dgm:pt>
    <dgm:pt modelId="{68E80A5F-0C52-4708-B250-B2CD40D0549D}" type="pres">
      <dgm:prSet presAssocID="{B68EF120-9179-483C-8AAF-9904FC7AB157}" presName="parentText" presStyleLbl="node1" presStyleIdx="0" presStyleCnt="1" custScaleX="273604" custScaleY="12749" custLinFactNeighborX="853" custLinFactNeighborY="-428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4A2239-CF4C-4451-9AD3-20F05500A377}" type="presOf" srcId="{1B4D21D1-78CC-4431-95D7-8EC976B1DCEA}" destId="{8CF6388B-E7E9-4B02-A62F-994F5D1A8E64}" srcOrd="0" destOrd="0" presId="urn:microsoft.com/office/officeart/2005/8/layout/vList5"/>
    <dgm:cxn modelId="{BC04B369-FDAE-4D24-9E57-9BCE3A585E55}" srcId="{1B4D21D1-78CC-4431-95D7-8EC976B1DCEA}" destId="{B68EF120-9179-483C-8AAF-9904FC7AB157}" srcOrd="0" destOrd="0" parTransId="{255C0AB3-A80D-4944-92ED-84504933B519}" sibTransId="{502C8CE2-3490-4386-AC71-732F0DE43938}"/>
    <dgm:cxn modelId="{A9B01B91-D003-4573-8A8A-30B673B0C348}" type="presOf" srcId="{B68EF120-9179-483C-8AAF-9904FC7AB157}" destId="{68E80A5F-0C52-4708-B250-B2CD40D0549D}" srcOrd="0" destOrd="0" presId="urn:microsoft.com/office/officeart/2005/8/layout/vList5"/>
    <dgm:cxn modelId="{8F0A960D-4743-4561-BC12-54848E8A26CB}" type="presParOf" srcId="{8CF6388B-E7E9-4B02-A62F-994F5D1A8E64}" destId="{1272F1A8-972D-4678-815D-C81C11E1F8D0}" srcOrd="0" destOrd="0" presId="urn:microsoft.com/office/officeart/2005/8/layout/vList5"/>
    <dgm:cxn modelId="{5D6F262F-3FBD-478E-93EA-1B972225A305}" type="presParOf" srcId="{1272F1A8-972D-4678-815D-C81C11E1F8D0}" destId="{68E80A5F-0C52-4708-B250-B2CD40D0549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B4D21D1-78CC-4431-95D7-8EC976B1DCEA}" type="doc">
      <dgm:prSet loTypeId="urn:microsoft.com/office/officeart/2005/8/layout/vList5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68EF120-9179-483C-8AAF-9904FC7AB157}">
      <dgm:prSet phldrT="[Текст]" custT="1"/>
      <dgm:spPr>
        <a:solidFill>
          <a:schemeClr val="accent1"/>
        </a:solidFill>
      </dgm:spPr>
      <dgm:t>
        <a:bodyPr vert="horz"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ru-RU" sz="3200" b="1" baseline="0" dirty="0"/>
            <a:t>Формы социального </a:t>
          </a:r>
          <a:r>
            <a:rPr lang="ru-RU" sz="3200" b="1" baseline="0" dirty="0" smtClean="0"/>
            <a:t>партнерства </a:t>
          </a:r>
          <a:r>
            <a:rPr lang="ru-RU" sz="3200" b="1" dirty="0" smtClean="0"/>
            <a:t>по ОТ</a:t>
          </a:r>
          <a:endParaRPr lang="ru-RU" sz="3200" b="1" i="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2C8CE2-3490-4386-AC71-732F0DE43938}" type="sibTrans" cxnId="{BC04B369-FDAE-4D24-9E57-9BCE3A585E55}">
      <dgm:prSet/>
      <dgm:spPr/>
      <dgm:t>
        <a:bodyPr/>
        <a:lstStyle/>
        <a:p>
          <a:endParaRPr lang="ru-RU"/>
        </a:p>
      </dgm:t>
    </dgm:pt>
    <dgm:pt modelId="{255C0AB3-A80D-4944-92ED-84504933B519}" type="parTrans" cxnId="{BC04B369-FDAE-4D24-9E57-9BCE3A585E55}">
      <dgm:prSet/>
      <dgm:spPr/>
      <dgm:t>
        <a:bodyPr/>
        <a:lstStyle/>
        <a:p>
          <a:endParaRPr lang="ru-RU"/>
        </a:p>
      </dgm:t>
    </dgm:pt>
    <dgm:pt modelId="{8CF6388B-E7E9-4B02-A62F-994F5D1A8E64}" type="pres">
      <dgm:prSet presAssocID="{1B4D21D1-78CC-4431-95D7-8EC976B1DC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2F1A8-972D-4678-815D-C81C11E1F8D0}" type="pres">
      <dgm:prSet presAssocID="{B68EF120-9179-483C-8AAF-9904FC7AB157}" presName="linNode" presStyleCnt="0"/>
      <dgm:spPr/>
    </dgm:pt>
    <dgm:pt modelId="{68E80A5F-0C52-4708-B250-B2CD40D0549D}" type="pres">
      <dgm:prSet presAssocID="{B68EF120-9179-483C-8AAF-9904FC7AB157}" presName="parentText" presStyleLbl="node1" presStyleIdx="0" presStyleCnt="1" custScaleX="273604" custScaleY="12749" custLinFactNeighborX="853" custLinFactNeighborY="-428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4A2239-CF4C-4451-9AD3-20F05500A377}" type="presOf" srcId="{1B4D21D1-78CC-4431-95D7-8EC976B1DCEA}" destId="{8CF6388B-E7E9-4B02-A62F-994F5D1A8E64}" srcOrd="0" destOrd="0" presId="urn:microsoft.com/office/officeart/2005/8/layout/vList5"/>
    <dgm:cxn modelId="{BC04B369-FDAE-4D24-9E57-9BCE3A585E55}" srcId="{1B4D21D1-78CC-4431-95D7-8EC976B1DCEA}" destId="{B68EF120-9179-483C-8AAF-9904FC7AB157}" srcOrd="0" destOrd="0" parTransId="{255C0AB3-A80D-4944-92ED-84504933B519}" sibTransId="{502C8CE2-3490-4386-AC71-732F0DE43938}"/>
    <dgm:cxn modelId="{A9B01B91-D003-4573-8A8A-30B673B0C348}" type="presOf" srcId="{B68EF120-9179-483C-8AAF-9904FC7AB157}" destId="{68E80A5F-0C52-4708-B250-B2CD40D0549D}" srcOrd="0" destOrd="0" presId="urn:microsoft.com/office/officeart/2005/8/layout/vList5"/>
    <dgm:cxn modelId="{8F0A960D-4743-4561-BC12-54848E8A26CB}" type="presParOf" srcId="{8CF6388B-E7E9-4B02-A62F-994F5D1A8E64}" destId="{1272F1A8-972D-4678-815D-C81C11E1F8D0}" srcOrd="0" destOrd="0" presId="urn:microsoft.com/office/officeart/2005/8/layout/vList5"/>
    <dgm:cxn modelId="{5D6F262F-3FBD-478E-93EA-1B972225A305}" type="presParOf" srcId="{1272F1A8-972D-4678-815D-C81C11E1F8D0}" destId="{68E80A5F-0C52-4708-B250-B2CD40D0549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B4D21D1-78CC-4431-95D7-8EC976B1DCEA}" type="doc">
      <dgm:prSet loTypeId="urn:microsoft.com/office/officeart/2005/8/layout/vList5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68EF120-9179-483C-8AAF-9904FC7AB157}">
      <dgm:prSet phldrT="[Текст]" custT="1"/>
      <dgm:spPr>
        <a:solidFill>
          <a:schemeClr val="accent1"/>
        </a:solidFill>
      </dgm:spPr>
      <dgm:t>
        <a:bodyPr vert="horz"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ru-RU" sz="3200" b="1" baseline="0" dirty="0"/>
            <a:t>Формы социального </a:t>
          </a:r>
          <a:r>
            <a:rPr lang="ru-RU" sz="3200" b="1" baseline="0" dirty="0" smtClean="0"/>
            <a:t>партнерства </a:t>
          </a:r>
          <a:r>
            <a:rPr lang="ru-RU" sz="3200" b="1" dirty="0" smtClean="0"/>
            <a:t>по ОТ</a:t>
          </a:r>
          <a:endParaRPr lang="ru-RU" sz="3200" b="1" i="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2C8CE2-3490-4386-AC71-732F0DE43938}" type="sibTrans" cxnId="{BC04B369-FDAE-4D24-9E57-9BCE3A585E55}">
      <dgm:prSet/>
      <dgm:spPr/>
      <dgm:t>
        <a:bodyPr/>
        <a:lstStyle/>
        <a:p>
          <a:endParaRPr lang="ru-RU"/>
        </a:p>
      </dgm:t>
    </dgm:pt>
    <dgm:pt modelId="{255C0AB3-A80D-4944-92ED-84504933B519}" type="parTrans" cxnId="{BC04B369-FDAE-4D24-9E57-9BCE3A585E55}">
      <dgm:prSet/>
      <dgm:spPr/>
      <dgm:t>
        <a:bodyPr/>
        <a:lstStyle/>
        <a:p>
          <a:endParaRPr lang="ru-RU"/>
        </a:p>
      </dgm:t>
    </dgm:pt>
    <dgm:pt modelId="{8CF6388B-E7E9-4B02-A62F-994F5D1A8E64}" type="pres">
      <dgm:prSet presAssocID="{1B4D21D1-78CC-4431-95D7-8EC976B1DC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2F1A8-972D-4678-815D-C81C11E1F8D0}" type="pres">
      <dgm:prSet presAssocID="{B68EF120-9179-483C-8AAF-9904FC7AB157}" presName="linNode" presStyleCnt="0"/>
      <dgm:spPr/>
    </dgm:pt>
    <dgm:pt modelId="{68E80A5F-0C52-4708-B250-B2CD40D0549D}" type="pres">
      <dgm:prSet presAssocID="{B68EF120-9179-483C-8AAF-9904FC7AB157}" presName="parentText" presStyleLbl="node1" presStyleIdx="0" presStyleCnt="1" custScaleX="273604" custScaleY="12749" custLinFactNeighborX="853" custLinFactNeighborY="-428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4A2239-CF4C-4451-9AD3-20F05500A377}" type="presOf" srcId="{1B4D21D1-78CC-4431-95D7-8EC976B1DCEA}" destId="{8CF6388B-E7E9-4B02-A62F-994F5D1A8E64}" srcOrd="0" destOrd="0" presId="urn:microsoft.com/office/officeart/2005/8/layout/vList5"/>
    <dgm:cxn modelId="{BC04B369-FDAE-4D24-9E57-9BCE3A585E55}" srcId="{1B4D21D1-78CC-4431-95D7-8EC976B1DCEA}" destId="{B68EF120-9179-483C-8AAF-9904FC7AB157}" srcOrd="0" destOrd="0" parTransId="{255C0AB3-A80D-4944-92ED-84504933B519}" sibTransId="{502C8CE2-3490-4386-AC71-732F0DE43938}"/>
    <dgm:cxn modelId="{A9B01B91-D003-4573-8A8A-30B673B0C348}" type="presOf" srcId="{B68EF120-9179-483C-8AAF-9904FC7AB157}" destId="{68E80A5F-0C52-4708-B250-B2CD40D0549D}" srcOrd="0" destOrd="0" presId="urn:microsoft.com/office/officeart/2005/8/layout/vList5"/>
    <dgm:cxn modelId="{8F0A960D-4743-4561-BC12-54848E8A26CB}" type="presParOf" srcId="{8CF6388B-E7E9-4B02-A62F-994F5D1A8E64}" destId="{1272F1A8-972D-4678-815D-C81C11E1F8D0}" srcOrd="0" destOrd="0" presId="urn:microsoft.com/office/officeart/2005/8/layout/vList5"/>
    <dgm:cxn modelId="{5D6F262F-3FBD-478E-93EA-1B972225A305}" type="presParOf" srcId="{1272F1A8-972D-4678-815D-C81C11E1F8D0}" destId="{68E80A5F-0C52-4708-B250-B2CD40D0549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0A5F-0C52-4708-B250-B2CD40D0549D}">
      <dsp:nvSpPr>
        <dsp:cNvPr id="0" name=""/>
        <dsp:cNvSpPr/>
      </dsp:nvSpPr>
      <dsp:spPr>
        <a:xfrm>
          <a:off x="135245" y="80529"/>
          <a:ext cx="8865754" cy="825717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Понятие социального партнерства</a:t>
          </a:r>
          <a:r>
            <a:rPr lang="ru-RU" sz="3600" kern="1200" dirty="0"/>
            <a:t> </a:t>
          </a:r>
          <a:endParaRPr lang="ru-RU" sz="36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5553" y="120837"/>
        <a:ext cx="8785138" cy="7451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0A5F-0C52-4708-B250-B2CD40D0549D}">
      <dsp:nvSpPr>
        <dsp:cNvPr id="0" name=""/>
        <dsp:cNvSpPr/>
      </dsp:nvSpPr>
      <dsp:spPr>
        <a:xfrm>
          <a:off x="135245" y="80529"/>
          <a:ext cx="8865754" cy="825717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Понятие социального партнерства</a:t>
          </a:r>
          <a:r>
            <a:rPr lang="ru-RU" sz="3600" kern="1200" dirty="0"/>
            <a:t> </a:t>
          </a:r>
          <a:endParaRPr lang="ru-RU" sz="36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5553" y="120837"/>
        <a:ext cx="8785138" cy="7451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0A5F-0C52-4708-B250-B2CD40D0549D}">
      <dsp:nvSpPr>
        <dsp:cNvPr id="0" name=""/>
        <dsp:cNvSpPr/>
      </dsp:nvSpPr>
      <dsp:spPr>
        <a:xfrm>
          <a:off x="135245" y="80529"/>
          <a:ext cx="8865754" cy="825717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Понятие социального партнерства</a:t>
          </a:r>
          <a:r>
            <a:rPr lang="ru-RU" sz="3600" kern="1200" dirty="0"/>
            <a:t> </a:t>
          </a:r>
          <a:endParaRPr lang="ru-RU" sz="36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5553" y="120837"/>
        <a:ext cx="8785138" cy="7451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0A5F-0C52-4708-B250-B2CD40D0549D}">
      <dsp:nvSpPr>
        <dsp:cNvPr id="0" name=""/>
        <dsp:cNvSpPr/>
      </dsp:nvSpPr>
      <dsp:spPr>
        <a:xfrm>
          <a:off x="35121" y="0"/>
          <a:ext cx="8865754" cy="825717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Понятие социального партнерства</a:t>
          </a:r>
          <a:r>
            <a:rPr lang="ru-RU" sz="3600" kern="1200" dirty="0"/>
            <a:t> </a:t>
          </a:r>
          <a:endParaRPr lang="ru-RU" sz="36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5429" y="40308"/>
        <a:ext cx="8785138" cy="7451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0A5F-0C52-4708-B250-B2CD40D0549D}">
      <dsp:nvSpPr>
        <dsp:cNvPr id="0" name=""/>
        <dsp:cNvSpPr/>
      </dsp:nvSpPr>
      <dsp:spPr>
        <a:xfrm>
          <a:off x="35402" y="0"/>
          <a:ext cx="8936680" cy="826773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/>
            <a:t>Контроль за выполнением требований ОС и КД</a:t>
          </a:r>
          <a:endParaRPr lang="ru-RU" sz="2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5762" y="40360"/>
        <a:ext cx="8855960" cy="74605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0A5F-0C52-4708-B250-B2CD40D0549D}">
      <dsp:nvSpPr>
        <dsp:cNvPr id="0" name=""/>
        <dsp:cNvSpPr/>
      </dsp:nvSpPr>
      <dsp:spPr>
        <a:xfrm>
          <a:off x="35260" y="0"/>
          <a:ext cx="8900717" cy="845311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/>
            <a:t>Формы социального </a:t>
          </a:r>
          <a:r>
            <a:rPr lang="ru-RU" sz="3200" b="1" kern="1200" dirty="0" smtClean="0"/>
            <a:t>партнерства по ОТ</a:t>
          </a:r>
          <a:endParaRPr lang="ru-RU" sz="32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6525" y="41265"/>
        <a:ext cx="8818187" cy="76278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0A5F-0C52-4708-B250-B2CD40D0549D}">
      <dsp:nvSpPr>
        <dsp:cNvPr id="0" name=""/>
        <dsp:cNvSpPr/>
      </dsp:nvSpPr>
      <dsp:spPr>
        <a:xfrm>
          <a:off x="95638" y="54004"/>
          <a:ext cx="8900717" cy="845311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baseline="0" dirty="0"/>
            <a:t>Формы социального </a:t>
          </a:r>
          <a:r>
            <a:rPr lang="ru-RU" sz="3200" b="1" kern="1200" baseline="0" dirty="0" smtClean="0"/>
            <a:t>партнерства </a:t>
          </a:r>
          <a:r>
            <a:rPr lang="ru-RU" sz="3200" b="1" kern="1200" dirty="0" smtClean="0"/>
            <a:t>по ОТ</a:t>
          </a:r>
          <a:endParaRPr lang="ru-RU" sz="3200" b="1" i="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6903" y="95269"/>
        <a:ext cx="8818187" cy="76278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0A5F-0C52-4708-B250-B2CD40D0549D}">
      <dsp:nvSpPr>
        <dsp:cNvPr id="0" name=""/>
        <dsp:cNvSpPr/>
      </dsp:nvSpPr>
      <dsp:spPr>
        <a:xfrm>
          <a:off x="95638" y="54004"/>
          <a:ext cx="8900717" cy="845311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baseline="0" dirty="0"/>
            <a:t>Формы социального </a:t>
          </a:r>
          <a:r>
            <a:rPr lang="ru-RU" sz="3200" b="1" kern="1200" baseline="0" dirty="0" smtClean="0"/>
            <a:t>партнерства </a:t>
          </a:r>
          <a:r>
            <a:rPr lang="ru-RU" sz="3200" b="1" kern="1200" dirty="0" smtClean="0"/>
            <a:t>по ОТ</a:t>
          </a:r>
          <a:endParaRPr lang="ru-RU" sz="3200" b="1" i="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6903" y="95269"/>
        <a:ext cx="8818187" cy="76278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0A5F-0C52-4708-B250-B2CD40D0549D}">
      <dsp:nvSpPr>
        <dsp:cNvPr id="0" name=""/>
        <dsp:cNvSpPr/>
      </dsp:nvSpPr>
      <dsp:spPr>
        <a:xfrm>
          <a:off x="95638" y="54004"/>
          <a:ext cx="8900717" cy="845311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baseline="0" dirty="0"/>
            <a:t>Формы социального </a:t>
          </a:r>
          <a:r>
            <a:rPr lang="ru-RU" sz="3200" b="1" kern="1200" baseline="0" dirty="0" smtClean="0"/>
            <a:t>партнерства </a:t>
          </a:r>
          <a:r>
            <a:rPr lang="ru-RU" sz="3200" b="1" kern="1200" dirty="0" smtClean="0"/>
            <a:t>по ОТ</a:t>
          </a:r>
          <a:endParaRPr lang="ru-RU" sz="3200" b="1" i="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6903" y="95269"/>
        <a:ext cx="8818187" cy="76278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0A5F-0C52-4708-B250-B2CD40D0549D}">
      <dsp:nvSpPr>
        <dsp:cNvPr id="0" name=""/>
        <dsp:cNvSpPr/>
      </dsp:nvSpPr>
      <dsp:spPr>
        <a:xfrm>
          <a:off x="95638" y="54004"/>
          <a:ext cx="8900717" cy="845311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baseline="0" dirty="0"/>
            <a:t>Формы социального </a:t>
          </a:r>
          <a:r>
            <a:rPr lang="ru-RU" sz="3200" b="1" kern="1200" baseline="0" dirty="0" smtClean="0"/>
            <a:t>партнерства </a:t>
          </a:r>
          <a:r>
            <a:rPr lang="ru-RU" sz="3200" b="1" kern="1200" dirty="0" smtClean="0"/>
            <a:t>по ОТ</a:t>
          </a:r>
          <a:endParaRPr lang="ru-RU" sz="3200" b="1" i="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6903" y="95269"/>
        <a:ext cx="8818187" cy="76278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0A5F-0C52-4708-B250-B2CD40D0549D}">
      <dsp:nvSpPr>
        <dsp:cNvPr id="0" name=""/>
        <dsp:cNvSpPr/>
      </dsp:nvSpPr>
      <dsp:spPr>
        <a:xfrm>
          <a:off x="95638" y="54004"/>
          <a:ext cx="8900717" cy="845311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baseline="0" dirty="0"/>
            <a:t>Формы социального </a:t>
          </a:r>
          <a:r>
            <a:rPr lang="ru-RU" sz="3200" b="1" kern="1200" baseline="0" dirty="0" smtClean="0"/>
            <a:t>партнерства </a:t>
          </a:r>
          <a:r>
            <a:rPr lang="ru-RU" sz="3200" b="1" kern="1200" dirty="0" smtClean="0"/>
            <a:t>по ОТ</a:t>
          </a:r>
          <a:endParaRPr lang="ru-RU" sz="3200" b="1" i="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6903" y="95269"/>
        <a:ext cx="8818187" cy="76278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0A5F-0C52-4708-B250-B2CD40D0549D}">
      <dsp:nvSpPr>
        <dsp:cNvPr id="0" name=""/>
        <dsp:cNvSpPr/>
      </dsp:nvSpPr>
      <dsp:spPr>
        <a:xfrm>
          <a:off x="95638" y="54004"/>
          <a:ext cx="8900717" cy="845311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baseline="0" dirty="0"/>
            <a:t>Формы социального </a:t>
          </a:r>
          <a:r>
            <a:rPr lang="ru-RU" sz="3200" b="1" kern="1200" baseline="0" dirty="0" smtClean="0"/>
            <a:t>партнерства </a:t>
          </a:r>
          <a:r>
            <a:rPr lang="ru-RU" sz="3200" b="1" kern="1200" dirty="0" smtClean="0"/>
            <a:t>по ОТ</a:t>
          </a:r>
          <a:endParaRPr lang="ru-RU" sz="3200" b="1" i="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6903" y="95269"/>
        <a:ext cx="8818187" cy="76278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0A5F-0C52-4708-B250-B2CD40D0549D}">
      <dsp:nvSpPr>
        <dsp:cNvPr id="0" name=""/>
        <dsp:cNvSpPr/>
      </dsp:nvSpPr>
      <dsp:spPr>
        <a:xfrm>
          <a:off x="95638" y="54004"/>
          <a:ext cx="8900717" cy="845311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baseline="0" dirty="0"/>
            <a:t>Формы социального </a:t>
          </a:r>
          <a:r>
            <a:rPr lang="ru-RU" sz="3200" b="1" kern="1200" baseline="0" dirty="0" smtClean="0"/>
            <a:t>партнерства </a:t>
          </a:r>
          <a:r>
            <a:rPr lang="ru-RU" sz="3200" b="1" kern="1200" dirty="0" smtClean="0"/>
            <a:t>по ОТ</a:t>
          </a:r>
          <a:endParaRPr lang="ru-RU" sz="3200" b="1" i="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6903" y="95269"/>
        <a:ext cx="8818187" cy="76278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0A5F-0C52-4708-B250-B2CD40D0549D}">
      <dsp:nvSpPr>
        <dsp:cNvPr id="0" name=""/>
        <dsp:cNvSpPr/>
      </dsp:nvSpPr>
      <dsp:spPr>
        <a:xfrm>
          <a:off x="95638" y="54004"/>
          <a:ext cx="8900717" cy="845311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baseline="0" dirty="0"/>
            <a:t>Формы социального </a:t>
          </a:r>
          <a:r>
            <a:rPr lang="ru-RU" sz="3200" b="1" kern="1200" baseline="0" dirty="0" smtClean="0"/>
            <a:t>партнерства </a:t>
          </a:r>
          <a:r>
            <a:rPr lang="ru-RU" sz="3200" b="1" kern="1200" dirty="0" smtClean="0"/>
            <a:t>по ОТ</a:t>
          </a:r>
          <a:endParaRPr lang="ru-RU" sz="3200" b="1" i="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6903" y="95269"/>
        <a:ext cx="8818187" cy="76278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0A5F-0C52-4708-B250-B2CD40D0549D}">
      <dsp:nvSpPr>
        <dsp:cNvPr id="0" name=""/>
        <dsp:cNvSpPr/>
      </dsp:nvSpPr>
      <dsp:spPr>
        <a:xfrm>
          <a:off x="95638" y="54004"/>
          <a:ext cx="8900717" cy="845311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baseline="0" dirty="0"/>
            <a:t>Формы социального </a:t>
          </a:r>
          <a:r>
            <a:rPr lang="ru-RU" sz="3200" b="1" kern="1200" baseline="0" dirty="0" smtClean="0"/>
            <a:t>партнерства </a:t>
          </a:r>
          <a:r>
            <a:rPr lang="ru-RU" sz="3200" b="1" kern="1200" dirty="0" smtClean="0"/>
            <a:t>по ОТ</a:t>
          </a:r>
          <a:endParaRPr lang="ru-RU" sz="3200" b="1" i="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6903" y="95269"/>
        <a:ext cx="8818187" cy="76278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0A5F-0C52-4708-B250-B2CD40D0549D}">
      <dsp:nvSpPr>
        <dsp:cNvPr id="0" name=""/>
        <dsp:cNvSpPr/>
      </dsp:nvSpPr>
      <dsp:spPr>
        <a:xfrm>
          <a:off x="95638" y="54004"/>
          <a:ext cx="8900717" cy="845311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baseline="0" dirty="0"/>
            <a:t>Формы социального </a:t>
          </a:r>
          <a:r>
            <a:rPr lang="ru-RU" sz="3200" b="1" kern="1200" baseline="0" dirty="0" smtClean="0"/>
            <a:t>партнерства </a:t>
          </a:r>
          <a:r>
            <a:rPr lang="ru-RU" sz="3200" b="1" kern="1200" dirty="0" smtClean="0"/>
            <a:t>по ОТ</a:t>
          </a:r>
          <a:endParaRPr lang="ru-RU" sz="3200" b="1" i="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6903" y="95269"/>
        <a:ext cx="8818187" cy="76278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0A5F-0C52-4708-B250-B2CD40D0549D}">
      <dsp:nvSpPr>
        <dsp:cNvPr id="0" name=""/>
        <dsp:cNvSpPr/>
      </dsp:nvSpPr>
      <dsp:spPr>
        <a:xfrm>
          <a:off x="95638" y="54004"/>
          <a:ext cx="8900717" cy="845311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baseline="0" dirty="0"/>
            <a:t>Формы социального </a:t>
          </a:r>
          <a:r>
            <a:rPr lang="ru-RU" sz="3200" b="1" kern="1200" baseline="0" dirty="0" smtClean="0"/>
            <a:t>партнерства </a:t>
          </a:r>
          <a:r>
            <a:rPr lang="ru-RU" sz="3200" b="1" kern="1200" dirty="0" smtClean="0"/>
            <a:t>по ОТ</a:t>
          </a:r>
          <a:endParaRPr lang="ru-RU" sz="3200" b="1" i="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6903" y="95269"/>
        <a:ext cx="8818187" cy="7627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576" cy="496572"/>
          </a:xfrm>
          <a:prstGeom prst="rect">
            <a:avLst/>
          </a:prstGeom>
        </p:spPr>
        <p:txBody>
          <a:bodyPr vert="horz" lIns="91302" tIns="45652" rIns="91302" bIns="45652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482" y="0"/>
            <a:ext cx="2946575" cy="496572"/>
          </a:xfrm>
          <a:prstGeom prst="rect">
            <a:avLst/>
          </a:prstGeom>
        </p:spPr>
        <p:txBody>
          <a:bodyPr vert="horz" lIns="91302" tIns="45652" rIns="91302" bIns="45652" rtlCol="0"/>
          <a:lstStyle>
            <a:lvl1pPr algn="r">
              <a:defRPr sz="1200"/>
            </a:lvl1pPr>
          </a:lstStyle>
          <a:p>
            <a:pPr>
              <a:defRPr/>
            </a:pPr>
            <a:fld id="{B50BC779-DDEC-49C4-8B16-641619A9E8D2}" type="datetimeFigureOut">
              <a:rPr lang="ru-RU"/>
              <a:pPr>
                <a:defRPr/>
              </a:pPr>
              <a:t>20.09.2026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41"/>
            <a:ext cx="2946576" cy="496572"/>
          </a:xfrm>
          <a:prstGeom prst="rect">
            <a:avLst/>
          </a:prstGeom>
        </p:spPr>
        <p:txBody>
          <a:bodyPr vert="horz" lIns="91302" tIns="45652" rIns="91302" bIns="4565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482" y="9430041"/>
            <a:ext cx="2946575" cy="496572"/>
          </a:xfrm>
          <a:prstGeom prst="rect">
            <a:avLst/>
          </a:prstGeom>
        </p:spPr>
        <p:txBody>
          <a:bodyPr vert="horz" lIns="91302" tIns="45652" rIns="91302" bIns="45652" rtlCol="0" anchor="b"/>
          <a:lstStyle>
            <a:lvl1pPr algn="r">
              <a:defRPr sz="1200"/>
            </a:lvl1pPr>
          </a:lstStyle>
          <a:p>
            <a:pPr>
              <a:defRPr/>
            </a:pPr>
            <a:fld id="{C7C85BCF-7CA3-4E83-9954-EBDA6FE8502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4785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576" cy="496572"/>
          </a:xfrm>
          <a:prstGeom prst="rect">
            <a:avLst/>
          </a:prstGeom>
        </p:spPr>
        <p:txBody>
          <a:bodyPr vert="horz" lIns="91283" tIns="45641" rIns="91283" bIns="45641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482" y="0"/>
            <a:ext cx="2946575" cy="496572"/>
          </a:xfrm>
          <a:prstGeom prst="rect">
            <a:avLst/>
          </a:prstGeom>
        </p:spPr>
        <p:txBody>
          <a:bodyPr vert="horz" lIns="91283" tIns="45641" rIns="91283" bIns="45641" rtlCol="0"/>
          <a:lstStyle>
            <a:lvl1pPr algn="r">
              <a:defRPr sz="1200"/>
            </a:lvl1pPr>
          </a:lstStyle>
          <a:p>
            <a:pPr>
              <a:defRPr/>
            </a:pPr>
            <a:fld id="{A003687E-5872-493D-95AF-0C587147621D}" type="datetimeFigureOut">
              <a:rPr lang="ru-RU"/>
              <a:pPr>
                <a:defRPr/>
              </a:pPr>
              <a:t>20.09.2026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3" tIns="45641" rIns="91283" bIns="45641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606" y="4715827"/>
            <a:ext cx="5438464" cy="4467540"/>
          </a:xfrm>
          <a:prstGeom prst="rect">
            <a:avLst/>
          </a:prstGeom>
        </p:spPr>
        <p:txBody>
          <a:bodyPr vert="horz" lIns="91283" tIns="45641" rIns="91283" bIns="45641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41"/>
            <a:ext cx="2946576" cy="496572"/>
          </a:xfrm>
          <a:prstGeom prst="rect">
            <a:avLst/>
          </a:prstGeom>
        </p:spPr>
        <p:txBody>
          <a:bodyPr vert="horz" lIns="91283" tIns="45641" rIns="91283" bIns="45641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482" y="9430041"/>
            <a:ext cx="2946575" cy="496572"/>
          </a:xfrm>
          <a:prstGeom prst="rect">
            <a:avLst/>
          </a:prstGeom>
        </p:spPr>
        <p:txBody>
          <a:bodyPr vert="horz" lIns="91283" tIns="45641" rIns="91283" bIns="45641" rtlCol="0" anchor="b"/>
          <a:lstStyle>
            <a:lvl1pPr algn="r">
              <a:defRPr sz="1200"/>
            </a:lvl1pPr>
          </a:lstStyle>
          <a:p>
            <a:pPr>
              <a:defRPr/>
            </a:pPr>
            <a:fld id="{B7B87646-B4FC-4863-B321-A6778A6471E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6363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AF32699-843D-4184-8D87-D799FC85A4A5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932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6666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Министерство здравоохранения и социального развития Российской Федерации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CF3E9-CB45-45A2-8BCC-DE58DE07AD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373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6666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Министерство здравоохранения и социального развития Российской Федерации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7ED4B-C14E-4B31-9ACF-83E0FEFE01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080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6666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Министерство здравоохранения и социального развития Российской Федерации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54C4B-41A7-424C-AD52-EE05F3A2E3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145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6666">
                  <a:tint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Министерство здравоохранения и социального развития Российской Федерации 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82A76-1094-4169-A77A-5F585B5653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43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6666">
                  <a:tint val="75000"/>
                </a:srgb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Министерство здравоохранения и социального развития Российской Федерации 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CA8E0-7F1B-4C74-8164-921D1AD9FC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934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6666">
                  <a:tint val="75000"/>
                </a:srgb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Министерство здравоохранения и социального развития Российской Федерации 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495E9-1AF0-4419-92DF-E6B3390B0A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09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6666">
                  <a:tint val="75000"/>
                </a:srgb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Министерство здравоохранения и социального развития Российской Федерации 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E4A8F-DFC2-47C1-8BB5-DC52B63A4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405652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6666">
                  <a:tint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Министерство здравоохранения и социального развития Российской Федерации 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B0BFE-D459-4643-B726-BA9728955D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43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6666">
                  <a:tint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Министерство здравоохранения и социального развития Российской Федерации 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8E702-FD56-453C-9686-24E8DECF3D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393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6666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Министерство здравоохранения и социального развития Российской Федерации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61585-C89E-4209-90AA-3D0E44C769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56984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66666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Министерство здравоохранения и социального развития Российской Федерации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20DB7-B6AE-4866-A74B-3D4C738DBA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72023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6"/>
          <p:cNvSpPr>
            <a:spLocks noChangeArrowheads="1"/>
          </p:cNvSpPr>
          <p:nvPr/>
        </p:nvSpPr>
        <p:spPr bwMode="auto">
          <a:xfrm>
            <a:off x="8761413" y="6526213"/>
            <a:ext cx="466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0AF6F2A4-915D-4013-A040-79C866AA4B38}" type="slidenum">
              <a:rPr lang="en-US" sz="1200">
                <a:solidFill>
                  <a:prstClr val="white"/>
                </a:solidFill>
                <a:latin typeface="Helvetica" pitchFamily="34" charset="0"/>
                <a:cs typeface="Helvetica" pitchFamily="34" charset="0"/>
              </a:rPr>
              <a:pPr/>
              <a:t>‹#›</a:t>
            </a:fld>
            <a:endParaRPr lang="ru-RU" sz="1200">
              <a:solidFill>
                <a:prstClr val="white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138995" y="57727"/>
            <a:ext cx="6600913" cy="663863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126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666666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A0A0A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/>
              <a:t>Министерство здравоохранения и социального развития Российской Федерации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A0A0A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E78DD2F-D2BD-4806-A5BD-8A0F39030B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697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Arial" charset="0"/>
          <a:cs typeface="Arial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07504" y="764704"/>
            <a:ext cx="8784976" cy="1899211"/>
          </a:xfrm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Роль социального партнерства </a:t>
            </a:r>
            <a:b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вопросах охраны труда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288355"/>
            <a:ext cx="1208758" cy="569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187625" y="6309304"/>
            <a:ext cx="1008111" cy="54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195736" y="6309321"/>
            <a:ext cx="1424350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563888" y="6371106"/>
            <a:ext cx="1296144" cy="486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860032" y="6288354"/>
            <a:ext cx="1208758" cy="569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6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047657" y="6309303"/>
            <a:ext cx="1008111" cy="54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7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055768" y="6309320"/>
            <a:ext cx="1424350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8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44438"/>
          <a:stretch>
            <a:fillRect/>
          </a:stretch>
        </p:blipFill>
        <p:spPr bwMode="auto">
          <a:xfrm>
            <a:off x="8423920" y="6381328"/>
            <a:ext cx="720080" cy="48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79980" y="3247566"/>
            <a:ext cx="800013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i="1" dirty="0">
                <a:solidFill>
                  <a:srgbClr val="6076B4">
                    <a:lumMod val="50000"/>
                  </a:srgbClr>
                </a:solidFill>
                <a:cs typeface="Arial" pitchFamily="34" charset="0"/>
              </a:rPr>
              <a:t>Технический инспектор труда </a:t>
            </a:r>
            <a:r>
              <a:rPr lang="en-US" sz="2000" b="1" i="1" dirty="0">
                <a:solidFill>
                  <a:srgbClr val="6076B4">
                    <a:lumMod val="50000"/>
                  </a:srgbClr>
                </a:solidFill>
                <a:cs typeface="Arial" pitchFamily="34" charset="0"/>
              </a:rPr>
              <a:t/>
            </a:r>
            <a:br>
              <a:rPr lang="en-US" sz="2000" b="1" i="1" dirty="0">
                <a:solidFill>
                  <a:srgbClr val="6076B4">
                    <a:lumMod val="50000"/>
                  </a:srgbClr>
                </a:solidFill>
                <a:cs typeface="Arial" pitchFamily="34" charset="0"/>
              </a:rPr>
            </a:br>
            <a:r>
              <a:rPr lang="ru-RU" sz="2000" b="1" i="1" dirty="0">
                <a:solidFill>
                  <a:srgbClr val="6076B4">
                    <a:lumMod val="50000"/>
                  </a:srgbClr>
                </a:solidFill>
                <a:cs typeface="Arial" pitchFamily="34" charset="0"/>
              </a:rPr>
              <a:t>Профсоюза работников РАН к.т.н.</a:t>
            </a:r>
            <a:endParaRPr lang="ru-RU" b="1" i="1" dirty="0">
              <a:solidFill>
                <a:srgbClr val="6076B4">
                  <a:lumMod val="50000"/>
                </a:srgbClr>
              </a:solidFill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>
                <a:solidFill>
                  <a:srgbClr val="6076B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Фомин Вениамин Иванович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 i="1" dirty="0">
              <a:solidFill>
                <a:srgbClr val="6076B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  <a:defRPr/>
            </a:pPr>
            <a:r>
              <a:rPr lang="ru-RU" sz="2400" b="1" i="1" dirty="0">
                <a:solidFill>
                  <a:srgbClr val="6076B4">
                    <a:lumMod val="50000"/>
                  </a:srgbClr>
                </a:solidFill>
              </a:rPr>
              <a:t>Тел.: </a:t>
            </a:r>
            <a:r>
              <a:rPr lang="en-US" sz="2400" b="1" i="1" dirty="0">
                <a:solidFill>
                  <a:srgbClr val="6076B4">
                    <a:lumMod val="50000"/>
                  </a:srgbClr>
                </a:solidFill>
              </a:rPr>
              <a:t>+7 </a:t>
            </a:r>
            <a:r>
              <a:rPr lang="ru-RU" sz="2400" b="1" i="1" dirty="0">
                <a:solidFill>
                  <a:srgbClr val="6076B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913 916 0280</a:t>
            </a:r>
            <a:r>
              <a:rPr lang="ru-RU" sz="2400" b="1" i="1" dirty="0">
                <a:solidFill>
                  <a:srgbClr val="6076B4">
                    <a:lumMod val="50000"/>
                  </a:srgbClr>
                </a:solidFill>
              </a:rPr>
              <a:t>;</a:t>
            </a:r>
          </a:p>
          <a:p>
            <a:pPr>
              <a:lnSpc>
                <a:spcPct val="150000"/>
              </a:lnSpc>
              <a:defRPr/>
            </a:pPr>
            <a:r>
              <a:rPr lang="en-US" sz="2400" b="1" i="1" dirty="0">
                <a:solidFill>
                  <a:srgbClr val="6076B4">
                    <a:lumMod val="50000"/>
                  </a:srgbClr>
                </a:solidFill>
              </a:rPr>
              <a:t>E-mail</a:t>
            </a:r>
            <a:r>
              <a:rPr lang="ru-RU" sz="2400" b="1" i="1" dirty="0">
                <a:solidFill>
                  <a:srgbClr val="6076B4">
                    <a:lumMod val="50000"/>
                  </a:srgbClr>
                </a:solidFill>
              </a:rPr>
              <a:t>: </a:t>
            </a:r>
            <a:r>
              <a:rPr lang="en-US" sz="2400" b="1" i="1" dirty="0" err="1">
                <a:solidFill>
                  <a:srgbClr val="6076B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fvi</a:t>
            </a:r>
            <a:r>
              <a:rPr lang="ru-RU" sz="2400" b="1" i="1" dirty="0">
                <a:solidFill>
                  <a:srgbClr val="6076B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48</a:t>
            </a:r>
            <a:r>
              <a:rPr lang="en-US" sz="2400" b="1" i="1" dirty="0">
                <a:solidFill>
                  <a:srgbClr val="6076B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@mail.ru</a:t>
            </a:r>
            <a:endParaRPr 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485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2953C8E-870D-9FE8-2DD0-34099423B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4">
            <a:extLst>
              <a:ext uri="{FF2B5EF4-FFF2-40B4-BE49-F238E27FC236}">
                <a16:creationId xmlns="" xmlns:a16="http://schemas.microsoft.com/office/drawing/2014/main" id="{6B03DF11-3000-34A9-17EF-F68E710C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11083" y="6414789"/>
            <a:ext cx="514351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fld id="{9D94E43F-33FD-48CA-B3C6-09B22A23E3D3}" type="slidenum">
              <a:rPr lang="ru-RU" sz="1400" smtClean="0">
                <a:solidFill>
                  <a:srgbClr val="626262"/>
                </a:solidFill>
                <a:latin typeface="Arial Black" pitchFamily="34" charset="0"/>
                <a:cs typeface="Arial" pitchFamily="34" charset="0"/>
              </a:rPr>
              <a:pPr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</a:pPr>
              <a:t>2</a:t>
            </a:fld>
            <a:endParaRPr lang="ru-RU" sz="1400">
              <a:solidFill>
                <a:srgbClr val="62626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483" name="Заголовок 1">
            <a:extLst>
              <a:ext uri="{FF2B5EF4-FFF2-40B4-BE49-F238E27FC236}">
                <a16:creationId xmlns="" xmlns:a16="http://schemas.microsoft.com/office/drawing/2014/main" id="{3EC29AAA-6041-87F7-04A8-A04FCEC09C6B}"/>
              </a:ext>
            </a:extLst>
          </p:cNvPr>
          <p:cNvSpPr>
            <a:spLocks/>
          </p:cNvSpPr>
          <p:nvPr/>
        </p:nvSpPr>
        <p:spPr bwMode="auto">
          <a:xfrm>
            <a:off x="287338" y="331789"/>
            <a:ext cx="8856663" cy="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2"/>
              </a:solidFill>
              <a:latin typeface="Helios"/>
            </a:endParaRPr>
          </a:p>
        </p:txBody>
      </p:sp>
      <p:sp>
        <p:nvSpPr>
          <p:cNvPr id="3076" name="Прямоугольник 7">
            <a:extLst>
              <a:ext uri="{FF2B5EF4-FFF2-40B4-BE49-F238E27FC236}">
                <a16:creationId xmlns="" xmlns:a16="http://schemas.microsoft.com/office/drawing/2014/main" id="{B3CB1DBF-E946-5253-0096-E8AD01D62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7" y="6742114"/>
            <a:ext cx="3930651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7D46408-27E0-38E6-54F4-4F6A52862FB0}"/>
              </a:ext>
            </a:extLst>
          </p:cNvPr>
          <p:cNvSpPr/>
          <p:nvPr/>
        </p:nvSpPr>
        <p:spPr>
          <a:xfrm>
            <a:off x="6588126" y="6742114"/>
            <a:ext cx="71439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05697BCE-8712-6704-684D-990E00FBF7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0274995"/>
              </p:ext>
            </p:extLst>
          </p:nvPr>
        </p:nvGraphicFramePr>
        <p:xfrm>
          <a:off x="35496" y="147361"/>
          <a:ext cx="9001000" cy="6483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150E2017-B2B6-1668-135C-1686EA42673B}"/>
              </a:ext>
            </a:extLst>
          </p:cNvPr>
          <p:cNvSpPr/>
          <p:nvPr/>
        </p:nvSpPr>
        <p:spPr>
          <a:xfrm>
            <a:off x="107504" y="1196753"/>
            <a:ext cx="8928992" cy="551388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2600" dirty="0"/>
              <a:t>Ст. 23 ТК РФ</a:t>
            </a:r>
          </a:p>
          <a:p>
            <a:pPr indent="288000"/>
            <a:r>
              <a:rPr lang="ru-RU" sz="2600" b="1" i="1" dirty="0"/>
              <a:t>Социальное партнерство в сфере труда</a:t>
            </a:r>
            <a:r>
              <a:rPr lang="ru-RU" sz="2600" dirty="0"/>
              <a:t> - </a:t>
            </a:r>
            <a:r>
              <a:rPr lang="ru-RU" sz="2600" b="1" i="1" dirty="0"/>
              <a:t>система взаимоотношений между работниками или их представителями</a:t>
            </a:r>
            <a:r>
              <a:rPr lang="ru-RU" sz="2600" dirty="0"/>
              <a:t>, </a:t>
            </a:r>
            <a:r>
              <a:rPr lang="ru-RU" sz="2600" b="1" i="1" dirty="0"/>
              <a:t>работодателями</a:t>
            </a:r>
            <a:r>
              <a:rPr lang="ru-RU" sz="2600" dirty="0"/>
              <a:t>, </a:t>
            </a:r>
            <a:r>
              <a:rPr lang="ru-RU" sz="2600" b="1" i="1" dirty="0"/>
              <a:t>органами государственной власти</a:t>
            </a:r>
            <a:r>
              <a:rPr lang="ru-RU" sz="2600" dirty="0"/>
              <a:t>, </a:t>
            </a:r>
            <a:r>
              <a:rPr lang="ru-RU" sz="2600" b="1" i="1" dirty="0"/>
              <a:t>органами местного самоуправления</a:t>
            </a:r>
            <a:r>
              <a:rPr lang="ru-RU" sz="2600" dirty="0"/>
              <a:t>, направленная на </a:t>
            </a:r>
            <a:r>
              <a:rPr lang="ru-RU" sz="2600" b="1" i="1" dirty="0"/>
              <a:t>обеспечение согласования интересов работников и работодателей по вопросам регулирования трудовых отношений </a:t>
            </a:r>
            <a:r>
              <a:rPr lang="ru-RU" sz="2600" dirty="0"/>
              <a:t>и иных непосредственно связанных с ними отношений.</a:t>
            </a:r>
          </a:p>
          <a:p>
            <a:pPr indent="288000"/>
            <a:r>
              <a:rPr lang="ru-RU" sz="2600" dirty="0" smtClean="0"/>
              <a:t>Сторонами </a:t>
            </a:r>
            <a:r>
              <a:rPr lang="ru-RU" sz="2600" dirty="0"/>
              <a:t>социального партнерства являются работники и работодатели в </a:t>
            </a:r>
            <a:r>
              <a:rPr lang="ru-RU" sz="2600" dirty="0" smtClean="0"/>
              <a:t>лице их </a:t>
            </a:r>
            <a:r>
              <a:rPr lang="ru-RU" sz="2600" dirty="0"/>
              <a:t>уполномоченных </a:t>
            </a:r>
            <a:r>
              <a:rPr lang="ru-RU" sz="2600" dirty="0" smtClean="0"/>
              <a:t>представителей</a:t>
            </a:r>
            <a:r>
              <a:rPr lang="ru-RU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246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2953C8E-870D-9FE8-2DD0-34099423B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4">
            <a:extLst>
              <a:ext uri="{FF2B5EF4-FFF2-40B4-BE49-F238E27FC236}">
                <a16:creationId xmlns="" xmlns:a16="http://schemas.microsoft.com/office/drawing/2014/main" id="{6B03DF11-3000-34A9-17EF-F68E710C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11083" y="6414789"/>
            <a:ext cx="514351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fld id="{9D94E43F-33FD-48CA-B3C6-09B22A23E3D3}" type="slidenum">
              <a:rPr lang="ru-RU" sz="1400" smtClean="0">
                <a:solidFill>
                  <a:srgbClr val="626262"/>
                </a:solidFill>
                <a:latin typeface="Arial Black" pitchFamily="34" charset="0"/>
                <a:cs typeface="Arial" pitchFamily="34" charset="0"/>
              </a:rPr>
              <a:pPr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</a:pPr>
              <a:t>3</a:t>
            </a:fld>
            <a:endParaRPr lang="ru-RU" sz="1400">
              <a:solidFill>
                <a:srgbClr val="62626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483" name="Заголовок 1">
            <a:extLst>
              <a:ext uri="{FF2B5EF4-FFF2-40B4-BE49-F238E27FC236}">
                <a16:creationId xmlns="" xmlns:a16="http://schemas.microsoft.com/office/drawing/2014/main" id="{3EC29AAA-6041-87F7-04A8-A04FCEC09C6B}"/>
              </a:ext>
            </a:extLst>
          </p:cNvPr>
          <p:cNvSpPr>
            <a:spLocks/>
          </p:cNvSpPr>
          <p:nvPr/>
        </p:nvSpPr>
        <p:spPr bwMode="auto">
          <a:xfrm>
            <a:off x="287338" y="331789"/>
            <a:ext cx="8856663" cy="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2"/>
              </a:solidFill>
              <a:latin typeface="Helios"/>
            </a:endParaRPr>
          </a:p>
        </p:txBody>
      </p:sp>
      <p:sp>
        <p:nvSpPr>
          <p:cNvPr id="3076" name="Прямоугольник 7">
            <a:extLst>
              <a:ext uri="{FF2B5EF4-FFF2-40B4-BE49-F238E27FC236}">
                <a16:creationId xmlns="" xmlns:a16="http://schemas.microsoft.com/office/drawing/2014/main" id="{B3CB1DBF-E946-5253-0096-E8AD01D62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7" y="6742114"/>
            <a:ext cx="3930651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7D46408-27E0-38E6-54F4-4F6A52862FB0}"/>
              </a:ext>
            </a:extLst>
          </p:cNvPr>
          <p:cNvSpPr/>
          <p:nvPr/>
        </p:nvSpPr>
        <p:spPr>
          <a:xfrm>
            <a:off x="6588126" y="6742114"/>
            <a:ext cx="71439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05697BCE-8712-6704-684D-990E00FBF7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8357080"/>
              </p:ext>
            </p:extLst>
          </p:nvPr>
        </p:nvGraphicFramePr>
        <p:xfrm>
          <a:off x="35496" y="147361"/>
          <a:ext cx="9001000" cy="6483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150E2017-B2B6-1668-135C-1686EA42673B}"/>
              </a:ext>
            </a:extLst>
          </p:cNvPr>
          <p:cNvSpPr/>
          <p:nvPr/>
        </p:nvSpPr>
        <p:spPr>
          <a:xfrm>
            <a:off x="107504" y="1196753"/>
            <a:ext cx="8928992" cy="551388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2000" dirty="0"/>
              <a:t>Ст. 26 ТК РФ</a:t>
            </a:r>
          </a:p>
          <a:p>
            <a:r>
              <a:rPr lang="ru-RU" sz="2000" dirty="0"/>
              <a:t>Социальное партнерство осуществляется на: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dirty="0"/>
              <a:t>федеральном уровне, на котором устанавливаются основы регулирования отношений в сфере труда в Российской Федерации;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dirty="0"/>
              <a:t>межрегиональном уровне, на котором устанавливаются основы регулирования отношений в сфере труда в двух и более субъектах Российской Федерации;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dirty="0"/>
              <a:t>региональном уровне, на котором устанавливаются основы регулирования отношений в сфере труда в субъекте Российской Федерации;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b="1" i="1" dirty="0"/>
              <a:t>отраслевом уровне, на котором устанавливаются основы регулирования отношений в сфере труда в отрасли (отраслях);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dirty="0"/>
              <a:t>территориальном уровне, на котором устанавливаются основы регулирования отношений в сфере труда в муниципальном образовании;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b="1" i="1" dirty="0"/>
              <a:t>локальном уровне, на котором устанавливаются обязательства работников и работодателя в сфере труда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625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BC7218F-C61E-46C7-B2BC-DEC5A60D6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4">
            <a:extLst>
              <a:ext uri="{FF2B5EF4-FFF2-40B4-BE49-F238E27FC236}">
                <a16:creationId xmlns="" xmlns:a16="http://schemas.microsoft.com/office/drawing/2014/main" id="{853A7E97-55F2-5A0E-BA3F-BAE6479FB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11083" y="6414789"/>
            <a:ext cx="514351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fld id="{9D94E43F-33FD-48CA-B3C6-09B22A23E3D3}" type="slidenum">
              <a:rPr lang="ru-RU" sz="1400" smtClean="0">
                <a:solidFill>
                  <a:srgbClr val="626262"/>
                </a:solidFill>
                <a:latin typeface="Arial Black" pitchFamily="34" charset="0"/>
                <a:cs typeface="Arial" pitchFamily="34" charset="0"/>
              </a:rPr>
              <a:pPr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</a:pPr>
              <a:t>4</a:t>
            </a:fld>
            <a:endParaRPr lang="ru-RU" sz="1400">
              <a:solidFill>
                <a:srgbClr val="62626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483" name="Заголовок 1">
            <a:extLst>
              <a:ext uri="{FF2B5EF4-FFF2-40B4-BE49-F238E27FC236}">
                <a16:creationId xmlns="" xmlns:a16="http://schemas.microsoft.com/office/drawing/2014/main" id="{1DFDD356-13A5-7C02-F38E-5A541A3B5365}"/>
              </a:ext>
            </a:extLst>
          </p:cNvPr>
          <p:cNvSpPr>
            <a:spLocks/>
          </p:cNvSpPr>
          <p:nvPr/>
        </p:nvSpPr>
        <p:spPr bwMode="auto">
          <a:xfrm>
            <a:off x="287338" y="331789"/>
            <a:ext cx="8856663" cy="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2"/>
              </a:solidFill>
              <a:latin typeface="Helios"/>
            </a:endParaRPr>
          </a:p>
        </p:txBody>
      </p:sp>
      <p:sp>
        <p:nvSpPr>
          <p:cNvPr id="3076" name="Прямоугольник 7">
            <a:extLst>
              <a:ext uri="{FF2B5EF4-FFF2-40B4-BE49-F238E27FC236}">
                <a16:creationId xmlns="" xmlns:a16="http://schemas.microsoft.com/office/drawing/2014/main" id="{2889414A-9A0A-D6B3-053B-97B42CFC4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7" y="6742114"/>
            <a:ext cx="3930651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B8B7CAB-96BE-6ECF-214A-A876F2558263}"/>
              </a:ext>
            </a:extLst>
          </p:cNvPr>
          <p:cNvSpPr/>
          <p:nvPr/>
        </p:nvSpPr>
        <p:spPr>
          <a:xfrm>
            <a:off x="6588126" y="6742114"/>
            <a:ext cx="71439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5F98DFFD-9617-8118-596D-F3667AA24AED}"/>
              </a:ext>
            </a:extLst>
          </p:cNvPr>
          <p:cNvGraphicFramePr/>
          <p:nvPr/>
        </p:nvGraphicFramePr>
        <p:xfrm>
          <a:off x="35496" y="147361"/>
          <a:ext cx="9001000" cy="6483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5D76AD6F-E51B-471C-8C3B-52D29929FA98}"/>
              </a:ext>
            </a:extLst>
          </p:cNvPr>
          <p:cNvSpPr/>
          <p:nvPr/>
        </p:nvSpPr>
        <p:spPr>
          <a:xfrm>
            <a:off x="35496" y="1198709"/>
            <a:ext cx="9001000" cy="551388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288000"/>
            <a:r>
              <a:rPr lang="ru-RU" sz="2400" dirty="0"/>
              <a:t>На отраслевом </a:t>
            </a:r>
            <a:r>
              <a:rPr lang="ru-RU" sz="2400" dirty="0" smtClean="0"/>
              <a:t>уровне по результатам переговоров между </a:t>
            </a:r>
            <a:r>
              <a:rPr lang="ru-RU" sz="2400" dirty="0" err="1" smtClean="0"/>
              <a:t>Минобрнауки</a:t>
            </a:r>
            <a:r>
              <a:rPr lang="ru-RU" sz="2400" dirty="0" smtClean="0"/>
              <a:t> России и Профсоюзом работников РАН </a:t>
            </a:r>
            <a:r>
              <a:rPr lang="ru-RU" sz="2400" dirty="0"/>
              <a:t>11 августа 2025 года подписано </a:t>
            </a:r>
            <a:r>
              <a:rPr lang="ru-RU" sz="2400" b="1" i="1" dirty="0"/>
              <a:t>Отраслевое соглашение по регулированию социально-трудовых отношений организаций, находящихся в ведении Минобрнауки России, в которых действуют территориальные или первичные профсоюзные организации, входящие в структуру Профсоюза работников РАН, на 2025-2027 годы</a:t>
            </a:r>
            <a:r>
              <a:rPr lang="ru-RU" sz="2400" dirty="0"/>
              <a:t>.</a:t>
            </a:r>
          </a:p>
          <a:p>
            <a:pPr indent="288000"/>
            <a:r>
              <a:rPr lang="ru-RU" sz="2400" dirty="0"/>
              <a:t>На локальном уровне в результате переговоров </a:t>
            </a:r>
            <a:r>
              <a:rPr lang="ru-RU" sz="2400" dirty="0" smtClean="0"/>
              <a:t>в организации подписывается </a:t>
            </a:r>
            <a:r>
              <a:rPr lang="ru-RU" sz="2400" b="1" i="1" dirty="0"/>
              <a:t>Коллективный договор, который может быть сформирован и на уровне филиала, если в нем действует своя ППО.</a:t>
            </a:r>
          </a:p>
        </p:txBody>
      </p:sp>
    </p:spTree>
    <p:extLst>
      <p:ext uri="{BB962C8B-B14F-4D97-AF65-F5344CB8AC3E}">
        <p14:creationId xmlns:p14="http://schemas.microsoft.com/office/powerpoint/2010/main" val="2671413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3E7777B-5D9B-358F-09D3-A804F70CE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4">
            <a:extLst>
              <a:ext uri="{FF2B5EF4-FFF2-40B4-BE49-F238E27FC236}">
                <a16:creationId xmlns="" xmlns:a16="http://schemas.microsoft.com/office/drawing/2014/main" id="{BCC49509-55F1-3989-9E35-4099B0C98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11083" y="6414789"/>
            <a:ext cx="514351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fld id="{9D94E43F-33FD-48CA-B3C6-09B22A23E3D3}" type="slidenum">
              <a:rPr lang="ru-RU" sz="1400" smtClean="0">
                <a:solidFill>
                  <a:srgbClr val="626262"/>
                </a:solidFill>
                <a:latin typeface="Arial Black" pitchFamily="34" charset="0"/>
                <a:cs typeface="Arial" pitchFamily="34" charset="0"/>
              </a:rPr>
              <a:pPr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</a:pPr>
              <a:t>5</a:t>
            </a:fld>
            <a:endParaRPr lang="ru-RU" sz="1400">
              <a:solidFill>
                <a:srgbClr val="62626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483" name="Заголовок 1">
            <a:extLst>
              <a:ext uri="{FF2B5EF4-FFF2-40B4-BE49-F238E27FC236}">
                <a16:creationId xmlns="" xmlns:a16="http://schemas.microsoft.com/office/drawing/2014/main" id="{7A4F2FDB-E2BA-3453-A632-AACAF5F497BE}"/>
              </a:ext>
            </a:extLst>
          </p:cNvPr>
          <p:cNvSpPr>
            <a:spLocks/>
          </p:cNvSpPr>
          <p:nvPr/>
        </p:nvSpPr>
        <p:spPr bwMode="auto">
          <a:xfrm>
            <a:off x="287338" y="331789"/>
            <a:ext cx="8856663" cy="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2"/>
              </a:solidFill>
              <a:latin typeface="Helios"/>
            </a:endParaRPr>
          </a:p>
        </p:txBody>
      </p:sp>
      <p:sp>
        <p:nvSpPr>
          <p:cNvPr id="3076" name="Прямоугольник 7">
            <a:extLst>
              <a:ext uri="{FF2B5EF4-FFF2-40B4-BE49-F238E27FC236}">
                <a16:creationId xmlns="" xmlns:a16="http://schemas.microsoft.com/office/drawing/2014/main" id="{734441EA-A585-DF70-139C-59D779E5C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7" y="6742114"/>
            <a:ext cx="3930651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8A8FBB2D-E086-6A9D-603A-EE4E1A51CD77}"/>
              </a:ext>
            </a:extLst>
          </p:cNvPr>
          <p:cNvSpPr/>
          <p:nvPr/>
        </p:nvSpPr>
        <p:spPr>
          <a:xfrm>
            <a:off x="6588126" y="6742114"/>
            <a:ext cx="71439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3EC15607-C197-B34A-0B11-DB33746239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1717371"/>
              </p:ext>
            </p:extLst>
          </p:nvPr>
        </p:nvGraphicFramePr>
        <p:xfrm>
          <a:off x="35496" y="147361"/>
          <a:ext cx="9001000" cy="6483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2A9D058F-BB2F-8B0F-CC6D-00A9B68D6DA1}"/>
              </a:ext>
            </a:extLst>
          </p:cNvPr>
          <p:cNvSpPr/>
          <p:nvPr/>
        </p:nvSpPr>
        <p:spPr>
          <a:xfrm>
            <a:off x="35496" y="1198709"/>
            <a:ext cx="8928992" cy="551388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288000"/>
            <a:r>
              <a:rPr lang="ru-RU" sz="2600" b="1" i="1" dirty="0" smtClean="0"/>
              <a:t>Отраслевое соглашение является обязательным нормативным актом для всех работодателей, </a:t>
            </a:r>
            <a:r>
              <a:rPr lang="ru-RU" sz="2600" dirty="0" smtClean="0">
                <a:ea typeface="Aptos" panose="020B0004020202020204" pitchFamily="34" charset="0"/>
              </a:rPr>
              <a:t>в которой действует ППО, входящая в Профсоюз работников РАН</a:t>
            </a:r>
            <a:r>
              <a:rPr lang="ru-RU" sz="2600" b="1" i="1" dirty="0" smtClean="0"/>
              <a:t>. </a:t>
            </a:r>
            <a:r>
              <a:rPr lang="ru-RU" sz="2600" dirty="0" smtClean="0"/>
              <a:t>Также требования  действующего Коллективного договора обязательны для работодателя, его подписавшего, и профсоюзного органа. </a:t>
            </a:r>
          </a:p>
          <a:p>
            <a:pPr indent="288000"/>
            <a:r>
              <a:rPr lang="ru-RU" sz="2600" dirty="0" smtClean="0"/>
              <a:t>Основополагающие требования ОС лучше дублировать в КД, особенно это касается </a:t>
            </a:r>
            <a:r>
              <a:rPr lang="ru-RU" sz="2600" dirty="0" err="1" smtClean="0"/>
              <a:t>п.п</a:t>
            </a:r>
            <a:r>
              <a:rPr lang="ru-RU" sz="2600" dirty="0" smtClean="0"/>
              <a:t>. 5.11., 6.1.3., 6.1.7. (льготы и компенсации работникам, занятым на работах с вредными условиями труда в зависимости от класса условий труда на рабочем месте) и п. 7.2.23. (минимальный размер финансирования мероприятий по охране труда).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3313205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A63FBA2-F210-1D6C-0AF0-CB0B35645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4">
            <a:extLst>
              <a:ext uri="{FF2B5EF4-FFF2-40B4-BE49-F238E27FC236}">
                <a16:creationId xmlns="" xmlns:a16="http://schemas.microsoft.com/office/drawing/2014/main" id="{0CC85385-D17D-06D3-8FF5-7DA4E4773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11083" y="6414789"/>
            <a:ext cx="514351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fld id="{9D94E43F-33FD-48CA-B3C6-09B22A23E3D3}" type="slidenum">
              <a:rPr lang="ru-RU" sz="1400" smtClean="0">
                <a:solidFill>
                  <a:srgbClr val="626262"/>
                </a:solidFill>
                <a:latin typeface="Arial Black" pitchFamily="34" charset="0"/>
                <a:cs typeface="Arial" pitchFamily="34" charset="0"/>
              </a:rPr>
              <a:pPr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</a:pPr>
              <a:t>6</a:t>
            </a:fld>
            <a:endParaRPr lang="ru-RU" sz="1400">
              <a:solidFill>
                <a:srgbClr val="62626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483" name="Заголовок 1">
            <a:extLst>
              <a:ext uri="{FF2B5EF4-FFF2-40B4-BE49-F238E27FC236}">
                <a16:creationId xmlns="" xmlns:a16="http://schemas.microsoft.com/office/drawing/2014/main" id="{D9FDE9F7-9C77-75C2-2BAA-78FF1F4A6396}"/>
              </a:ext>
            </a:extLst>
          </p:cNvPr>
          <p:cNvSpPr>
            <a:spLocks/>
          </p:cNvSpPr>
          <p:nvPr/>
        </p:nvSpPr>
        <p:spPr bwMode="auto">
          <a:xfrm>
            <a:off x="287338" y="331789"/>
            <a:ext cx="8856663" cy="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2"/>
              </a:solidFill>
              <a:latin typeface="Helios"/>
            </a:endParaRPr>
          </a:p>
        </p:txBody>
      </p:sp>
      <p:sp>
        <p:nvSpPr>
          <p:cNvPr id="3076" name="Прямоугольник 7">
            <a:extLst>
              <a:ext uri="{FF2B5EF4-FFF2-40B4-BE49-F238E27FC236}">
                <a16:creationId xmlns="" xmlns:a16="http://schemas.microsoft.com/office/drawing/2014/main" id="{203DE8CF-84D9-935A-EE34-554C873D83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7" y="6742114"/>
            <a:ext cx="3930651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9380EEE5-A0C7-5632-CA0B-9F9378452139}"/>
              </a:ext>
            </a:extLst>
          </p:cNvPr>
          <p:cNvSpPr/>
          <p:nvPr/>
        </p:nvSpPr>
        <p:spPr>
          <a:xfrm>
            <a:off x="6588126" y="6742114"/>
            <a:ext cx="71439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D71C3A97-55AE-02D0-FDCB-66B0F4677F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0241496"/>
              </p:ext>
            </p:extLst>
          </p:nvPr>
        </p:nvGraphicFramePr>
        <p:xfrm>
          <a:off x="35496" y="145405"/>
          <a:ext cx="9073008" cy="6485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5A77DE90-5D05-F1A2-E37A-4BE035806D27}"/>
              </a:ext>
            </a:extLst>
          </p:cNvPr>
          <p:cNvSpPr/>
          <p:nvPr/>
        </p:nvSpPr>
        <p:spPr>
          <a:xfrm>
            <a:off x="35496" y="1052736"/>
            <a:ext cx="8928992" cy="5659859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288000"/>
            <a:r>
              <a:rPr lang="ru-RU" sz="2800" dirty="0"/>
              <a:t>Контроль за выполнением требований ОС и КД </a:t>
            </a:r>
            <a:r>
              <a:rPr lang="ru-RU" sz="2800" dirty="0" smtClean="0"/>
              <a:t>осуществляется Профсоюзом </a:t>
            </a:r>
            <a:r>
              <a:rPr lang="ru-RU" sz="2800" dirty="0"/>
              <a:t>работников РАН, </a:t>
            </a:r>
            <a:r>
              <a:rPr lang="ru-RU" sz="2800" dirty="0" smtClean="0"/>
              <a:t>ППО, уполномоченными </a:t>
            </a:r>
            <a:r>
              <a:rPr lang="ru-RU" sz="2800" dirty="0"/>
              <a:t>по охране труда первичных профсоюзных организаций и Государственная инспекция </a:t>
            </a:r>
            <a:r>
              <a:rPr lang="ru-RU" sz="2800" dirty="0" smtClean="0"/>
              <a:t>труда.</a:t>
            </a:r>
            <a:endParaRPr lang="ru-RU" sz="2800" dirty="0"/>
          </a:p>
          <a:p>
            <a:pPr indent="288000"/>
            <a:r>
              <a:rPr lang="ru-RU" sz="2800" dirty="0"/>
              <a:t>Ст. 5.31 КоАП РФ установлено, что невыполнение работодателем требований ОС и (или) КД наказывается штрафом от 3 до 5 тысяч рублей, а если это нарушение касается охраны труда работников, занятых работами во вредных и (или) опасных условиях труда, то уровень штрафа уже составляет от 6 до 10 тысяч рублей. </a:t>
            </a:r>
          </a:p>
        </p:txBody>
      </p:sp>
    </p:spTree>
    <p:extLst>
      <p:ext uri="{BB962C8B-B14F-4D97-AF65-F5344CB8AC3E}">
        <p14:creationId xmlns:p14="http://schemas.microsoft.com/office/powerpoint/2010/main" val="1923850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935A575-8FFB-3DFA-3ECC-9EAF89D23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4">
            <a:extLst>
              <a:ext uri="{FF2B5EF4-FFF2-40B4-BE49-F238E27FC236}">
                <a16:creationId xmlns="" xmlns:a16="http://schemas.microsoft.com/office/drawing/2014/main" id="{A11D66B3-DA8F-75D3-3FED-BD30DF7D4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11083" y="6414789"/>
            <a:ext cx="514351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fld id="{9D94E43F-33FD-48CA-B3C6-09B22A23E3D3}" type="slidenum">
              <a:rPr lang="ru-RU" sz="1400" smtClean="0">
                <a:solidFill>
                  <a:srgbClr val="626262"/>
                </a:solidFill>
                <a:latin typeface="Arial Black" pitchFamily="34" charset="0"/>
                <a:cs typeface="Arial" pitchFamily="34" charset="0"/>
              </a:rPr>
              <a:pPr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</a:pPr>
              <a:t>7</a:t>
            </a:fld>
            <a:endParaRPr lang="ru-RU" sz="1400">
              <a:solidFill>
                <a:srgbClr val="62626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483" name="Заголовок 1">
            <a:extLst>
              <a:ext uri="{FF2B5EF4-FFF2-40B4-BE49-F238E27FC236}">
                <a16:creationId xmlns="" xmlns:a16="http://schemas.microsoft.com/office/drawing/2014/main" id="{0BDCA8FA-44C9-CF8A-0D6A-60582F405D3A}"/>
              </a:ext>
            </a:extLst>
          </p:cNvPr>
          <p:cNvSpPr>
            <a:spLocks/>
          </p:cNvSpPr>
          <p:nvPr/>
        </p:nvSpPr>
        <p:spPr bwMode="auto">
          <a:xfrm>
            <a:off x="287338" y="331789"/>
            <a:ext cx="8856663" cy="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2"/>
              </a:solidFill>
              <a:latin typeface="Helios"/>
            </a:endParaRPr>
          </a:p>
        </p:txBody>
      </p:sp>
      <p:sp>
        <p:nvSpPr>
          <p:cNvPr id="3076" name="Прямоугольник 7">
            <a:extLst>
              <a:ext uri="{FF2B5EF4-FFF2-40B4-BE49-F238E27FC236}">
                <a16:creationId xmlns="" xmlns:a16="http://schemas.microsoft.com/office/drawing/2014/main" id="{B34D7BFA-E3F8-274B-12DC-F5EC0EBED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7" y="6742114"/>
            <a:ext cx="3930651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DAF11444-7C26-3E3E-6C19-E6E2E83C80AF}"/>
              </a:ext>
            </a:extLst>
          </p:cNvPr>
          <p:cNvSpPr/>
          <p:nvPr/>
        </p:nvSpPr>
        <p:spPr>
          <a:xfrm>
            <a:off x="6588126" y="6742114"/>
            <a:ext cx="71439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417A6463-4F16-1C79-A9BA-F364BF9CFE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8453955"/>
              </p:ext>
            </p:extLst>
          </p:nvPr>
        </p:nvGraphicFramePr>
        <p:xfrm>
          <a:off x="0" y="0"/>
          <a:ext cx="9036496" cy="663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35194D92-BFDB-5241-8665-1EC28ABD3895}"/>
              </a:ext>
            </a:extLst>
          </p:cNvPr>
          <p:cNvSpPr/>
          <p:nvPr/>
        </p:nvSpPr>
        <p:spPr>
          <a:xfrm>
            <a:off x="539552" y="908720"/>
            <a:ext cx="8496944" cy="5803875"/>
          </a:xfrm>
          <a:prstGeom prst="roundRect">
            <a:avLst>
              <a:gd name="adj" fmla="val 10854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288000"/>
            <a:r>
              <a:rPr lang="ru-RU" sz="2800" dirty="0"/>
              <a:t>Основные положения о Комитете (комиссии) по охране труда (далее Комитет) изложены в ст. 224 ТК РФ и примерном положении о нем утвержденным приказом Минтруда России от 22.09.2021 № 650н. Комитет является составным элементом системы управления охраной труда в организации и постоянно действующим органом социального партнерства.</a:t>
            </a:r>
          </a:p>
          <a:p>
            <a:pPr indent="288000"/>
            <a:r>
              <a:rPr lang="ru-RU" sz="2800" dirty="0"/>
              <a:t>Положение о Комитете конкретной организации утверждается </a:t>
            </a:r>
            <a:r>
              <a:rPr lang="ru-RU" sz="2800" dirty="0" smtClean="0"/>
              <a:t>локальным </a:t>
            </a:r>
            <a:r>
              <a:rPr lang="ru-RU" sz="2800" dirty="0"/>
              <a:t>нормативным актом (ЛНА) по согласованию с профсоюзной организацией.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9AD28EAE-A5D9-F8BA-E9F4-23CD125F9140}"/>
              </a:ext>
            </a:extLst>
          </p:cNvPr>
          <p:cNvSpPr/>
          <p:nvPr/>
        </p:nvSpPr>
        <p:spPr>
          <a:xfrm>
            <a:off x="287338" y="980728"/>
            <a:ext cx="45719" cy="4571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0B65AB6A-C383-6AF4-89C4-8C5D8569B3AB}"/>
              </a:ext>
            </a:extLst>
          </p:cNvPr>
          <p:cNvSpPr/>
          <p:nvPr/>
        </p:nvSpPr>
        <p:spPr>
          <a:xfrm>
            <a:off x="1" y="980728"/>
            <a:ext cx="442912" cy="5761386"/>
          </a:xfrm>
          <a:prstGeom prst="roundRect">
            <a:avLst>
              <a:gd name="adj" fmla="val 2489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r>
              <a:rPr lang="ru-RU" sz="2400" dirty="0"/>
              <a:t>Комитеты (комиссии) по охране труда</a:t>
            </a:r>
          </a:p>
        </p:txBody>
      </p:sp>
      <p:sp>
        <p:nvSpPr>
          <p:cNvPr id="10" name="Прямоугольник: скругленные углы 4">
            <a:extLst>
              <a:ext uri="{FF2B5EF4-FFF2-40B4-BE49-F238E27FC236}">
                <a16:creationId xmlns="" xmlns:a16="http://schemas.microsoft.com/office/drawing/2014/main" id="{40742634-32EA-857F-DCF8-F5A6E57DB2AA}"/>
              </a:ext>
            </a:extLst>
          </p:cNvPr>
          <p:cNvSpPr/>
          <p:nvPr/>
        </p:nvSpPr>
        <p:spPr>
          <a:xfrm>
            <a:off x="65882" y="980727"/>
            <a:ext cx="442912" cy="5819329"/>
          </a:xfrm>
          <a:prstGeom prst="roundRect">
            <a:avLst>
              <a:gd name="adj" fmla="val 2489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r>
              <a:rPr lang="ru-RU" sz="2300" b="1" i="1" dirty="0"/>
              <a:t>Комитеты (комиссии) по охране труда</a:t>
            </a:r>
          </a:p>
        </p:txBody>
      </p:sp>
    </p:spTree>
    <p:extLst>
      <p:ext uri="{BB962C8B-B14F-4D97-AF65-F5344CB8AC3E}">
        <p14:creationId xmlns:p14="http://schemas.microsoft.com/office/powerpoint/2010/main" val="863538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21D83EA-FE6D-8809-6F28-D6FD3A7C2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4">
            <a:extLst>
              <a:ext uri="{FF2B5EF4-FFF2-40B4-BE49-F238E27FC236}">
                <a16:creationId xmlns="" xmlns:a16="http://schemas.microsoft.com/office/drawing/2014/main" id="{CA97215D-8284-38A3-077D-C98E91F66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11083" y="6414789"/>
            <a:ext cx="514351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fld id="{9D94E43F-33FD-48CA-B3C6-09B22A23E3D3}" type="slidenum">
              <a:rPr lang="ru-RU" sz="1400" smtClean="0">
                <a:solidFill>
                  <a:srgbClr val="626262"/>
                </a:solidFill>
                <a:latin typeface="Arial Black" pitchFamily="34" charset="0"/>
                <a:cs typeface="Arial" pitchFamily="34" charset="0"/>
              </a:rPr>
              <a:pPr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</a:pPr>
              <a:t>8</a:t>
            </a:fld>
            <a:endParaRPr lang="ru-RU" sz="1400">
              <a:solidFill>
                <a:srgbClr val="62626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483" name="Заголовок 1">
            <a:extLst>
              <a:ext uri="{FF2B5EF4-FFF2-40B4-BE49-F238E27FC236}">
                <a16:creationId xmlns="" xmlns:a16="http://schemas.microsoft.com/office/drawing/2014/main" id="{B79FD6E1-3FE4-8703-D1B0-30F81E3A7343}"/>
              </a:ext>
            </a:extLst>
          </p:cNvPr>
          <p:cNvSpPr>
            <a:spLocks/>
          </p:cNvSpPr>
          <p:nvPr/>
        </p:nvSpPr>
        <p:spPr bwMode="auto">
          <a:xfrm>
            <a:off x="287338" y="331789"/>
            <a:ext cx="8856663" cy="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2"/>
              </a:solidFill>
              <a:latin typeface="Helios"/>
            </a:endParaRPr>
          </a:p>
        </p:txBody>
      </p:sp>
      <p:sp>
        <p:nvSpPr>
          <p:cNvPr id="3076" name="Прямоугольник 7">
            <a:extLst>
              <a:ext uri="{FF2B5EF4-FFF2-40B4-BE49-F238E27FC236}">
                <a16:creationId xmlns="" xmlns:a16="http://schemas.microsoft.com/office/drawing/2014/main" id="{DBA0B37D-3E1C-C922-EFCA-3013AB97C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7" y="6742114"/>
            <a:ext cx="3930651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B4A6462-0EBC-943A-255E-C8D1A5AA1A9A}"/>
              </a:ext>
            </a:extLst>
          </p:cNvPr>
          <p:cNvSpPr/>
          <p:nvPr/>
        </p:nvSpPr>
        <p:spPr>
          <a:xfrm>
            <a:off x="6588126" y="6742114"/>
            <a:ext cx="71439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48AAEC6D-0AC9-188E-1A71-195202E99F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0932510"/>
              </p:ext>
            </p:extLst>
          </p:nvPr>
        </p:nvGraphicFramePr>
        <p:xfrm>
          <a:off x="0" y="0"/>
          <a:ext cx="9036496" cy="663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317E76AB-2FE0-90F2-8901-300E134C2387}"/>
              </a:ext>
            </a:extLst>
          </p:cNvPr>
          <p:cNvSpPr/>
          <p:nvPr/>
        </p:nvSpPr>
        <p:spPr>
          <a:xfrm>
            <a:off x="593305" y="960066"/>
            <a:ext cx="8496944" cy="5670347"/>
          </a:xfrm>
          <a:prstGeom prst="roundRect">
            <a:avLst>
              <a:gd name="adj" fmla="val 10854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288000">
              <a:spcAft>
                <a:spcPts val="1200"/>
              </a:spcAft>
            </a:pPr>
            <a:r>
              <a:rPr lang="ru-RU" sz="2400" b="1" i="1" dirty="0" err="1" smtClean="0"/>
              <a:t>Оновные</a:t>
            </a:r>
            <a:r>
              <a:rPr lang="ru-RU" sz="2400" b="1" i="1" dirty="0" smtClean="0"/>
              <a:t> </a:t>
            </a:r>
            <a:r>
              <a:rPr lang="ru-RU" sz="2400" b="1" i="1" dirty="0"/>
              <a:t>задачи Комитета </a:t>
            </a:r>
            <a:r>
              <a:rPr lang="ru-RU" sz="2400" dirty="0"/>
              <a:t>(приказ Минтруда России от 22.09.2021 № 650н)</a:t>
            </a:r>
            <a:r>
              <a:rPr lang="ru-RU" sz="2400" b="1" i="1" dirty="0"/>
              <a:t>: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400" dirty="0"/>
              <a:t>разработка программы совместных действий руководства организации и ППО по обеспечению безопасных условий труда и соблюдению требований охраны труда;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400" dirty="0"/>
              <a:t>участие в разработке локальных нормативных актов по вопросам охраны труда;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400" dirty="0" smtClean="0"/>
              <a:t>организация проведения </a:t>
            </a:r>
            <a:r>
              <a:rPr lang="ru-RU" sz="2400" dirty="0"/>
              <a:t>контроля за состоянием условий труда на рабочих местах, а также за правильностью применения работниками средств индивидуальной и коллективной </a:t>
            </a:r>
            <a:r>
              <a:rPr lang="ru-RU" sz="2400" dirty="0" smtClean="0"/>
              <a:t>защиты, а также формирования предложений для Ежегодного плана мероприятий по ОТ;</a:t>
            </a:r>
            <a:endParaRPr lang="ru-RU" sz="2400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E8D0CB32-EB70-32CA-A08F-812F99B93ECF}"/>
              </a:ext>
            </a:extLst>
          </p:cNvPr>
          <p:cNvSpPr/>
          <p:nvPr/>
        </p:nvSpPr>
        <p:spPr>
          <a:xfrm>
            <a:off x="287338" y="980728"/>
            <a:ext cx="45719" cy="4571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88D2F1B1-FA9A-A217-877D-AC00E88DB009}"/>
              </a:ext>
            </a:extLst>
          </p:cNvPr>
          <p:cNvSpPr/>
          <p:nvPr/>
        </p:nvSpPr>
        <p:spPr>
          <a:xfrm>
            <a:off x="1" y="980728"/>
            <a:ext cx="442912" cy="5761386"/>
          </a:xfrm>
          <a:prstGeom prst="roundRect">
            <a:avLst>
              <a:gd name="adj" fmla="val 2489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r>
              <a:rPr lang="ru-RU" sz="2400" dirty="0"/>
              <a:t>Комитеты (комиссии) по охране труда</a:t>
            </a:r>
          </a:p>
        </p:txBody>
      </p:sp>
      <p:sp>
        <p:nvSpPr>
          <p:cNvPr id="10" name="Прямоугольник: скругленные углы 4">
            <a:extLst>
              <a:ext uri="{FF2B5EF4-FFF2-40B4-BE49-F238E27FC236}">
                <a16:creationId xmlns="" xmlns:a16="http://schemas.microsoft.com/office/drawing/2014/main" id="{40742634-32EA-857F-DCF8-F5A6E57DB2AA}"/>
              </a:ext>
            </a:extLst>
          </p:cNvPr>
          <p:cNvSpPr/>
          <p:nvPr/>
        </p:nvSpPr>
        <p:spPr>
          <a:xfrm>
            <a:off x="65882" y="980727"/>
            <a:ext cx="442912" cy="5819329"/>
          </a:xfrm>
          <a:prstGeom prst="roundRect">
            <a:avLst>
              <a:gd name="adj" fmla="val 2489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r>
              <a:rPr lang="ru-RU" sz="2300" b="1" i="1" dirty="0"/>
              <a:t>Комитеты (комиссии) по охране труда</a:t>
            </a:r>
          </a:p>
        </p:txBody>
      </p:sp>
    </p:spTree>
    <p:extLst>
      <p:ext uri="{BB962C8B-B14F-4D97-AF65-F5344CB8AC3E}">
        <p14:creationId xmlns:p14="http://schemas.microsoft.com/office/powerpoint/2010/main" val="465426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84670A1-7B67-6EF0-5974-1E92768D2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4">
            <a:extLst>
              <a:ext uri="{FF2B5EF4-FFF2-40B4-BE49-F238E27FC236}">
                <a16:creationId xmlns="" xmlns:a16="http://schemas.microsoft.com/office/drawing/2014/main" id="{E71D8A61-842D-D8DC-ECC1-A050049C1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11083" y="6414789"/>
            <a:ext cx="514351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fld id="{9D94E43F-33FD-48CA-B3C6-09B22A23E3D3}" type="slidenum">
              <a:rPr lang="ru-RU" sz="1400" smtClean="0">
                <a:solidFill>
                  <a:srgbClr val="626262"/>
                </a:solidFill>
                <a:latin typeface="Arial Black" pitchFamily="34" charset="0"/>
                <a:cs typeface="Arial" pitchFamily="34" charset="0"/>
              </a:rPr>
              <a:pPr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</a:pPr>
              <a:t>9</a:t>
            </a:fld>
            <a:endParaRPr lang="ru-RU" sz="1400">
              <a:solidFill>
                <a:srgbClr val="62626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483" name="Заголовок 1">
            <a:extLst>
              <a:ext uri="{FF2B5EF4-FFF2-40B4-BE49-F238E27FC236}">
                <a16:creationId xmlns="" xmlns:a16="http://schemas.microsoft.com/office/drawing/2014/main" id="{E5ACF58D-5320-5F35-C9AD-FC38CF342F34}"/>
              </a:ext>
            </a:extLst>
          </p:cNvPr>
          <p:cNvSpPr>
            <a:spLocks/>
          </p:cNvSpPr>
          <p:nvPr/>
        </p:nvSpPr>
        <p:spPr bwMode="auto">
          <a:xfrm>
            <a:off x="287338" y="331789"/>
            <a:ext cx="8856663" cy="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2"/>
              </a:solidFill>
              <a:latin typeface="Helios"/>
            </a:endParaRPr>
          </a:p>
        </p:txBody>
      </p:sp>
      <p:sp>
        <p:nvSpPr>
          <p:cNvPr id="3076" name="Прямоугольник 7">
            <a:extLst>
              <a:ext uri="{FF2B5EF4-FFF2-40B4-BE49-F238E27FC236}">
                <a16:creationId xmlns="" xmlns:a16="http://schemas.microsoft.com/office/drawing/2014/main" id="{FC239E03-71B4-70AB-8072-B24005774C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7" y="6742114"/>
            <a:ext cx="3930651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AE930346-CBA6-7F02-B7C7-4D8DB54E8B24}"/>
              </a:ext>
            </a:extLst>
          </p:cNvPr>
          <p:cNvSpPr/>
          <p:nvPr/>
        </p:nvSpPr>
        <p:spPr>
          <a:xfrm>
            <a:off x="6588126" y="6742114"/>
            <a:ext cx="71439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B5F7255C-CC31-597D-C132-8B630AC491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8646551"/>
              </p:ext>
            </p:extLst>
          </p:nvPr>
        </p:nvGraphicFramePr>
        <p:xfrm>
          <a:off x="0" y="0"/>
          <a:ext cx="9036496" cy="663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8689DECF-AD6B-79DF-B93B-F11B09C964A5}"/>
              </a:ext>
            </a:extLst>
          </p:cNvPr>
          <p:cNvSpPr/>
          <p:nvPr/>
        </p:nvSpPr>
        <p:spPr>
          <a:xfrm>
            <a:off x="593305" y="960066"/>
            <a:ext cx="8496944" cy="5578510"/>
          </a:xfrm>
          <a:prstGeom prst="roundRect">
            <a:avLst>
              <a:gd name="adj" fmla="val 10854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spcAft>
                <a:spcPts val="1200"/>
              </a:spcAft>
            </a:pPr>
            <a:r>
              <a:rPr lang="ru-RU" sz="2000" b="1" i="1" dirty="0"/>
              <a:t>Основные задачи Комитета:</a:t>
            </a:r>
          </a:p>
          <a:p>
            <a:pPr marL="457200" indent="-457200">
              <a:buFont typeface="+mj-lt"/>
              <a:buAutoNum type="arabicParenR" startAt="4"/>
            </a:pPr>
            <a:r>
              <a:rPr lang="ru-RU" sz="2400" dirty="0"/>
              <a:t>подготовка и представление работодателю соответствующих предложений по решению проблем охраны труда на основе анализа состояния условий и охраны труда, производственного травматизма и профессиональной заболеваемости в подразделениях;</a:t>
            </a:r>
          </a:p>
          <a:p>
            <a:pPr marL="342900" indent="-342900">
              <a:buFont typeface="+mj-lt"/>
              <a:buAutoNum type="arabicParenR" startAt="4"/>
            </a:pPr>
            <a:r>
              <a:rPr lang="ru-RU" sz="2400" dirty="0"/>
              <a:t>участие в оценке профессиональных рисков и специальной оценки условий труда;</a:t>
            </a:r>
          </a:p>
          <a:p>
            <a:pPr marL="457200" indent="-457200">
              <a:buFont typeface="+mj-lt"/>
              <a:buAutoNum type="arabicParenR" startAt="4"/>
            </a:pPr>
            <a:r>
              <a:rPr lang="ru-RU" sz="2400" dirty="0"/>
              <a:t>участие в информировании работников о состоянии условий и охраны труда на рабочих местах, существующем риске повреждения здоровья, об обязанностях по соблюдению ими требований охраны труда.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780F84FE-BCDD-EC00-5760-96EEB3347007}"/>
              </a:ext>
            </a:extLst>
          </p:cNvPr>
          <p:cNvSpPr/>
          <p:nvPr/>
        </p:nvSpPr>
        <p:spPr>
          <a:xfrm>
            <a:off x="287338" y="980728"/>
            <a:ext cx="45719" cy="4571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1A2FA696-E5A6-7768-C053-DAC58847D969}"/>
              </a:ext>
            </a:extLst>
          </p:cNvPr>
          <p:cNvSpPr/>
          <p:nvPr/>
        </p:nvSpPr>
        <p:spPr>
          <a:xfrm>
            <a:off x="1" y="980728"/>
            <a:ext cx="442912" cy="5761386"/>
          </a:xfrm>
          <a:prstGeom prst="roundRect">
            <a:avLst>
              <a:gd name="adj" fmla="val 2489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r>
              <a:rPr lang="ru-RU" sz="2400" dirty="0"/>
              <a:t>Комитеты (комиссии) по охране труда</a:t>
            </a:r>
          </a:p>
        </p:txBody>
      </p:sp>
      <p:sp>
        <p:nvSpPr>
          <p:cNvPr id="10" name="Прямоугольник: скругленные углы 4">
            <a:extLst>
              <a:ext uri="{FF2B5EF4-FFF2-40B4-BE49-F238E27FC236}">
                <a16:creationId xmlns="" xmlns:a16="http://schemas.microsoft.com/office/drawing/2014/main" id="{40742634-32EA-857F-DCF8-F5A6E57DB2AA}"/>
              </a:ext>
            </a:extLst>
          </p:cNvPr>
          <p:cNvSpPr/>
          <p:nvPr/>
        </p:nvSpPr>
        <p:spPr>
          <a:xfrm>
            <a:off x="65882" y="980727"/>
            <a:ext cx="442912" cy="5819329"/>
          </a:xfrm>
          <a:prstGeom prst="roundRect">
            <a:avLst>
              <a:gd name="adj" fmla="val 2489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r>
              <a:rPr lang="ru-RU" sz="2300" b="1" i="1" dirty="0"/>
              <a:t>Комитеты (комиссии) по охране труда</a:t>
            </a:r>
          </a:p>
        </p:txBody>
      </p:sp>
    </p:spTree>
    <p:extLst>
      <p:ext uri="{BB962C8B-B14F-4D97-AF65-F5344CB8AC3E}">
        <p14:creationId xmlns:p14="http://schemas.microsoft.com/office/powerpoint/2010/main" val="932458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231E90C-4787-A993-B1C1-96EA1DFA9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4">
            <a:extLst>
              <a:ext uri="{FF2B5EF4-FFF2-40B4-BE49-F238E27FC236}">
                <a16:creationId xmlns="" xmlns:a16="http://schemas.microsoft.com/office/drawing/2014/main" id="{8ECA44B1-AB0E-11A7-A87C-C3F94B200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11083" y="6414789"/>
            <a:ext cx="514351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fld id="{9D94E43F-33FD-48CA-B3C6-09B22A23E3D3}" type="slidenum">
              <a:rPr lang="ru-RU" sz="1400" smtClean="0">
                <a:solidFill>
                  <a:srgbClr val="626262"/>
                </a:solidFill>
                <a:latin typeface="Arial Black" pitchFamily="34" charset="0"/>
                <a:cs typeface="Arial" pitchFamily="34" charset="0"/>
              </a:rPr>
              <a:pPr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</a:pPr>
              <a:t>10</a:t>
            </a:fld>
            <a:endParaRPr lang="ru-RU" sz="1400">
              <a:solidFill>
                <a:srgbClr val="62626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483" name="Заголовок 1">
            <a:extLst>
              <a:ext uri="{FF2B5EF4-FFF2-40B4-BE49-F238E27FC236}">
                <a16:creationId xmlns="" xmlns:a16="http://schemas.microsoft.com/office/drawing/2014/main" id="{098AEA89-46A1-BF82-3C1B-81AC66DB7326}"/>
              </a:ext>
            </a:extLst>
          </p:cNvPr>
          <p:cNvSpPr>
            <a:spLocks/>
          </p:cNvSpPr>
          <p:nvPr/>
        </p:nvSpPr>
        <p:spPr bwMode="auto">
          <a:xfrm>
            <a:off x="287338" y="331789"/>
            <a:ext cx="8856663" cy="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2"/>
              </a:solidFill>
              <a:latin typeface="Helios"/>
            </a:endParaRPr>
          </a:p>
        </p:txBody>
      </p:sp>
      <p:sp>
        <p:nvSpPr>
          <p:cNvPr id="3076" name="Прямоугольник 7">
            <a:extLst>
              <a:ext uri="{FF2B5EF4-FFF2-40B4-BE49-F238E27FC236}">
                <a16:creationId xmlns="" xmlns:a16="http://schemas.microsoft.com/office/drawing/2014/main" id="{C1C144E5-1D2E-7946-71F2-9506A8FE0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7" y="6742114"/>
            <a:ext cx="3930651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2306217A-5843-333F-865A-89D4F7B4196C}"/>
              </a:ext>
            </a:extLst>
          </p:cNvPr>
          <p:cNvSpPr/>
          <p:nvPr/>
        </p:nvSpPr>
        <p:spPr>
          <a:xfrm>
            <a:off x="6588126" y="6742114"/>
            <a:ext cx="71439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2259C769-19FB-FB4A-954A-F096D7C00D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2976291"/>
              </p:ext>
            </p:extLst>
          </p:nvPr>
        </p:nvGraphicFramePr>
        <p:xfrm>
          <a:off x="0" y="0"/>
          <a:ext cx="9036496" cy="663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283399AC-01D1-549C-54FC-541B2445343F}"/>
              </a:ext>
            </a:extLst>
          </p:cNvPr>
          <p:cNvSpPr/>
          <p:nvPr/>
        </p:nvSpPr>
        <p:spPr>
          <a:xfrm>
            <a:off x="593305" y="960066"/>
            <a:ext cx="8496944" cy="5670347"/>
          </a:xfrm>
          <a:prstGeom prst="roundRect">
            <a:avLst>
              <a:gd name="adj" fmla="val 10854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spcAft>
                <a:spcPts val="1200"/>
              </a:spcAft>
            </a:pPr>
            <a:r>
              <a:rPr lang="ru-RU" sz="2400" b="1" i="1" dirty="0"/>
              <a:t>Права Комитета: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arenR"/>
            </a:pPr>
            <a:r>
              <a:rPr lang="ru-RU" sz="2400" dirty="0"/>
              <a:t>запрашивать от работодателя информацию о состоянии условий труда на рабочих местах, производственного травматизма и профессиональной заболеваемости, наличии опасных и вредных производственных факторов и принятых мерах по защите от их воздействия, о существующем риске повреждения здоровья;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arenR"/>
            </a:pPr>
            <a:r>
              <a:rPr lang="ru-RU" sz="2400" dirty="0">
                <a:effectLst/>
                <a:ea typeface="Aptos" panose="020B0004020202020204" pitchFamily="34" charset="0"/>
              </a:rPr>
              <a:t>заслушивать на заседаниях Комитета сообщения представителя дирекции, руководителей структурных подразделений и других работников организации по вопросам об обеспечении безопасных условий и охраны труда на рабочих местах и соблюдении гарантий и прав на охрану </a:t>
            </a:r>
            <a:r>
              <a:rPr lang="ru-RU" sz="2400" dirty="0">
                <a:ea typeface="Aptos" panose="020B0004020202020204" pitchFamily="34" charset="0"/>
              </a:rPr>
              <a:t>труда работников;</a:t>
            </a:r>
            <a:endParaRPr lang="ru-RU" sz="2400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C36147E0-6B7E-CAF3-727D-2EE79CF549C2}"/>
              </a:ext>
            </a:extLst>
          </p:cNvPr>
          <p:cNvSpPr/>
          <p:nvPr/>
        </p:nvSpPr>
        <p:spPr>
          <a:xfrm>
            <a:off x="287338" y="980728"/>
            <a:ext cx="45719" cy="4571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66F9A5DA-C616-DF6D-9E87-4155A4496FBC}"/>
              </a:ext>
            </a:extLst>
          </p:cNvPr>
          <p:cNvSpPr/>
          <p:nvPr/>
        </p:nvSpPr>
        <p:spPr>
          <a:xfrm>
            <a:off x="1" y="980728"/>
            <a:ext cx="442912" cy="5761386"/>
          </a:xfrm>
          <a:prstGeom prst="roundRect">
            <a:avLst>
              <a:gd name="adj" fmla="val 2489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r>
              <a:rPr lang="ru-RU" sz="2400" dirty="0"/>
              <a:t>Комитеты (комиссии) по охране труда</a:t>
            </a:r>
          </a:p>
        </p:txBody>
      </p:sp>
      <p:sp>
        <p:nvSpPr>
          <p:cNvPr id="10" name="Прямоугольник: скругленные углы 4">
            <a:extLst>
              <a:ext uri="{FF2B5EF4-FFF2-40B4-BE49-F238E27FC236}">
                <a16:creationId xmlns="" xmlns:a16="http://schemas.microsoft.com/office/drawing/2014/main" id="{40742634-32EA-857F-DCF8-F5A6E57DB2AA}"/>
              </a:ext>
            </a:extLst>
          </p:cNvPr>
          <p:cNvSpPr/>
          <p:nvPr/>
        </p:nvSpPr>
        <p:spPr>
          <a:xfrm>
            <a:off x="65882" y="980727"/>
            <a:ext cx="442912" cy="5819329"/>
          </a:xfrm>
          <a:prstGeom prst="roundRect">
            <a:avLst>
              <a:gd name="adj" fmla="val 2489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r>
              <a:rPr lang="ru-RU" sz="2300" b="1" i="1" dirty="0"/>
              <a:t>Комитеты (комиссии) по охране труда</a:t>
            </a:r>
          </a:p>
        </p:txBody>
      </p:sp>
    </p:spTree>
    <p:extLst>
      <p:ext uri="{BB962C8B-B14F-4D97-AF65-F5344CB8AC3E}">
        <p14:creationId xmlns:p14="http://schemas.microsoft.com/office/powerpoint/2010/main" val="3767470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469FFDC-4E37-BD1A-813B-94CB14E7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4">
            <a:extLst>
              <a:ext uri="{FF2B5EF4-FFF2-40B4-BE49-F238E27FC236}">
                <a16:creationId xmlns="" xmlns:a16="http://schemas.microsoft.com/office/drawing/2014/main" id="{D4DDFC2C-D489-CC06-845F-EF4D0E378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11083" y="6414789"/>
            <a:ext cx="514351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fld id="{9D94E43F-33FD-48CA-B3C6-09B22A23E3D3}" type="slidenum">
              <a:rPr lang="ru-RU" sz="1400" smtClean="0">
                <a:solidFill>
                  <a:srgbClr val="626262"/>
                </a:solidFill>
                <a:latin typeface="Arial Black" pitchFamily="34" charset="0"/>
                <a:cs typeface="Arial" pitchFamily="34" charset="0"/>
              </a:rPr>
              <a:pPr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</a:pPr>
              <a:t>11</a:t>
            </a:fld>
            <a:endParaRPr lang="ru-RU" sz="1400">
              <a:solidFill>
                <a:srgbClr val="62626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483" name="Заголовок 1">
            <a:extLst>
              <a:ext uri="{FF2B5EF4-FFF2-40B4-BE49-F238E27FC236}">
                <a16:creationId xmlns="" xmlns:a16="http://schemas.microsoft.com/office/drawing/2014/main" id="{EA34D31B-A5F0-915D-750F-19D4FBEDE71C}"/>
              </a:ext>
            </a:extLst>
          </p:cNvPr>
          <p:cNvSpPr>
            <a:spLocks/>
          </p:cNvSpPr>
          <p:nvPr/>
        </p:nvSpPr>
        <p:spPr bwMode="auto">
          <a:xfrm>
            <a:off x="287338" y="331789"/>
            <a:ext cx="8856663" cy="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2"/>
              </a:solidFill>
              <a:latin typeface="Helios"/>
            </a:endParaRPr>
          </a:p>
        </p:txBody>
      </p:sp>
      <p:sp>
        <p:nvSpPr>
          <p:cNvPr id="3076" name="Прямоугольник 7">
            <a:extLst>
              <a:ext uri="{FF2B5EF4-FFF2-40B4-BE49-F238E27FC236}">
                <a16:creationId xmlns="" xmlns:a16="http://schemas.microsoft.com/office/drawing/2014/main" id="{D48204D8-F787-EBA3-5700-E410D6433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7" y="6742114"/>
            <a:ext cx="3930651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94623700-2B1F-5876-AA50-ECFC394FE4A9}"/>
              </a:ext>
            </a:extLst>
          </p:cNvPr>
          <p:cNvSpPr/>
          <p:nvPr/>
        </p:nvSpPr>
        <p:spPr>
          <a:xfrm>
            <a:off x="6588126" y="6742114"/>
            <a:ext cx="71439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2230C6A8-8BCB-853F-C015-17A841BD00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974020"/>
              </p:ext>
            </p:extLst>
          </p:nvPr>
        </p:nvGraphicFramePr>
        <p:xfrm>
          <a:off x="0" y="0"/>
          <a:ext cx="9036496" cy="663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468B5F23-AD2B-64D8-1ECA-326F47B563D1}"/>
              </a:ext>
            </a:extLst>
          </p:cNvPr>
          <p:cNvSpPr/>
          <p:nvPr/>
        </p:nvSpPr>
        <p:spPr>
          <a:xfrm>
            <a:off x="593305" y="960066"/>
            <a:ext cx="8496944" cy="5474707"/>
          </a:xfrm>
          <a:prstGeom prst="roundRect">
            <a:avLst>
              <a:gd name="adj" fmla="val 10854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spcAft>
                <a:spcPts val="1200"/>
              </a:spcAft>
            </a:pPr>
            <a:r>
              <a:rPr lang="ru-RU" sz="2000" b="1" i="1" dirty="0"/>
              <a:t>Права Комитета: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arenR" startAt="3"/>
            </a:pPr>
            <a:r>
              <a:rPr lang="ru-RU" sz="2600" dirty="0"/>
              <a:t>заслушивать на заседаниях Комитета руководителей </a:t>
            </a:r>
            <a:r>
              <a:rPr lang="ru-RU" sz="2600" dirty="0" smtClean="0"/>
              <a:t>подразделений </a:t>
            </a:r>
            <a:r>
              <a:rPr lang="ru-RU" sz="2600" dirty="0"/>
              <a:t>и иных должностных лиц, работников, допустивших нарушения требований охраны труда, </a:t>
            </a:r>
            <a:r>
              <a:rPr lang="ru-RU" sz="2600" dirty="0" smtClean="0"/>
              <a:t>и </a:t>
            </a:r>
            <a:r>
              <a:rPr lang="ru-RU" sz="2600" dirty="0"/>
              <a:t>вносить директору предложения о привлечении их к ответственности в соответствии с законодательством Российской Федерации;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arenR" startAt="3"/>
            </a:pPr>
            <a:r>
              <a:rPr lang="ru-RU" sz="2600" dirty="0"/>
              <a:t>участвовать в подготовке предложений к </a:t>
            </a:r>
            <a:r>
              <a:rPr lang="ru-RU" sz="2600" dirty="0" smtClean="0"/>
              <a:t>коллективному договору </a:t>
            </a:r>
            <a:r>
              <a:rPr lang="ru-RU" sz="2600" dirty="0"/>
              <a:t>по вопросам, находящимся в компетенции Комитета;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4A1A0DC4-9038-DD43-08BA-8D4FCD43722D}"/>
              </a:ext>
            </a:extLst>
          </p:cNvPr>
          <p:cNvSpPr/>
          <p:nvPr/>
        </p:nvSpPr>
        <p:spPr>
          <a:xfrm>
            <a:off x="287338" y="980728"/>
            <a:ext cx="45719" cy="4571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E362FBBA-486E-17CB-FA48-B389FB549921}"/>
              </a:ext>
            </a:extLst>
          </p:cNvPr>
          <p:cNvSpPr/>
          <p:nvPr/>
        </p:nvSpPr>
        <p:spPr>
          <a:xfrm>
            <a:off x="1" y="980728"/>
            <a:ext cx="442912" cy="5761386"/>
          </a:xfrm>
          <a:prstGeom prst="roundRect">
            <a:avLst>
              <a:gd name="adj" fmla="val 2489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r>
              <a:rPr lang="ru-RU" sz="2400" dirty="0"/>
              <a:t>Комитеты (комиссии) по охране труда</a:t>
            </a:r>
          </a:p>
        </p:txBody>
      </p:sp>
      <p:sp>
        <p:nvSpPr>
          <p:cNvPr id="10" name="Прямоугольник: скругленные углы 4">
            <a:extLst>
              <a:ext uri="{FF2B5EF4-FFF2-40B4-BE49-F238E27FC236}">
                <a16:creationId xmlns="" xmlns:a16="http://schemas.microsoft.com/office/drawing/2014/main" id="{40742634-32EA-857F-DCF8-F5A6E57DB2AA}"/>
              </a:ext>
            </a:extLst>
          </p:cNvPr>
          <p:cNvSpPr/>
          <p:nvPr/>
        </p:nvSpPr>
        <p:spPr>
          <a:xfrm>
            <a:off x="65882" y="980727"/>
            <a:ext cx="442912" cy="5819329"/>
          </a:xfrm>
          <a:prstGeom prst="roundRect">
            <a:avLst>
              <a:gd name="adj" fmla="val 2489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r>
              <a:rPr lang="ru-RU" sz="2300" b="1" i="1" dirty="0"/>
              <a:t>Комитеты (комиссии) по охране труда</a:t>
            </a:r>
          </a:p>
        </p:txBody>
      </p:sp>
    </p:spTree>
    <p:extLst>
      <p:ext uri="{BB962C8B-B14F-4D97-AF65-F5344CB8AC3E}">
        <p14:creationId xmlns:p14="http://schemas.microsoft.com/office/powerpoint/2010/main" val="2216415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C7C45FC-95CB-B666-3759-02AFC7826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4">
            <a:extLst>
              <a:ext uri="{FF2B5EF4-FFF2-40B4-BE49-F238E27FC236}">
                <a16:creationId xmlns="" xmlns:a16="http://schemas.microsoft.com/office/drawing/2014/main" id="{DF86F809-D75D-F849-0F19-5AF3E6080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11083" y="6414789"/>
            <a:ext cx="514351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fld id="{9D94E43F-33FD-48CA-B3C6-09B22A23E3D3}" type="slidenum">
              <a:rPr lang="ru-RU" sz="1400" smtClean="0">
                <a:solidFill>
                  <a:srgbClr val="626262"/>
                </a:solidFill>
                <a:latin typeface="Arial Black" pitchFamily="34" charset="0"/>
                <a:cs typeface="Arial" pitchFamily="34" charset="0"/>
              </a:rPr>
              <a:pPr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</a:pPr>
              <a:t>12</a:t>
            </a:fld>
            <a:endParaRPr lang="ru-RU" sz="1400">
              <a:solidFill>
                <a:srgbClr val="62626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483" name="Заголовок 1">
            <a:extLst>
              <a:ext uri="{FF2B5EF4-FFF2-40B4-BE49-F238E27FC236}">
                <a16:creationId xmlns="" xmlns:a16="http://schemas.microsoft.com/office/drawing/2014/main" id="{E13F687D-1A1D-432D-7726-ACDB8CAD0E13}"/>
              </a:ext>
            </a:extLst>
          </p:cNvPr>
          <p:cNvSpPr>
            <a:spLocks/>
          </p:cNvSpPr>
          <p:nvPr/>
        </p:nvSpPr>
        <p:spPr bwMode="auto">
          <a:xfrm>
            <a:off x="287338" y="331789"/>
            <a:ext cx="8856663" cy="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2"/>
              </a:solidFill>
              <a:latin typeface="Helios"/>
            </a:endParaRPr>
          </a:p>
        </p:txBody>
      </p:sp>
      <p:sp>
        <p:nvSpPr>
          <p:cNvPr id="3076" name="Прямоугольник 7">
            <a:extLst>
              <a:ext uri="{FF2B5EF4-FFF2-40B4-BE49-F238E27FC236}">
                <a16:creationId xmlns="" xmlns:a16="http://schemas.microsoft.com/office/drawing/2014/main" id="{1ED1AF38-7048-24A1-DAD4-C7F0E8674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7" y="6742114"/>
            <a:ext cx="3930651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E5BE7702-EB2F-A692-5BDB-20A261A23BD3}"/>
              </a:ext>
            </a:extLst>
          </p:cNvPr>
          <p:cNvSpPr/>
          <p:nvPr/>
        </p:nvSpPr>
        <p:spPr>
          <a:xfrm>
            <a:off x="6588126" y="6742114"/>
            <a:ext cx="71439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8EC3D8D8-DBF7-D45C-102B-A62CA0FDFD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774923"/>
              </p:ext>
            </p:extLst>
          </p:nvPr>
        </p:nvGraphicFramePr>
        <p:xfrm>
          <a:off x="0" y="0"/>
          <a:ext cx="9036496" cy="663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4913F677-AFED-57D9-76AA-D48A94C4DB17}"/>
              </a:ext>
            </a:extLst>
          </p:cNvPr>
          <p:cNvSpPr/>
          <p:nvPr/>
        </p:nvSpPr>
        <p:spPr>
          <a:xfrm>
            <a:off x="593305" y="960066"/>
            <a:ext cx="8496944" cy="5578909"/>
          </a:xfrm>
          <a:prstGeom prst="roundRect">
            <a:avLst>
              <a:gd name="adj" fmla="val 10854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spcAft>
                <a:spcPts val="1200"/>
              </a:spcAft>
            </a:pPr>
            <a:r>
              <a:rPr lang="ru-RU" sz="2000" b="1" i="1" dirty="0"/>
              <a:t>Права Комитета: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arenR" startAt="5"/>
            </a:pPr>
            <a:r>
              <a:rPr lang="ru-RU" sz="2400" dirty="0"/>
              <a:t>вносить директору предложения о стимулировании работников за активное участие в мероприятиях по улучшению условий и охраны труда, а также за соблюдение требований безопасности труда;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arenR" startAt="5"/>
            </a:pPr>
            <a:r>
              <a:rPr lang="ru-RU" sz="2400" dirty="0"/>
              <a:t>содействовать разрешению трудовых споров, связанных с применением законодательства об охране труда, изменением условий труда, предоставлением работникам, занятым во вредных и (или) опасных условиях труда, предусмотренных законодательством и отраслевым соглашением гарантий и компенсаций работникам.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181C25D2-EF19-ADAE-9E39-D1E88F4E92ED}"/>
              </a:ext>
            </a:extLst>
          </p:cNvPr>
          <p:cNvSpPr/>
          <p:nvPr/>
        </p:nvSpPr>
        <p:spPr>
          <a:xfrm>
            <a:off x="287338" y="980728"/>
            <a:ext cx="45719" cy="4571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40742634-32EA-857F-DCF8-F5A6E57DB2AA}"/>
              </a:ext>
            </a:extLst>
          </p:cNvPr>
          <p:cNvSpPr/>
          <p:nvPr/>
        </p:nvSpPr>
        <p:spPr>
          <a:xfrm>
            <a:off x="65882" y="980727"/>
            <a:ext cx="442912" cy="5819329"/>
          </a:xfrm>
          <a:prstGeom prst="roundRect">
            <a:avLst>
              <a:gd name="adj" fmla="val 2489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r>
              <a:rPr lang="ru-RU" sz="2300" b="1" i="1" dirty="0"/>
              <a:t>Комитеты (комиссии) по охране труда</a:t>
            </a:r>
          </a:p>
        </p:txBody>
      </p:sp>
    </p:spTree>
    <p:extLst>
      <p:ext uri="{BB962C8B-B14F-4D97-AF65-F5344CB8AC3E}">
        <p14:creationId xmlns:p14="http://schemas.microsoft.com/office/powerpoint/2010/main" val="3456818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1FBB778-999C-689D-E51B-04E6C13E5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4">
            <a:extLst>
              <a:ext uri="{FF2B5EF4-FFF2-40B4-BE49-F238E27FC236}">
                <a16:creationId xmlns="" xmlns:a16="http://schemas.microsoft.com/office/drawing/2014/main" id="{4F3033D7-8115-B6BA-7FEE-DD744263F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11083" y="6414789"/>
            <a:ext cx="514351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fld id="{9D94E43F-33FD-48CA-B3C6-09B22A23E3D3}" type="slidenum">
              <a:rPr lang="ru-RU" sz="1400" smtClean="0">
                <a:solidFill>
                  <a:srgbClr val="626262"/>
                </a:solidFill>
                <a:latin typeface="Arial Black" pitchFamily="34" charset="0"/>
                <a:cs typeface="Arial" pitchFamily="34" charset="0"/>
              </a:rPr>
              <a:pPr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</a:pPr>
              <a:t>13</a:t>
            </a:fld>
            <a:endParaRPr lang="ru-RU" sz="1400">
              <a:solidFill>
                <a:srgbClr val="62626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483" name="Заголовок 1">
            <a:extLst>
              <a:ext uri="{FF2B5EF4-FFF2-40B4-BE49-F238E27FC236}">
                <a16:creationId xmlns="" xmlns:a16="http://schemas.microsoft.com/office/drawing/2014/main" id="{0DD2AEC9-F716-7459-6336-6D7BF5352310}"/>
              </a:ext>
            </a:extLst>
          </p:cNvPr>
          <p:cNvSpPr>
            <a:spLocks/>
          </p:cNvSpPr>
          <p:nvPr/>
        </p:nvSpPr>
        <p:spPr bwMode="auto">
          <a:xfrm>
            <a:off x="287338" y="331789"/>
            <a:ext cx="8856663" cy="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2"/>
              </a:solidFill>
              <a:latin typeface="Helios"/>
            </a:endParaRPr>
          </a:p>
        </p:txBody>
      </p:sp>
      <p:sp>
        <p:nvSpPr>
          <p:cNvPr id="3076" name="Прямоугольник 7">
            <a:extLst>
              <a:ext uri="{FF2B5EF4-FFF2-40B4-BE49-F238E27FC236}">
                <a16:creationId xmlns="" xmlns:a16="http://schemas.microsoft.com/office/drawing/2014/main" id="{19B9096F-44D9-0923-8133-7D2282392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7" y="6742114"/>
            <a:ext cx="3930651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082A7D4-A143-A9A0-495F-D83AE91BA800}"/>
              </a:ext>
            </a:extLst>
          </p:cNvPr>
          <p:cNvSpPr/>
          <p:nvPr/>
        </p:nvSpPr>
        <p:spPr>
          <a:xfrm>
            <a:off x="6588126" y="6742114"/>
            <a:ext cx="71439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FA0E1D31-5FBD-1BDB-278A-E4B5C79EAC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5003414"/>
              </p:ext>
            </p:extLst>
          </p:nvPr>
        </p:nvGraphicFramePr>
        <p:xfrm>
          <a:off x="0" y="0"/>
          <a:ext cx="9036496" cy="663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C18998AA-5531-B5B3-781A-EDBA12661748}"/>
              </a:ext>
            </a:extLst>
          </p:cNvPr>
          <p:cNvSpPr/>
          <p:nvPr/>
        </p:nvSpPr>
        <p:spPr>
          <a:xfrm>
            <a:off x="730250" y="980728"/>
            <a:ext cx="8319864" cy="5545483"/>
          </a:xfrm>
          <a:prstGeom prst="roundRect">
            <a:avLst>
              <a:gd name="adj" fmla="val 10854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288000">
              <a:spcAft>
                <a:spcPts val="1200"/>
              </a:spcAft>
            </a:pPr>
            <a:r>
              <a:rPr lang="ru-RU" sz="2800" dirty="0"/>
              <a:t>Основной целью Административно-общественного контроля является своевременное выявление нарушений требований охраны труда и оперативное их устранение, а также укрепление социального партнерства в решении вопросов, направленных на создание здоровых и безопасных условий труда. </a:t>
            </a:r>
          </a:p>
          <a:p>
            <a:pPr indent="288000">
              <a:spcAft>
                <a:spcPts val="1200"/>
              </a:spcAft>
            </a:pPr>
            <a:r>
              <a:rPr lang="ru-RU" sz="2800" dirty="0"/>
              <a:t>По сути это многоступенчатый совместный контроль за состоянием охраны </a:t>
            </a:r>
            <a:r>
              <a:rPr lang="ru-RU" sz="2800" dirty="0" smtClean="0"/>
              <a:t>труда.</a:t>
            </a:r>
            <a:endParaRPr lang="ru-RU" sz="2800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0F2C781B-73F8-0655-9F37-3B28CFDD0288}"/>
              </a:ext>
            </a:extLst>
          </p:cNvPr>
          <p:cNvSpPr/>
          <p:nvPr/>
        </p:nvSpPr>
        <p:spPr>
          <a:xfrm>
            <a:off x="287338" y="980728"/>
            <a:ext cx="45719" cy="4571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5998F0C7-5F38-09B5-9FAC-0536AF5E274F}"/>
              </a:ext>
            </a:extLst>
          </p:cNvPr>
          <p:cNvSpPr/>
          <p:nvPr/>
        </p:nvSpPr>
        <p:spPr>
          <a:xfrm>
            <a:off x="35744" y="970856"/>
            <a:ext cx="622744" cy="5761386"/>
          </a:xfrm>
          <a:prstGeom prst="roundRect">
            <a:avLst>
              <a:gd name="adj" fmla="val 2489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>
              <a:lnSpc>
                <a:spcPct val="80000"/>
              </a:lnSpc>
            </a:pPr>
            <a:r>
              <a:rPr lang="ru-RU" sz="2200" b="1" dirty="0"/>
              <a:t>Административно-общественный контроль за состоянием охране труда</a:t>
            </a:r>
          </a:p>
        </p:txBody>
      </p:sp>
    </p:spTree>
    <p:extLst>
      <p:ext uri="{BB962C8B-B14F-4D97-AF65-F5344CB8AC3E}">
        <p14:creationId xmlns:p14="http://schemas.microsoft.com/office/powerpoint/2010/main" val="4239191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6100F3E-1DDD-2C15-A4BD-C7D3AD23B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4">
            <a:extLst>
              <a:ext uri="{FF2B5EF4-FFF2-40B4-BE49-F238E27FC236}">
                <a16:creationId xmlns="" xmlns:a16="http://schemas.microsoft.com/office/drawing/2014/main" id="{C12A69C2-5651-3ACB-95E1-7D5FFC203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11083" y="6414789"/>
            <a:ext cx="514351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fld id="{9D94E43F-33FD-48CA-B3C6-09B22A23E3D3}" type="slidenum">
              <a:rPr lang="ru-RU" sz="1400" smtClean="0">
                <a:solidFill>
                  <a:srgbClr val="626262"/>
                </a:solidFill>
                <a:latin typeface="Arial Black" pitchFamily="34" charset="0"/>
                <a:cs typeface="Arial" pitchFamily="34" charset="0"/>
              </a:rPr>
              <a:pPr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</a:pPr>
              <a:t>14</a:t>
            </a:fld>
            <a:endParaRPr lang="ru-RU" sz="1400">
              <a:solidFill>
                <a:srgbClr val="62626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483" name="Заголовок 1">
            <a:extLst>
              <a:ext uri="{FF2B5EF4-FFF2-40B4-BE49-F238E27FC236}">
                <a16:creationId xmlns="" xmlns:a16="http://schemas.microsoft.com/office/drawing/2014/main" id="{864D35FC-6A40-1790-49AA-727C9DCF6E98}"/>
              </a:ext>
            </a:extLst>
          </p:cNvPr>
          <p:cNvSpPr>
            <a:spLocks/>
          </p:cNvSpPr>
          <p:nvPr/>
        </p:nvSpPr>
        <p:spPr bwMode="auto">
          <a:xfrm>
            <a:off x="287338" y="331789"/>
            <a:ext cx="8856663" cy="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2"/>
              </a:solidFill>
              <a:latin typeface="Helios"/>
            </a:endParaRPr>
          </a:p>
        </p:txBody>
      </p:sp>
      <p:sp>
        <p:nvSpPr>
          <p:cNvPr id="3076" name="Прямоугольник 7">
            <a:extLst>
              <a:ext uri="{FF2B5EF4-FFF2-40B4-BE49-F238E27FC236}">
                <a16:creationId xmlns="" xmlns:a16="http://schemas.microsoft.com/office/drawing/2014/main" id="{1233E5BE-152A-7288-B84D-C5540668F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7" y="6742114"/>
            <a:ext cx="3930651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E3E11CB-3C36-FBEC-B2D2-1901C27271D3}"/>
              </a:ext>
            </a:extLst>
          </p:cNvPr>
          <p:cNvSpPr/>
          <p:nvPr/>
        </p:nvSpPr>
        <p:spPr>
          <a:xfrm>
            <a:off x="6588126" y="6742114"/>
            <a:ext cx="71439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6C369478-BA79-A2CA-B426-9FDE3C9BEF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2859445"/>
              </p:ext>
            </p:extLst>
          </p:nvPr>
        </p:nvGraphicFramePr>
        <p:xfrm>
          <a:off x="0" y="0"/>
          <a:ext cx="9036496" cy="663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44A14ED8-6A29-EAF3-2EDE-C5C684462890}"/>
              </a:ext>
            </a:extLst>
          </p:cNvPr>
          <p:cNvSpPr/>
          <p:nvPr/>
        </p:nvSpPr>
        <p:spPr>
          <a:xfrm>
            <a:off x="730250" y="980728"/>
            <a:ext cx="8319864" cy="5434061"/>
          </a:xfrm>
          <a:prstGeom prst="roundRect">
            <a:avLst>
              <a:gd name="adj" fmla="val 10854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288000">
              <a:spcAft>
                <a:spcPts val="1200"/>
              </a:spcAft>
            </a:pPr>
            <a:r>
              <a:rPr lang="ru-RU" sz="2800" dirty="0"/>
              <a:t>Результаты такого контроля широко обсуждаются на всех уровнях </a:t>
            </a:r>
            <a:r>
              <a:rPr lang="ru-RU" sz="2800" dirty="0" smtClean="0"/>
              <a:t>руководства организации, </a:t>
            </a:r>
            <a:r>
              <a:rPr lang="ru-RU" sz="2800" dirty="0"/>
              <a:t>включая Комитет (комиссию) по охране труда, и оперативно принимаются решения по устранению выявленных недостатков. </a:t>
            </a:r>
          </a:p>
          <a:p>
            <a:pPr indent="288000">
              <a:spcAft>
                <a:spcPts val="1200"/>
              </a:spcAft>
            </a:pPr>
            <a:r>
              <a:rPr lang="ru-RU" sz="2800" dirty="0"/>
              <a:t>Его результаты также могут быть использованы при подведении итогов различных </a:t>
            </a:r>
            <a:r>
              <a:rPr lang="ru-RU" sz="2800" dirty="0" smtClean="0"/>
              <a:t>конкурсов и поощрения победителей, а также </a:t>
            </a:r>
            <a:r>
              <a:rPr lang="ru-RU" sz="2800" dirty="0"/>
              <a:t>наказания лиц нарушающих требования безопасности труда.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332E32FF-EB06-A2A9-D83F-8A4BA6B93402}"/>
              </a:ext>
            </a:extLst>
          </p:cNvPr>
          <p:cNvSpPr/>
          <p:nvPr/>
        </p:nvSpPr>
        <p:spPr>
          <a:xfrm>
            <a:off x="287338" y="980728"/>
            <a:ext cx="45719" cy="4571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0BF09B77-3A90-D9A5-2DBE-BF7A32D379A1}"/>
              </a:ext>
            </a:extLst>
          </p:cNvPr>
          <p:cNvSpPr/>
          <p:nvPr/>
        </p:nvSpPr>
        <p:spPr>
          <a:xfrm>
            <a:off x="21685" y="980728"/>
            <a:ext cx="622744" cy="5761386"/>
          </a:xfrm>
          <a:prstGeom prst="roundRect">
            <a:avLst>
              <a:gd name="adj" fmla="val 2489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>
              <a:lnSpc>
                <a:spcPct val="80000"/>
              </a:lnSpc>
            </a:pPr>
            <a:r>
              <a:rPr lang="ru-RU" sz="2200" b="1" dirty="0"/>
              <a:t>Административно-общественный контроль за состоянием охране труда</a:t>
            </a:r>
          </a:p>
        </p:txBody>
      </p:sp>
    </p:spTree>
    <p:extLst>
      <p:ext uri="{BB962C8B-B14F-4D97-AF65-F5344CB8AC3E}">
        <p14:creationId xmlns:p14="http://schemas.microsoft.com/office/powerpoint/2010/main" val="1681326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C6AE04E-9770-5BCD-F9D6-BE06D22B0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4">
            <a:extLst>
              <a:ext uri="{FF2B5EF4-FFF2-40B4-BE49-F238E27FC236}">
                <a16:creationId xmlns="" xmlns:a16="http://schemas.microsoft.com/office/drawing/2014/main" id="{40BB5044-C3AA-8A0D-4AE9-05755F1E7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11083" y="6414789"/>
            <a:ext cx="514351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fld id="{9D94E43F-33FD-48CA-B3C6-09B22A23E3D3}" type="slidenum">
              <a:rPr lang="ru-RU" sz="1400" smtClean="0">
                <a:solidFill>
                  <a:srgbClr val="626262"/>
                </a:solidFill>
                <a:latin typeface="Arial Black" pitchFamily="34" charset="0"/>
                <a:cs typeface="Arial" pitchFamily="34" charset="0"/>
              </a:rPr>
              <a:pPr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</a:pPr>
              <a:t>15</a:t>
            </a:fld>
            <a:endParaRPr lang="ru-RU" sz="1400">
              <a:solidFill>
                <a:srgbClr val="62626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483" name="Заголовок 1">
            <a:extLst>
              <a:ext uri="{FF2B5EF4-FFF2-40B4-BE49-F238E27FC236}">
                <a16:creationId xmlns="" xmlns:a16="http://schemas.microsoft.com/office/drawing/2014/main" id="{E6D157D6-8EB0-87D3-2426-724E442221AE}"/>
              </a:ext>
            </a:extLst>
          </p:cNvPr>
          <p:cNvSpPr>
            <a:spLocks/>
          </p:cNvSpPr>
          <p:nvPr/>
        </p:nvSpPr>
        <p:spPr bwMode="auto">
          <a:xfrm>
            <a:off x="287338" y="331789"/>
            <a:ext cx="8856663" cy="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2"/>
              </a:solidFill>
              <a:latin typeface="Helios"/>
            </a:endParaRPr>
          </a:p>
        </p:txBody>
      </p:sp>
      <p:sp>
        <p:nvSpPr>
          <p:cNvPr id="3076" name="Прямоугольник 7">
            <a:extLst>
              <a:ext uri="{FF2B5EF4-FFF2-40B4-BE49-F238E27FC236}">
                <a16:creationId xmlns="" xmlns:a16="http://schemas.microsoft.com/office/drawing/2014/main" id="{2C2BE0A7-18E0-5B8D-A5FD-B07D4BCBC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7" y="6742114"/>
            <a:ext cx="3930651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AFB01B0-E84B-9AC0-22C6-A2B0361C5592}"/>
              </a:ext>
            </a:extLst>
          </p:cNvPr>
          <p:cNvSpPr/>
          <p:nvPr/>
        </p:nvSpPr>
        <p:spPr>
          <a:xfrm>
            <a:off x="6588126" y="6742114"/>
            <a:ext cx="71439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F7888996-6756-825B-0B19-42D20670E3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0073627"/>
              </p:ext>
            </p:extLst>
          </p:nvPr>
        </p:nvGraphicFramePr>
        <p:xfrm>
          <a:off x="0" y="0"/>
          <a:ext cx="9036496" cy="663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35DA590F-8198-D6A8-0D76-C3A18B183663}"/>
              </a:ext>
            </a:extLst>
          </p:cNvPr>
          <p:cNvSpPr/>
          <p:nvPr/>
        </p:nvSpPr>
        <p:spPr>
          <a:xfrm>
            <a:off x="730250" y="980728"/>
            <a:ext cx="8319864" cy="5603966"/>
          </a:xfrm>
          <a:prstGeom prst="roundRect">
            <a:avLst>
              <a:gd name="adj" fmla="val 10854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288000">
              <a:spcAft>
                <a:spcPts val="1200"/>
              </a:spcAft>
            </a:pPr>
            <a:r>
              <a:rPr lang="ru-RU" sz="2400" dirty="0"/>
              <a:t>Работа Административно-общественного контроля строится на основании Положения, утвержденного ЛНА и согласованного с профсоюзом. В положении определяются: 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/>
              <a:t>возможные ступени его </a:t>
            </a:r>
            <a:r>
              <a:rPr lang="ru-RU" sz="2400" dirty="0" smtClean="0"/>
              <a:t>проведения</a:t>
            </a:r>
            <a:r>
              <a:rPr lang="ru-RU" sz="2400" dirty="0"/>
              <a:t>;</a:t>
            </a:r>
            <a:endParaRPr lang="ru-RU" sz="2400" dirty="0"/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/>
              <a:t>ответственные лица за осуществление контроля на всех </a:t>
            </a:r>
            <a:r>
              <a:rPr lang="ru-RU" sz="2400" dirty="0" smtClean="0"/>
              <a:t>уровнях</a:t>
            </a:r>
            <a:r>
              <a:rPr lang="ru-RU" sz="2400" dirty="0"/>
              <a:t>;</a:t>
            </a:r>
            <a:endParaRPr lang="ru-RU" sz="2400" dirty="0"/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/>
              <a:t>перечень вопросов, которые проверяются на каждом уровне </a:t>
            </a:r>
            <a:r>
              <a:rPr lang="ru-RU" sz="2400" dirty="0" smtClean="0"/>
              <a:t>контроля</a:t>
            </a:r>
            <a:r>
              <a:rPr lang="ru-RU" sz="2400" dirty="0"/>
              <a:t>;</a:t>
            </a:r>
            <a:endParaRPr lang="ru-RU" sz="2400" dirty="0"/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/>
              <a:t>порядок фиксирования результатов контроля на всех </a:t>
            </a:r>
            <a:r>
              <a:rPr lang="ru-RU" sz="2400" dirty="0" smtClean="0"/>
              <a:t>уровнях</a:t>
            </a:r>
            <a:r>
              <a:rPr lang="ru-RU" sz="2400" dirty="0"/>
              <a:t>;</a:t>
            </a:r>
            <a:endParaRPr lang="ru-RU" sz="2400" dirty="0"/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/>
              <a:t>состав комиссии верхней ступени контроля и периодичность ее </a:t>
            </a:r>
            <a:r>
              <a:rPr lang="ru-RU" sz="2400" dirty="0" smtClean="0"/>
              <a:t>работы</a:t>
            </a:r>
            <a:r>
              <a:rPr lang="ru-RU" sz="2400" dirty="0"/>
              <a:t>;</a:t>
            </a:r>
            <a:endParaRPr lang="ru-RU" sz="2400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752E4E21-4290-3852-60AF-7F8A760EB98B}"/>
              </a:ext>
            </a:extLst>
          </p:cNvPr>
          <p:cNvSpPr/>
          <p:nvPr/>
        </p:nvSpPr>
        <p:spPr>
          <a:xfrm>
            <a:off x="287338" y="980728"/>
            <a:ext cx="45719" cy="4571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7D0D0E53-3612-F2C4-477A-B652D1208B4F}"/>
              </a:ext>
            </a:extLst>
          </p:cNvPr>
          <p:cNvSpPr/>
          <p:nvPr/>
        </p:nvSpPr>
        <p:spPr>
          <a:xfrm>
            <a:off x="21685" y="1003587"/>
            <a:ext cx="622744" cy="5761386"/>
          </a:xfrm>
          <a:prstGeom prst="roundRect">
            <a:avLst>
              <a:gd name="adj" fmla="val 2489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>
              <a:lnSpc>
                <a:spcPct val="80000"/>
              </a:lnSpc>
            </a:pPr>
            <a:r>
              <a:rPr lang="ru-RU" sz="2200" b="1" dirty="0"/>
              <a:t>Административно-общественный контроль за состоянием охране труда</a:t>
            </a:r>
          </a:p>
        </p:txBody>
      </p:sp>
    </p:spTree>
    <p:extLst>
      <p:ext uri="{BB962C8B-B14F-4D97-AF65-F5344CB8AC3E}">
        <p14:creationId xmlns:p14="http://schemas.microsoft.com/office/powerpoint/2010/main" val="3917483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FCC62A2-1D5A-F8EC-0775-DD802FB18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4">
            <a:extLst>
              <a:ext uri="{FF2B5EF4-FFF2-40B4-BE49-F238E27FC236}">
                <a16:creationId xmlns="" xmlns:a16="http://schemas.microsoft.com/office/drawing/2014/main" id="{1F977636-9E4F-57BF-F8AE-5FEBE5FC7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11083" y="6414789"/>
            <a:ext cx="514351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fld id="{9D94E43F-33FD-48CA-B3C6-09B22A23E3D3}" type="slidenum">
              <a:rPr lang="ru-RU" sz="1400" smtClean="0">
                <a:solidFill>
                  <a:srgbClr val="626262"/>
                </a:solidFill>
                <a:latin typeface="Arial Black" pitchFamily="34" charset="0"/>
                <a:cs typeface="Arial" pitchFamily="34" charset="0"/>
              </a:rPr>
              <a:pPr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</a:pPr>
              <a:t>16</a:t>
            </a:fld>
            <a:endParaRPr lang="ru-RU" sz="1400">
              <a:solidFill>
                <a:srgbClr val="62626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483" name="Заголовок 1">
            <a:extLst>
              <a:ext uri="{FF2B5EF4-FFF2-40B4-BE49-F238E27FC236}">
                <a16:creationId xmlns="" xmlns:a16="http://schemas.microsoft.com/office/drawing/2014/main" id="{A3C63E17-B347-6FEB-18EA-28BEF0454EC0}"/>
              </a:ext>
            </a:extLst>
          </p:cNvPr>
          <p:cNvSpPr>
            <a:spLocks/>
          </p:cNvSpPr>
          <p:nvPr/>
        </p:nvSpPr>
        <p:spPr bwMode="auto">
          <a:xfrm>
            <a:off x="287338" y="331789"/>
            <a:ext cx="8856663" cy="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2"/>
              </a:solidFill>
              <a:latin typeface="Helios"/>
            </a:endParaRPr>
          </a:p>
        </p:txBody>
      </p:sp>
      <p:sp>
        <p:nvSpPr>
          <p:cNvPr id="3076" name="Прямоугольник 7">
            <a:extLst>
              <a:ext uri="{FF2B5EF4-FFF2-40B4-BE49-F238E27FC236}">
                <a16:creationId xmlns="" xmlns:a16="http://schemas.microsoft.com/office/drawing/2014/main" id="{89BFF306-2C33-58B5-F4A5-4AEE102C4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7" y="6742114"/>
            <a:ext cx="3930651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AAFA3BA6-E014-28BA-A8DC-87FF3FA52441}"/>
              </a:ext>
            </a:extLst>
          </p:cNvPr>
          <p:cNvSpPr/>
          <p:nvPr/>
        </p:nvSpPr>
        <p:spPr>
          <a:xfrm>
            <a:off x="6588126" y="6742114"/>
            <a:ext cx="71439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DE55F4B2-CD75-811A-543B-91B0D1202A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2963776"/>
              </p:ext>
            </p:extLst>
          </p:nvPr>
        </p:nvGraphicFramePr>
        <p:xfrm>
          <a:off x="0" y="0"/>
          <a:ext cx="9036496" cy="663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8DC3A857-A5D4-AF4F-73BB-C593AC1F94B0}"/>
              </a:ext>
            </a:extLst>
          </p:cNvPr>
          <p:cNvSpPr/>
          <p:nvPr/>
        </p:nvSpPr>
        <p:spPr>
          <a:xfrm>
            <a:off x="730250" y="980728"/>
            <a:ext cx="8319864" cy="5454045"/>
          </a:xfrm>
          <a:prstGeom prst="roundRect">
            <a:avLst>
              <a:gd name="adj" fmla="val 10854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spcAft>
                <a:spcPts val="1200"/>
              </a:spcAft>
            </a:pPr>
            <a:r>
              <a:rPr lang="ru-RU" sz="2000" dirty="0"/>
              <a:t>В положении определяются: 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/>
              <a:t>порядок и условия разработки и утверждения графика работы комиссии;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/>
              <a:t>порядок рассмотрения результатов контроля на заседании Комитета (комиссии) по охране труда и (или) дирекции;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/>
              <a:t>подведение итогов контроля, </a:t>
            </a:r>
            <a:r>
              <a:rPr lang="ru-RU" sz="2400" b="1" i="1" dirty="0"/>
              <a:t>предложения по включению в ежегодный план мероприятий по улучшению условий и охраны труда</a:t>
            </a:r>
            <a:r>
              <a:rPr lang="ru-RU" sz="2400" dirty="0"/>
              <a:t>, а также по доработке системы управления охраной труда.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3D3659FD-BDE2-3C79-58C5-26FA5FC0346D}"/>
              </a:ext>
            </a:extLst>
          </p:cNvPr>
          <p:cNvSpPr/>
          <p:nvPr/>
        </p:nvSpPr>
        <p:spPr>
          <a:xfrm>
            <a:off x="287338" y="980728"/>
            <a:ext cx="45719" cy="4571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93622CB4-7B9B-E8E2-762A-79BFC12C67AD}"/>
              </a:ext>
            </a:extLst>
          </p:cNvPr>
          <p:cNvSpPr/>
          <p:nvPr/>
        </p:nvSpPr>
        <p:spPr>
          <a:xfrm>
            <a:off x="21685" y="1016575"/>
            <a:ext cx="622744" cy="5761386"/>
          </a:xfrm>
          <a:prstGeom prst="roundRect">
            <a:avLst>
              <a:gd name="adj" fmla="val 2489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>
              <a:lnSpc>
                <a:spcPct val="80000"/>
              </a:lnSpc>
            </a:pPr>
            <a:r>
              <a:rPr lang="ru-RU" sz="2200" b="1" dirty="0"/>
              <a:t>Административно-общественный контроль за состоянием охране труда</a:t>
            </a:r>
          </a:p>
        </p:txBody>
      </p:sp>
    </p:spTree>
    <p:extLst>
      <p:ext uri="{BB962C8B-B14F-4D97-AF65-F5344CB8AC3E}">
        <p14:creationId xmlns:p14="http://schemas.microsoft.com/office/powerpoint/2010/main" val="1932491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4EB0CCE-BF47-115E-B0C2-CB09B9EE9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4">
            <a:extLst>
              <a:ext uri="{FF2B5EF4-FFF2-40B4-BE49-F238E27FC236}">
                <a16:creationId xmlns="" xmlns:a16="http://schemas.microsoft.com/office/drawing/2014/main" id="{449A5129-1AB6-29C0-3FFC-130FAA8F3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11083" y="6414789"/>
            <a:ext cx="514351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fld id="{9D94E43F-33FD-48CA-B3C6-09B22A23E3D3}" type="slidenum">
              <a:rPr lang="ru-RU" sz="1400" smtClean="0">
                <a:solidFill>
                  <a:srgbClr val="626262"/>
                </a:solidFill>
                <a:latin typeface="Arial Black" pitchFamily="34" charset="0"/>
                <a:cs typeface="Arial" pitchFamily="34" charset="0"/>
              </a:rPr>
              <a:pPr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</a:pPr>
              <a:t>17</a:t>
            </a:fld>
            <a:endParaRPr lang="ru-RU" sz="1400">
              <a:solidFill>
                <a:srgbClr val="62626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483" name="Заголовок 1">
            <a:extLst>
              <a:ext uri="{FF2B5EF4-FFF2-40B4-BE49-F238E27FC236}">
                <a16:creationId xmlns="" xmlns:a16="http://schemas.microsoft.com/office/drawing/2014/main" id="{38D99038-FA15-C697-F1C5-E871B97E0BF6}"/>
              </a:ext>
            </a:extLst>
          </p:cNvPr>
          <p:cNvSpPr>
            <a:spLocks/>
          </p:cNvSpPr>
          <p:nvPr/>
        </p:nvSpPr>
        <p:spPr bwMode="auto">
          <a:xfrm>
            <a:off x="287338" y="331789"/>
            <a:ext cx="8856663" cy="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2"/>
              </a:solidFill>
              <a:latin typeface="Helios"/>
            </a:endParaRPr>
          </a:p>
        </p:txBody>
      </p:sp>
      <p:sp>
        <p:nvSpPr>
          <p:cNvPr id="3076" name="Прямоугольник 7">
            <a:extLst>
              <a:ext uri="{FF2B5EF4-FFF2-40B4-BE49-F238E27FC236}">
                <a16:creationId xmlns="" xmlns:a16="http://schemas.microsoft.com/office/drawing/2014/main" id="{DB0CDC49-2EE4-7ABC-D2D5-8527B172A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7" y="6742114"/>
            <a:ext cx="3930651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69259598-4985-30F1-1F5E-E4D303F98D23}"/>
              </a:ext>
            </a:extLst>
          </p:cNvPr>
          <p:cNvSpPr/>
          <p:nvPr/>
        </p:nvSpPr>
        <p:spPr>
          <a:xfrm>
            <a:off x="6588126" y="6742114"/>
            <a:ext cx="71439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BDD27E61-A944-1F01-CF9F-DBE504648E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6131413"/>
              </p:ext>
            </p:extLst>
          </p:nvPr>
        </p:nvGraphicFramePr>
        <p:xfrm>
          <a:off x="0" y="0"/>
          <a:ext cx="9036496" cy="663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6DF59EC1-F2C9-2918-D51B-53ECF9C70AC4}"/>
              </a:ext>
            </a:extLst>
          </p:cNvPr>
          <p:cNvSpPr/>
          <p:nvPr/>
        </p:nvSpPr>
        <p:spPr>
          <a:xfrm>
            <a:off x="730250" y="980728"/>
            <a:ext cx="8319864" cy="5544616"/>
          </a:xfrm>
          <a:prstGeom prst="roundRect">
            <a:avLst>
              <a:gd name="adj" fmla="val 10854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288000">
              <a:spcAft>
                <a:spcPts val="1200"/>
              </a:spcAft>
            </a:pPr>
            <a:r>
              <a:rPr lang="ru-RU" sz="2400" dirty="0"/>
              <a:t>По мнению психологов </a:t>
            </a:r>
            <a:r>
              <a:rPr lang="ru-RU" sz="2400" b="1" i="1" dirty="0"/>
              <a:t>лучшая стимуляция выполнять какие-либо действия – поощрение за их выполнение</a:t>
            </a:r>
            <a:r>
              <a:rPr lang="ru-RU" sz="2400" dirty="0"/>
              <a:t>, а не наказание за их неисполнения, Этот принцип и заложен в смотры-конкурсы, проводимые между подразделениями по различным направлениям работы в области обеспечения здоровых и безопасных условий труда. </a:t>
            </a:r>
          </a:p>
          <a:p>
            <a:pPr indent="288000">
              <a:spcAft>
                <a:spcPts val="1200"/>
              </a:spcAft>
            </a:pPr>
            <a:r>
              <a:rPr lang="ru-RU" sz="2400" dirty="0"/>
              <a:t>Такие смотры могут проводится как по общим показателям состояния охраны труда, так и по выполнению отдельных элементов системы управления охраной труда, например, обеспечение работников СИЗ, правильность их эксплуатации и применения, допуск к самостоятельной работе, лучший уполномоченный по охране труда.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DE0AF044-C33C-49DF-2C15-B5E3B81C2416}"/>
              </a:ext>
            </a:extLst>
          </p:cNvPr>
          <p:cNvSpPr/>
          <p:nvPr/>
        </p:nvSpPr>
        <p:spPr>
          <a:xfrm>
            <a:off x="287338" y="980728"/>
            <a:ext cx="45719" cy="4571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4E74AD8F-DDCA-414D-24E3-22A91027C9C9}"/>
              </a:ext>
            </a:extLst>
          </p:cNvPr>
          <p:cNvSpPr/>
          <p:nvPr/>
        </p:nvSpPr>
        <p:spPr>
          <a:xfrm>
            <a:off x="92450" y="970856"/>
            <a:ext cx="622744" cy="5761386"/>
          </a:xfrm>
          <a:prstGeom prst="roundRect">
            <a:avLst>
              <a:gd name="adj" fmla="val 2489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>
              <a:lnSpc>
                <a:spcPct val="80000"/>
              </a:lnSpc>
            </a:pPr>
            <a:r>
              <a:rPr lang="ru-RU" sz="2200" b="1" dirty="0"/>
              <a:t>Смотр- конкурс по охране труда между подразделениями</a:t>
            </a:r>
          </a:p>
        </p:txBody>
      </p:sp>
    </p:spTree>
    <p:extLst>
      <p:ext uri="{BB962C8B-B14F-4D97-AF65-F5344CB8AC3E}">
        <p14:creationId xmlns:p14="http://schemas.microsoft.com/office/powerpoint/2010/main" val="2379837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6C6B3D1-22C9-FBA5-5B70-4576E1C5A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4">
            <a:extLst>
              <a:ext uri="{FF2B5EF4-FFF2-40B4-BE49-F238E27FC236}">
                <a16:creationId xmlns="" xmlns:a16="http://schemas.microsoft.com/office/drawing/2014/main" id="{E604B10C-DC7B-0390-FE44-E43A8B86D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11083" y="6414789"/>
            <a:ext cx="514351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fld id="{9D94E43F-33FD-48CA-B3C6-09B22A23E3D3}" type="slidenum">
              <a:rPr lang="ru-RU" sz="1400" smtClean="0">
                <a:solidFill>
                  <a:srgbClr val="626262"/>
                </a:solidFill>
                <a:latin typeface="Arial Black" pitchFamily="34" charset="0"/>
                <a:cs typeface="Arial" pitchFamily="34" charset="0"/>
              </a:rPr>
              <a:pPr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</a:pPr>
              <a:t>18</a:t>
            </a:fld>
            <a:endParaRPr lang="ru-RU" sz="1400">
              <a:solidFill>
                <a:srgbClr val="62626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483" name="Заголовок 1">
            <a:extLst>
              <a:ext uri="{FF2B5EF4-FFF2-40B4-BE49-F238E27FC236}">
                <a16:creationId xmlns="" xmlns:a16="http://schemas.microsoft.com/office/drawing/2014/main" id="{5024DF10-D3C2-C96B-4F9F-22AB906FAD97}"/>
              </a:ext>
            </a:extLst>
          </p:cNvPr>
          <p:cNvSpPr>
            <a:spLocks/>
          </p:cNvSpPr>
          <p:nvPr/>
        </p:nvSpPr>
        <p:spPr bwMode="auto">
          <a:xfrm>
            <a:off x="287338" y="331789"/>
            <a:ext cx="8856663" cy="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2"/>
              </a:solidFill>
              <a:latin typeface="Helios"/>
            </a:endParaRPr>
          </a:p>
        </p:txBody>
      </p:sp>
      <p:sp>
        <p:nvSpPr>
          <p:cNvPr id="3076" name="Прямоугольник 7">
            <a:extLst>
              <a:ext uri="{FF2B5EF4-FFF2-40B4-BE49-F238E27FC236}">
                <a16:creationId xmlns="" xmlns:a16="http://schemas.microsoft.com/office/drawing/2014/main" id="{9841368A-B3C5-FA3A-75B5-6EC4C04B6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7" y="6742114"/>
            <a:ext cx="3930651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C01D4DA0-700A-904D-E00A-10B07647E03A}"/>
              </a:ext>
            </a:extLst>
          </p:cNvPr>
          <p:cNvSpPr/>
          <p:nvPr/>
        </p:nvSpPr>
        <p:spPr>
          <a:xfrm>
            <a:off x="6588126" y="6742114"/>
            <a:ext cx="71439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F467CF67-39D2-8AE6-F713-F001E95D16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0285474"/>
              </p:ext>
            </p:extLst>
          </p:nvPr>
        </p:nvGraphicFramePr>
        <p:xfrm>
          <a:off x="0" y="0"/>
          <a:ext cx="9036496" cy="663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117AEBB0-D7CE-E25E-EF4E-8D14F5FE4174}"/>
              </a:ext>
            </a:extLst>
          </p:cNvPr>
          <p:cNvSpPr/>
          <p:nvPr/>
        </p:nvSpPr>
        <p:spPr>
          <a:xfrm>
            <a:off x="730250" y="980728"/>
            <a:ext cx="8319864" cy="5434061"/>
          </a:xfrm>
          <a:prstGeom prst="roundRect">
            <a:avLst>
              <a:gd name="adj" fmla="val 10854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288000">
              <a:spcAft>
                <a:spcPts val="1200"/>
              </a:spcAft>
            </a:pPr>
            <a:r>
              <a:rPr lang="ru-RU" sz="2800" dirty="0"/>
              <a:t>Обязательные условия проведения </a:t>
            </a:r>
            <a:r>
              <a:rPr lang="ru-RU" sz="2800" dirty="0" smtClean="0"/>
              <a:t>конкурсов </a:t>
            </a:r>
            <a:r>
              <a:rPr lang="ru-RU" sz="2800" dirty="0"/>
              <a:t>– это совместная работа администрации и профсоюзного комитета, а также материальное поощрение победителей. </a:t>
            </a:r>
          </a:p>
          <a:p>
            <a:pPr indent="288000">
              <a:spcAft>
                <a:spcPts val="1200"/>
              </a:spcAft>
            </a:pPr>
            <a:r>
              <a:rPr lang="ru-RU" sz="2800" dirty="0"/>
              <a:t>Периодичность </a:t>
            </a:r>
            <a:r>
              <a:rPr lang="ru-RU" sz="2800" dirty="0" smtClean="0"/>
              <a:t>конкурсов</a:t>
            </a:r>
            <a:r>
              <a:rPr lang="ru-RU" sz="2800" dirty="0"/>
              <a:t>, </a:t>
            </a:r>
            <a:r>
              <a:rPr lang="ru-RU" sz="2800" dirty="0" smtClean="0"/>
              <a:t>их тематику</a:t>
            </a:r>
            <a:r>
              <a:rPr lang="ru-RU" sz="2800" dirty="0"/>
              <a:t>, а также условия их проведения </a:t>
            </a:r>
            <a:r>
              <a:rPr lang="ru-RU" sz="2800" dirty="0" smtClean="0"/>
              <a:t>лучше утвердить </a:t>
            </a:r>
            <a:r>
              <a:rPr lang="ru-RU" sz="2800" dirty="0"/>
              <a:t>совместным локальным актом (дирекция и профсоюзный комитет). В таком ЛНА </a:t>
            </a:r>
            <a:r>
              <a:rPr lang="ru-RU" sz="2800" dirty="0" smtClean="0"/>
              <a:t>необходимо сразу </a:t>
            </a:r>
            <a:r>
              <a:rPr lang="ru-RU" sz="2800" dirty="0"/>
              <a:t>определить перечень областей сравнения и их ранжирование (балльность), формы отчетов и приложения, а также призы победителям.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6B79434-C144-D7FD-D367-C8E0332498B2}"/>
              </a:ext>
            </a:extLst>
          </p:cNvPr>
          <p:cNvSpPr/>
          <p:nvPr/>
        </p:nvSpPr>
        <p:spPr>
          <a:xfrm>
            <a:off x="287338" y="980728"/>
            <a:ext cx="45719" cy="4571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5F5E9CBE-464A-D70A-8BD8-71D4AB7E5DCF}"/>
              </a:ext>
            </a:extLst>
          </p:cNvPr>
          <p:cNvSpPr/>
          <p:nvPr/>
        </p:nvSpPr>
        <p:spPr>
          <a:xfrm>
            <a:off x="27278" y="970856"/>
            <a:ext cx="622744" cy="5761386"/>
          </a:xfrm>
          <a:prstGeom prst="roundRect">
            <a:avLst>
              <a:gd name="adj" fmla="val 24890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>
              <a:lnSpc>
                <a:spcPct val="80000"/>
              </a:lnSpc>
            </a:pPr>
            <a:r>
              <a:rPr lang="ru-RU" sz="2200" b="1" dirty="0"/>
              <a:t>Смотр- конкурс по охране труда между подразделениями</a:t>
            </a:r>
          </a:p>
        </p:txBody>
      </p:sp>
    </p:spTree>
    <p:extLst>
      <p:ext uri="{BB962C8B-B14F-4D97-AF65-F5344CB8AC3E}">
        <p14:creationId xmlns:p14="http://schemas.microsoft.com/office/powerpoint/2010/main" val="2106880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6348" y="5049180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4000" b="1" dirty="0">
                <a:solidFill>
                  <a:srgbClr val="002060"/>
                </a:solidFill>
                <a:latin typeface="Arial" charset="0"/>
                <a:cs typeface="Arial" charset="0"/>
              </a:rPr>
              <a:t>Спасибо за внимание</a:t>
            </a:r>
            <a:r>
              <a:rPr lang="ru-RU" sz="4800" b="1" dirty="0">
                <a:solidFill>
                  <a:srgbClr val="002060"/>
                </a:solidFill>
                <a:latin typeface="Arial" charset="0"/>
                <a:cs typeface="Arial" charset="0"/>
              </a:rPr>
              <a:t>!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036366"/>
            <a:ext cx="4939694" cy="3688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235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КИОУТ горы си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32611</TotalTime>
  <Words>1447</Words>
  <Application>Microsoft Office PowerPoint</Application>
  <PresentationFormat>Экран (4:3)</PresentationFormat>
  <Paragraphs>113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КИОУТ горы син</vt:lpstr>
      <vt:lpstr>Роль социального партнерства  в вопросах охраны труда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RahmatulinVD</dc:creator>
  <cp:lastModifiedBy>fomin</cp:lastModifiedBy>
  <cp:revision>2779</cp:revision>
  <cp:lastPrinted>2026-09-18T08:54:42Z</cp:lastPrinted>
  <dcterms:created xsi:type="dcterms:W3CDTF">2012-09-14T15:26:24Z</dcterms:created>
  <dcterms:modified xsi:type="dcterms:W3CDTF">2026-09-20T03:51:27Z</dcterms:modified>
</cp:coreProperties>
</file>